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slideLayouts/slideLayout9.xml" ContentType="application/vnd.openxmlformats-officedocument.presentationml.slideLayout+xml"/>
  <Override PartName="/ppt/theme/theme8.xml" ContentType="application/vnd.openxmlformats-officedocument.theme+xml"/>
  <Override PartName="/ppt/slideLayouts/slideLayout10.xml" ContentType="application/vnd.openxmlformats-officedocument.presentationml.slideLayout+xml"/>
  <Override PartName="/ppt/theme/theme9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4"/>
    <p:sldMasterId id="2147483661" r:id="rId5"/>
    <p:sldMasterId id="2147483664" r:id="rId6"/>
    <p:sldMasterId id="2147483668" r:id="rId7"/>
    <p:sldMasterId id="2147483670" r:id="rId8"/>
    <p:sldMasterId id="2147483652" r:id="rId9"/>
    <p:sldMasterId id="2147483658" r:id="rId10"/>
    <p:sldMasterId id="2147483672" r:id="rId11"/>
    <p:sldMasterId id="2147483654" r:id="rId12"/>
    <p:sldMasterId id="2147483675" r:id="rId13"/>
  </p:sldMasterIdLst>
  <p:notesMasterIdLst>
    <p:notesMasterId r:id="rId24"/>
  </p:notesMasterIdLst>
  <p:handoutMasterIdLst>
    <p:handoutMasterId r:id="rId25"/>
  </p:handoutMasterIdLst>
  <p:sldIdLst>
    <p:sldId id="364" r:id="rId14"/>
    <p:sldId id="408" r:id="rId15"/>
    <p:sldId id="409" r:id="rId16"/>
    <p:sldId id="412" r:id="rId17"/>
    <p:sldId id="413" r:id="rId18"/>
    <p:sldId id="414" r:id="rId19"/>
    <p:sldId id="415" r:id="rId20"/>
    <p:sldId id="416" r:id="rId21"/>
    <p:sldId id="411" r:id="rId22"/>
    <p:sldId id="417" r:id="rId23"/>
  </p:sldIdLst>
  <p:sldSz cx="10160000" cy="5715000"/>
  <p:notesSz cx="6662738" cy="9926638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Breen" initials="AB" lastIdx="5" clrIdx="0">
    <p:extLst>
      <p:ext uri="{19B8F6BF-5375-455C-9EA6-DF929625EA0E}">
        <p15:presenceInfo xmlns:p15="http://schemas.microsoft.com/office/powerpoint/2012/main" userId="S::andrew.breen@sqa.org.uk::7fd79129-473c-4823-91ad-aa456d0f2d00" providerId="AD"/>
      </p:ext>
    </p:extLst>
  </p:cmAuthor>
  <p:cmAuthor id="2" name="Tony Hamilton" initials="TH" lastIdx="1" clrIdx="1">
    <p:extLst>
      <p:ext uri="{19B8F6BF-5375-455C-9EA6-DF929625EA0E}">
        <p15:presenceInfo xmlns:p15="http://schemas.microsoft.com/office/powerpoint/2012/main" userId="S::tony.hamilton@sqa.org.uk::5e643c5d-0ee8-4e10-a28b-ed11b68169e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7B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71881" autoAdjust="0"/>
  </p:normalViewPr>
  <p:slideViewPr>
    <p:cSldViewPr>
      <p:cViewPr varScale="1">
        <p:scale>
          <a:sx n="57" d="100"/>
          <a:sy n="57" d="100"/>
        </p:scale>
        <p:origin x="704" y="40"/>
      </p:cViewPr>
      <p:guideLst>
        <p:guide orient="horz" pos="180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300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5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72E86-E9A4-49BD-8545-91D469BDCC25}" type="datetimeFigureOut">
              <a:rPr lang="en-GB" smtClean="0"/>
              <a:t>14/12/2022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43985-CF63-4E79-BA84-92EC3409B42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5022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3488" y="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70A8C3-E308-4717-8CF7-76FEA2BDB80F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4013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76788"/>
            <a:ext cx="5329238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3488" y="942975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167A9D-A980-45E6-B86C-74A8C0CF15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178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4013" y="1241425"/>
            <a:ext cx="5954712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Welcome to our annual Network Event – part of SQA’s wider Connections Week.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67A9D-A980-45E6-B86C-74A8C0CF15F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697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4013" y="1241425"/>
            <a:ext cx="5954712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67A9D-A980-45E6-B86C-74A8C0CF15F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614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4013" y="1241425"/>
            <a:ext cx="5954712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67A9D-A980-45E6-B86C-74A8C0CF15F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376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4013" y="1241425"/>
            <a:ext cx="5954712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67A9D-A980-45E6-B86C-74A8C0CF15F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109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4013" y="1241425"/>
            <a:ext cx="5954712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sent out this survey in the middle of last month – apologies if the email wasn’t completely clear that this is something separate</a:t>
            </a:r>
          </a:p>
          <a:p>
            <a:endParaRPr lang="en-GB" dirty="0"/>
          </a:p>
          <a:p>
            <a:r>
              <a:rPr lang="en-GB" dirty="0"/>
              <a:t>So Thank you to everyone who took time to complete the survey</a:t>
            </a:r>
          </a:p>
          <a:p>
            <a:endParaRPr lang="en-GB" dirty="0"/>
          </a:p>
          <a:p>
            <a:r>
              <a:rPr lang="en-GB" dirty="0"/>
              <a:t>There were a lot of NOS to consider so appreciate the time taken to do so.</a:t>
            </a:r>
          </a:p>
          <a:p>
            <a:endParaRPr lang="en-GB" dirty="0"/>
          </a:p>
          <a:p>
            <a:r>
              <a:rPr lang="en-GB" dirty="0"/>
              <a:t>A couple of comments about the number of NOS involved and maybe some concern about including so much IT and maybe diluting the qualifications – just to reassure on that note – we felt to do it justice we had to cast the net wide in the full expectation that probably only a minority would be considered suitable – also without another re-accreditation we could only add more units within the current rules of combination – so that would effectively be to Group C.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67A9D-A980-45E6-B86C-74A8C0CF15F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337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4013" y="1241425"/>
            <a:ext cx="5954712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67A9D-A980-45E6-B86C-74A8C0CF15F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828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4013" y="1241425"/>
            <a:ext cx="5954712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67A9D-A980-45E6-B86C-74A8C0CF15F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799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4013" y="1241425"/>
            <a:ext cx="5954712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67A9D-A980-45E6-B86C-74A8C0CF15F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311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4013" y="1241425"/>
            <a:ext cx="5954712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67A9D-A980-45E6-B86C-74A8C0CF15F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876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98500" y="3865614"/>
            <a:ext cx="8763000" cy="1368152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2869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935039"/>
            <a:ext cx="7620000" cy="199072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3001964"/>
            <a:ext cx="7620000" cy="13795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2283-09C4-4F0D-970A-48E090CE48CF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5E84-524B-4A4A-A5D8-0BD2F70AE9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277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2283-09C4-4F0D-970A-48E090CE48CF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5E84-524B-4A4A-A5D8-0BD2F70AE9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64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267" y="1425575"/>
            <a:ext cx="8763000" cy="237648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4267" y="3824288"/>
            <a:ext cx="8763000" cy="12509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2283-09C4-4F0D-970A-48E090CE48CF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5E84-524B-4A4A-A5D8-0BD2F70AE9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510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1" y="1520825"/>
            <a:ext cx="4279900" cy="36274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1" y="1520825"/>
            <a:ext cx="4279900" cy="36274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2283-09C4-4F0D-970A-48E090CE48CF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5E84-524B-4A4A-A5D8-0BD2F70AE9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083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617" y="304800"/>
            <a:ext cx="8763000" cy="11049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0618" y="1401763"/>
            <a:ext cx="4296833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618" y="2087564"/>
            <a:ext cx="4296833" cy="30702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0" y="1401763"/>
            <a:ext cx="4320117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0" y="2087564"/>
            <a:ext cx="4320117" cy="30702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2283-09C4-4F0D-970A-48E090CE48CF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5E84-524B-4A4A-A5D8-0BD2F70AE9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0622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2283-09C4-4F0D-970A-48E090CE48CF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5E84-524B-4A4A-A5D8-0BD2F70AE9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901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2283-09C4-4F0D-970A-48E090CE48CF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5E84-524B-4A4A-A5D8-0BD2F70AE9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2508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617" y="381000"/>
            <a:ext cx="3276600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118" y="822326"/>
            <a:ext cx="5143500" cy="40624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0617" y="1714500"/>
            <a:ext cx="3276600" cy="3176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2283-09C4-4F0D-970A-48E090CE48CF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5E84-524B-4A4A-A5D8-0BD2F70AE9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640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617" y="381000"/>
            <a:ext cx="3276600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20118" y="822326"/>
            <a:ext cx="5143500" cy="40624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0617" y="1714500"/>
            <a:ext cx="3276600" cy="3176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2283-09C4-4F0D-970A-48E090CE48CF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5E84-524B-4A4A-A5D8-0BD2F70AE9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854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98500" y="2641477"/>
            <a:ext cx="8763000" cy="2592288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97671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2283-09C4-4F0D-970A-48E090CE48CF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5E84-524B-4A4A-A5D8-0BD2F70AE9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2681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1" y="304801"/>
            <a:ext cx="2190749" cy="48434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304801"/>
            <a:ext cx="6369051" cy="48434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2283-09C4-4F0D-970A-48E090CE48CF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5E84-524B-4A4A-A5D8-0BD2F70AE9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46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304800"/>
            <a:ext cx="8763000" cy="1104900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98500" y="1704976"/>
            <a:ext cx="8763000" cy="208915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667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333">
                <a:solidFill>
                  <a:schemeClr val="bg1"/>
                </a:solidFill>
              </a:defRPr>
            </a:lvl4pPr>
            <a:lvl5pPr>
              <a:defRPr sz="11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1699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719963" y="696915"/>
            <a:ext cx="5112567" cy="3097212"/>
          </a:xfrm>
          <a:prstGeom prst="rect">
            <a:avLst/>
          </a:prstGeom>
        </p:spPr>
        <p:txBody>
          <a:bodyPr/>
          <a:lstStyle>
            <a:lvl1pPr marL="160720" indent="-160720">
              <a:buFont typeface="Symbol" panose="05050102010706020507" pitchFamily="18" charset="2"/>
              <a:buChar char="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27026" y="696915"/>
            <a:ext cx="4176713" cy="3097212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3135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8500" y="304800"/>
            <a:ext cx="8763000" cy="1104900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Use me for large images, graphics or tables.</a:t>
            </a:r>
          </a:p>
        </p:txBody>
      </p:sp>
    </p:spTree>
    <p:extLst>
      <p:ext uri="{BB962C8B-B14F-4D97-AF65-F5344CB8AC3E}">
        <p14:creationId xmlns:p14="http://schemas.microsoft.com/office/powerpoint/2010/main" val="1350675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98500" y="1633364"/>
            <a:ext cx="8763000" cy="216076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98500" y="304800"/>
            <a:ext cx="8763000" cy="1104900"/>
          </a:xfrm>
          <a:prstGeom prst="rect">
            <a:avLst/>
          </a:prstGeom>
        </p:spPr>
        <p:txBody>
          <a:bodyPr/>
          <a:lstStyle>
            <a:lvl1pPr algn="l">
              <a:defRPr sz="3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0122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98500" y="3865614"/>
            <a:ext cx="8763000" cy="1368152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3781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719963" y="696915"/>
            <a:ext cx="5112567" cy="3097212"/>
          </a:xfrm>
          <a:prstGeom prst="rect">
            <a:avLst/>
          </a:prstGeom>
        </p:spPr>
        <p:txBody>
          <a:bodyPr/>
          <a:lstStyle>
            <a:lvl1pPr marL="160720" indent="-160720">
              <a:buFont typeface="Symbol" panose="05050102010706020507" pitchFamily="18" charset="2"/>
              <a:buChar char="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27026" y="696915"/>
            <a:ext cx="4176713" cy="3097212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988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8500" y="304800"/>
            <a:ext cx="8763000" cy="1104900"/>
          </a:xfrm>
          <a:prstGeom prst="rect">
            <a:avLst/>
          </a:prstGeom>
        </p:spPr>
        <p:txBody>
          <a:bodyPr/>
          <a:lstStyle>
            <a:lvl1pPr algn="l">
              <a:defRPr sz="3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0284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9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xStyles>
    <p:titleStyle>
      <a:lvl1pPr algn="ctr" defTabSz="428586" rtl="0" eaLnBrk="1" latinLnBrk="0" hangingPunct="1">
        <a:spcBef>
          <a:spcPct val="0"/>
        </a:spcBef>
        <a:buNone/>
        <a:defRPr sz="2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0720" indent="-160720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48227" indent="-133934" algn="l" defTabSz="428586" rtl="0" eaLnBrk="1" latinLnBrk="0" hangingPunct="1">
        <a:spcBef>
          <a:spcPct val="20000"/>
        </a:spcBef>
        <a:buFont typeface="Arial" panose="020B0604020202020204" pitchFamily="34" charset="0"/>
        <a:buChar char="–"/>
        <a:defRPr sz="1312" kern="1200">
          <a:solidFill>
            <a:schemeClr val="tx1"/>
          </a:solidFill>
          <a:latin typeface="+mn-lt"/>
          <a:ea typeface="+mn-ea"/>
          <a:cs typeface="+mn-cs"/>
        </a:defRPr>
      </a:lvl2pPr>
      <a:lvl3pPr marL="535732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750027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–"/>
        <a:defRPr sz="937" kern="1200">
          <a:solidFill>
            <a:schemeClr val="tx1"/>
          </a:solidFill>
          <a:latin typeface="+mn-lt"/>
          <a:ea typeface="+mn-ea"/>
          <a:cs typeface="+mn-cs"/>
        </a:defRPr>
      </a:lvl4pPr>
      <a:lvl5pPr marL="964321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»"/>
        <a:defRPr sz="937" kern="1200">
          <a:solidFill>
            <a:schemeClr val="tx1"/>
          </a:solidFill>
          <a:latin typeface="+mn-lt"/>
          <a:ea typeface="+mn-ea"/>
          <a:cs typeface="+mn-cs"/>
        </a:defRPr>
      </a:lvl5pPr>
      <a:lvl6pPr marL="1178613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6pPr>
      <a:lvl7pPr marL="1392907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7pPr>
      <a:lvl8pPr marL="1607198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8pPr>
      <a:lvl9pPr marL="1821492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1pPr>
      <a:lvl2pPr marL="214293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2pPr>
      <a:lvl3pPr marL="428586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3pPr>
      <a:lvl4pPr marL="642879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4pPr>
      <a:lvl5pPr marL="857173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5pPr>
      <a:lvl6pPr marL="1071466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6pPr>
      <a:lvl7pPr marL="1285759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7pPr>
      <a:lvl8pPr marL="1500052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8pPr>
      <a:lvl9pPr marL="1714346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0" y="304800"/>
            <a:ext cx="8763000" cy="1104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1520825"/>
            <a:ext cx="8763000" cy="3627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500" y="5297488"/>
            <a:ext cx="22860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D2283-09C4-4F0D-970A-48E090CE48CF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00" y="5297488"/>
            <a:ext cx="34290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5500" y="5297488"/>
            <a:ext cx="22860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85E84-524B-4A4A-A5D8-0BD2F70AE9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237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1869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428586" rtl="0" eaLnBrk="1" latinLnBrk="0" hangingPunct="1">
        <a:spcBef>
          <a:spcPct val="0"/>
        </a:spcBef>
        <a:buNone/>
        <a:defRPr sz="2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0720" indent="-160720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48227" indent="-133934" algn="l" defTabSz="428586" rtl="0" eaLnBrk="1" latinLnBrk="0" hangingPunct="1">
        <a:spcBef>
          <a:spcPct val="20000"/>
        </a:spcBef>
        <a:buFont typeface="Arial" panose="020B0604020202020204" pitchFamily="34" charset="0"/>
        <a:buChar char="–"/>
        <a:defRPr sz="1312" kern="1200">
          <a:solidFill>
            <a:schemeClr val="tx1"/>
          </a:solidFill>
          <a:latin typeface="+mn-lt"/>
          <a:ea typeface="+mn-ea"/>
          <a:cs typeface="+mn-cs"/>
        </a:defRPr>
      </a:lvl2pPr>
      <a:lvl3pPr marL="535732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750027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–"/>
        <a:defRPr sz="937" kern="1200">
          <a:solidFill>
            <a:schemeClr val="tx1"/>
          </a:solidFill>
          <a:latin typeface="+mn-lt"/>
          <a:ea typeface="+mn-ea"/>
          <a:cs typeface="+mn-cs"/>
        </a:defRPr>
      </a:lvl4pPr>
      <a:lvl5pPr marL="964321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»"/>
        <a:defRPr sz="937" kern="1200">
          <a:solidFill>
            <a:schemeClr val="tx1"/>
          </a:solidFill>
          <a:latin typeface="+mn-lt"/>
          <a:ea typeface="+mn-ea"/>
          <a:cs typeface="+mn-cs"/>
        </a:defRPr>
      </a:lvl5pPr>
      <a:lvl6pPr marL="1178613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6pPr>
      <a:lvl7pPr marL="1392907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7pPr>
      <a:lvl8pPr marL="1607198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8pPr>
      <a:lvl9pPr marL="1821492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1pPr>
      <a:lvl2pPr marL="214293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2pPr>
      <a:lvl3pPr marL="428586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3pPr>
      <a:lvl4pPr marL="642879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4pPr>
      <a:lvl5pPr marL="857173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5pPr>
      <a:lvl6pPr marL="1071466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6pPr>
      <a:lvl7pPr marL="1285759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7pPr>
      <a:lvl8pPr marL="1500052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8pPr>
      <a:lvl9pPr marL="1714346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6633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428586" rtl="0" eaLnBrk="1" latinLnBrk="0" hangingPunct="1">
        <a:spcBef>
          <a:spcPct val="0"/>
        </a:spcBef>
        <a:buNone/>
        <a:defRPr sz="1687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60720" indent="-160720" algn="l" defTabSz="428586" rtl="0" eaLnBrk="1" latinLnBrk="0" hangingPunct="1">
        <a:spcBef>
          <a:spcPct val="20000"/>
        </a:spcBef>
        <a:buFont typeface="Symbol" panose="05050102010706020507" pitchFamily="18" charset="2"/>
        <a:buChar char=""/>
        <a:defRPr sz="121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48227" indent="-133934" algn="l" defTabSz="428586" rtl="0" eaLnBrk="1" latinLnBrk="0" hangingPunct="1">
        <a:spcBef>
          <a:spcPct val="20000"/>
        </a:spcBef>
        <a:buFont typeface="Arial" panose="020B0604020202020204" pitchFamily="34" charset="0"/>
        <a:buChar char="–"/>
        <a:defRPr sz="121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35732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1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750027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–"/>
        <a:defRPr sz="121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64321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»"/>
        <a:defRPr sz="121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178613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6pPr>
      <a:lvl7pPr marL="1392907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7pPr>
      <a:lvl8pPr marL="1607198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8pPr>
      <a:lvl9pPr marL="1821492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1pPr>
      <a:lvl2pPr marL="214293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2pPr>
      <a:lvl3pPr marL="428586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3pPr>
      <a:lvl4pPr marL="642879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4pPr>
      <a:lvl5pPr marL="857173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5pPr>
      <a:lvl6pPr marL="1071466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6pPr>
      <a:lvl7pPr marL="1285759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7pPr>
      <a:lvl8pPr marL="1500052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8pPr>
      <a:lvl9pPr marL="1714346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7323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defTabSz="428586" rtl="0" eaLnBrk="1" latinLnBrk="0" hangingPunct="1">
        <a:spcBef>
          <a:spcPct val="0"/>
        </a:spcBef>
        <a:buNone/>
        <a:defRPr sz="2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0720" indent="-160720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48227" indent="-133934" algn="l" defTabSz="428586" rtl="0" eaLnBrk="1" latinLnBrk="0" hangingPunct="1">
        <a:spcBef>
          <a:spcPct val="20000"/>
        </a:spcBef>
        <a:buFont typeface="Arial" panose="020B0604020202020204" pitchFamily="34" charset="0"/>
        <a:buChar char="–"/>
        <a:defRPr sz="1312" kern="1200">
          <a:solidFill>
            <a:schemeClr val="tx1"/>
          </a:solidFill>
          <a:latin typeface="+mn-lt"/>
          <a:ea typeface="+mn-ea"/>
          <a:cs typeface="+mn-cs"/>
        </a:defRPr>
      </a:lvl2pPr>
      <a:lvl3pPr marL="535732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750027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–"/>
        <a:defRPr sz="937" kern="1200">
          <a:solidFill>
            <a:schemeClr val="tx1"/>
          </a:solidFill>
          <a:latin typeface="+mn-lt"/>
          <a:ea typeface="+mn-ea"/>
          <a:cs typeface="+mn-cs"/>
        </a:defRPr>
      </a:lvl4pPr>
      <a:lvl5pPr marL="964321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»"/>
        <a:defRPr sz="937" kern="1200">
          <a:solidFill>
            <a:schemeClr val="tx1"/>
          </a:solidFill>
          <a:latin typeface="+mn-lt"/>
          <a:ea typeface="+mn-ea"/>
          <a:cs typeface="+mn-cs"/>
        </a:defRPr>
      </a:lvl5pPr>
      <a:lvl6pPr marL="1178613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6pPr>
      <a:lvl7pPr marL="1392907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7pPr>
      <a:lvl8pPr marL="1607198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8pPr>
      <a:lvl9pPr marL="1821492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1pPr>
      <a:lvl2pPr marL="214293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2pPr>
      <a:lvl3pPr marL="428586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3pPr>
      <a:lvl4pPr marL="642879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4pPr>
      <a:lvl5pPr marL="857173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5pPr>
      <a:lvl6pPr marL="1071466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6pPr>
      <a:lvl7pPr marL="1285759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7pPr>
      <a:lvl8pPr marL="1500052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8pPr>
      <a:lvl9pPr marL="1714346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4764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1" indent="-171441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4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2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8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1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4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8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8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3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87" r:id="rId2"/>
  </p:sldLayoutIdLst>
  <p:txStyles>
    <p:titleStyle>
      <a:lvl1pPr algn="ctr" defTabSz="428586" rtl="0" eaLnBrk="1" latinLnBrk="0" hangingPunct="1">
        <a:spcBef>
          <a:spcPct val="0"/>
        </a:spcBef>
        <a:buNone/>
        <a:defRPr sz="2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0720" indent="-160720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48227" indent="-133934" algn="l" defTabSz="428586" rtl="0" eaLnBrk="1" latinLnBrk="0" hangingPunct="1">
        <a:spcBef>
          <a:spcPct val="20000"/>
        </a:spcBef>
        <a:buFont typeface="Arial" panose="020B0604020202020204" pitchFamily="34" charset="0"/>
        <a:buChar char="–"/>
        <a:defRPr sz="1312" kern="1200">
          <a:solidFill>
            <a:schemeClr val="tx1"/>
          </a:solidFill>
          <a:latin typeface="+mn-lt"/>
          <a:ea typeface="+mn-ea"/>
          <a:cs typeface="+mn-cs"/>
        </a:defRPr>
      </a:lvl2pPr>
      <a:lvl3pPr marL="535732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750027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–"/>
        <a:defRPr sz="937" kern="1200">
          <a:solidFill>
            <a:schemeClr val="tx1"/>
          </a:solidFill>
          <a:latin typeface="+mn-lt"/>
          <a:ea typeface="+mn-ea"/>
          <a:cs typeface="+mn-cs"/>
        </a:defRPr>
      </a:lvl4pPr>
      <a:lvl5pPr marL="964321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»"/>
        <a:defRPr sz="937" kern="1200">
          <a:solidFill>
            <a:schemeClr val="tx1"/>
          </a:solidFill>
          <a:latin typeface="+mn-lt"/>
          <a:ea typeface="+mn-ea"/>
          <a:cs typeface="+mn-cs"/>
        </a:defRPr>
      </a:lvl5pPr>
      <a:lvl6pPr marL="1178613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6pPr>
      <a:lvl7pPr marL="1392907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7pPr>
      <a:lvl8pPr marL="1607198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8pPr>
      <a:lvl9pPr marL="1821492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1pPr>
      <a:lvl2pPr marL="214293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2pPr>
      <a:lvl3pPr marL="428586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3pPr>
      <a:lvl4pPr marL="642879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4pPr>
      <a:lvl5pPr marL="857173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5pPr>
      <a:lvl6pPr marL="1071466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6pPr>
      <a:lvl7pPr marL="1285759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7pPr>
      <a:lvl8pPr marL="1500052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8pPr>
      <a:lvl9pPr marL="1714346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3579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ctr" defTabSz="428586" rtl="0" eaLnBrk="1" latinLnBrk="0" hangingPunct="1">
        <a:spcBef>
          <a:spcPct val="0"/>
        </a:spcBef>
        <a:buNone/>
        <a:defRPr sz="2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0720" indent="-160720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48227" indent="-133934" algn="l" defTabSz="428586" rtl="0" eaLnBrk="1" latinLnBrk="0" hangingPunct="1">
        <a:spcBef>
          <a:spcPct val="20000"/>
        </a:spcBef>
        <a:buFont typeface="Arial" panose="020B0604020202020204" pitchFamily="34" charset="0"/>
        <a:buChar char="–"/>
        <a:defRPr sz="1312" kern="1200">
          <a:solidFill>
            <a:schemeClr val="tx1"/>
          </a:solidFill>
          <a:latin typeface="+mn-lt"/>
          <a:ea typeface="+mn-ea"/>
          <a:cs typeface="+mn-cs"/>
        </a:defRPr>
      </a:lvl2pPr>
      <a:lvl3pPr marL="535732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750027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–"/>
        <a:defRPr sz="937" kern="1200">
          <a:solidFill>
            <a:schemeClr val="tx1"/>
          </a:solidFill>
          <a:latin typeface="+mn-lt"/>
          <a:ea typeface="+mn-ea"/>
          <a:cs typeface="+mn-cs"/>
        </a:defRPr>
      </a:lvl4pPr>
      <a:lvl5pPr marL="964321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»"/>
        <a:defRPr sz="937" kern="1200">
          <a:solidFill>
            <a:schemeClr val="tx1"/>
          </a:solidFill>
          <a:latin typeface="+mn-lt"/>
          <a:ea typeface="+mn-ea"/>
          <a:cs typeface="+mn-cs"/>
        </a:defRPr>
      </a:lvl5pPr>
      <a:lvl6pPr marL="1178613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6pPr>
      <a:lvl7pPr marL="1392907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7pPr>
      <a:lvl8pPr marL="1607198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8pPr>
      <a:lvl9pPr marL="1821492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1pPr>
      <a:lvl2pPr marL="214293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2pPr>
      <a:lvl3pPr marL="428586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3pPr>
      <a:lvl4pPr marL="642879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4pPr>
      <a:lvl5pPr marL="857173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5pPr>
      <a:lvl6pPr marL="1071466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6pPr>
      <a:lvl7pPr marL="1285759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7pPr>
      <a:lvl8pPr marL="1500052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8pPr>
      <a:lvl9pPr marL="1714346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094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428586" rtl="0" eaLnBrk="1" latinLnBrk="0" hangingPunct="1">
        <a:spcBef>
          <a:spcPct val="0"/>
        </a:spcBef>
        <a:buNone/>
        <a:defRPr sz="2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0720" indent="-160720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48227" indent="-133934" algn="l" defTabSz="428586" rtl="0" eaLnBrk="1" latinLnBrk="0" hangingPunct="1">
        <a:spcBef>
          <a:spcPct val="20000"/>
        </a:spcBef>
        <a:buFont typeface="Arial" panose="020B0604020202020204" pitchFamily="34" charset="0"/>
        <a:buChar char="–"/>
        <a:defRPr sz="1312" kern="1200">
          <a:solidFill>
            <a:schemeClr val="tx1"/>
          </a:solidFill>
          <a:latin typeface="+mn-lt"/>
          <a:ea typeface="+mn-ea"/>
          <a:cs typeface="+mn-cs"/>
        </a:defRPr>
      </a:lvl2pPr>
      <a:lvl3pPr marL="535732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750027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–"/>
        <a:defRPr sz="937" kern="1200">
          <a:solidFill>
            <a:schemeClr val="tx1"/>
          </a:solidFill>
          <a:latin typeface="+mn-lt"/>
          <a:ea typeface="+mn-ea"/>
          <a:cs typeface="+mn-cs"/>
        </a:defRPr>
      </a:lvl4pPr>
      <a:lvl5pPr marL="964321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»"/>
        <a:defRPr sz="937" kern="1200">
          <a:solidFill>
            <a:schemeClr val="tx1"/>
          </a:solidFill>
          <a:latin typeface="+mn-lt"/>
          <a:ea typeface="+mn-ea"/>
          <a:cs typeface="+mn-cs"/>
        </a:defRPr>
      </a:lvl5pPr>
      <a:lvl6pPr marL="1178613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6pPr>
      <a:lvl7pPr marL="1392907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7pPr>
      <a:lvl8pPr marL="1607198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8pPr>
      <a:lvl9pPr marL="1821492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1pPr>
      <a:lvl2pPr marL="214293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2pPr>
      <a:lvl3pPr marL="428586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3pPr>
      <a:lvl4pPr marL="642879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4pPr>
      <a:lvl5pPr marL="857173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5pPr>
      <a:lvl6pPr marL="1071466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6pPr>
      <a:lvl7pPr marL="1285759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7pPr>
      <a:lvl8pPr marL="1500052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8pPr>
      <a:lvl9pPr marL="1714346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428586" rtl="0" eaLnBrk="1" latinLnBrk="0" hangingPunct="1">
        <a:spcBef>
          <a:spcPct val="0"/>
        </a:spcBef>
        <a:buNone/>
        <a:defRPr sz="1687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60720" indent="-160720" algn="l" defTabSz="428586" rtl="0" eaLnBrk="1" latinLnBrk="0" hangingPunct="1">
        <a:spcBef>
          <a:spcPct val="20000"/>
        </a:spcBef>
        <a:buFont typeface="Symbol" panose="05050102010706020507" pitchFamily="18" charset="2"/>
        <a:buChar char=""/>
        <a:defRPr sz="121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48227" indent="-133934" algn="l" defTabSz="428586" rtl="0" eaLnBrk="1" latinLnBrk="0" hangingPunct="1">
        <a:spcBef>
          <a:spcPct val="20000"/>
        </a:spcBef>
        <a:buFont typeface="Arial" panose="020B0604020202020204" pitchFamily="34" charset="0"/>
        <a:buChar char="–"/>
        <a:defRPr sz="121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35732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1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750027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–"/>
        <a:defRPr sz="121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64321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»"/>
        <a:defRPr sz="121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178613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6pPr>
      <a:lvl7pPr marL="1392907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7pPr>
      <a:lvl8pPr marL="1607198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8pPr>
      <a:lvl9pPr marL="1821492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1pPr>
      <a:lvl2pPr marL="214293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2pPr>
      <a:lvl3pPr marL="428586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3pPr>
      <a:lvl4pPr marL="642879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4pPr>
      <a:lvl5pPr marL="857173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5pPr>
      <a:lvl6pPr marL="1071466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6pPr>
      <a:lvl7pPr marL="1285759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7pPr>
      <a:lvl8pPr marL="1500052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8pPr>
      <a:lvl9pPr marL="1714346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3361556"/>
            <a:ext cx="6901780" cy="1872210"/>
          </a:xfrm>
        </p:spPr>
        <p:txBody>
          <a:bodyPr/>
          <a:lstStyle/>
          <a:p>
            <a:pPr algn="l"/>
            <a:br>
              <a:rPr lang="en-GB" dirty="0"/>
            </a:br>
            <a:r>
              <a:rPr lang="en-GB" dirty="0"/>
              <a:t>Connections Network Event</a:t>
            </a:r>
            <a:br>
              <a:rPr lang="en-GB" dirty="0"/>
            </a:br>
            <a:r>
              <a:rPr lang="en-GB" dirty="0"/>
              <a:t>SVQ Business and Administration</a:t>
            </a:r>
            <a:br>
              <a:rPr lang="en-GB" dirty="0"/>
            </a:br>
            <a:r>
              <a:rPr lang="en-GB" dirty="0"/>
              <a:t>7</a:t>
            </a:r>
            <a:r>
              <a:rPr lang="en-GB" baseline="30000" dirty="0"/>
              <a:t>th</a:t>
            </a:r>
            <a:r>
              <a:rPr lang="en-GB" dirty="0"/>
              <a:t> November 2022</a:t>
            </a:r>
          </a:p>
        </p:txBody>
      </p:sp>
    </p:spTree>
    <p:extLst>
      <p:ext uri="{BB962C8B-B14F-4D97-AF65-F5344CB8AC3E}">
        <p14:creationId xmlns:p14="http://schemas.microsoft.com/office/powerpoint/2010/main" val="4081341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B74E728-8032-F55D-4A37-FE7CBA52EA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8B27A9-894E-96CF-AB49-3F5656620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84C30D-CE90-A7B0-F32E-F40AE079C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016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901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7470" y="267479"/>
            <a:ext cx="8763000" cy="928464"/>
          </a:xfrm>
        </p:spPr>
        <p:txBody>
          <a:bodyPr/>
          <a:lstStyle/>
          <a:p>
            <a:r>
              <a:rPr lang="en-GB" dirty="0"/>
              <a:t>Programme</a:t>
            </a:r>
          </a:p>
        </p:txBody>
      </p:sp>
      <p:sp>
        <p:nvSpPr>
          <p:cNvPr id="2" name="Text Placeholder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8500" y="1273324"/>
            <a:ext cx="8629971" cy="2160760"/>
          </a:xfrm>
        </p:spPr>
        <p:txBody>
          <a:bodyPr/>
          <a:lstStyle/>
          <a:p>
            <a:pPr marL="0" indent="0" defTabSz="685766" fontAlgn="base">
              <a:spcAft>
                <a:spcPct val="0"/>
              </a:spcAft>
              <a:buNone/>
              <a:defRPr/>
            </a:pPr>
            <a:endParaRPr lang="en-GB" kern="0" dirty="0">
              <a:latin typeface="Arial"/>
            </a:endParaRPr>
          </a:p>
          <a:p>
            <a:pPr marL="257162" indent="-257162" defTabSz="685766" fontAlgn="base">
              <a:spcAft>
                <a:spcPct val="0"/>
              </a:spcAft>
              <a:buFont typeface="Wingdings" pitchFamily="2" charset="2"/>
              <a:buChar char="w"/>
              <a:defRPr/>
            </a:pPr>
            <a:endParaRPr lang="en-GB" kern="0" dirty="0">
              <a:latin typeface="Arial"/>
            </a:endParaRPr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5DD145-62E8-4148-ACC8-2BF61F296C29}"/>
              </a:ext>
            </a:extLst>
          </p:cNvPr>
          <p:cNvSpPr txBox="1"/>
          <p:nvPr/>
        </p:nvSpPr>
        <p:spPr>
          <a:xfrm>
            <a:off x="631985" y="985292"/>
            <a:ext cx="9272551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defTabSz="685766" fontAlgn="base">
              <a:spcAft>
                <a:spcPct val="0"/>
              </a:spcAft>
              <a:buNone/>
              <a:defRPr/>
            </a:pPr>
            <a:r>
              <a:rPr lang="en-GB" sz="2000" kern="0" dirty="0">
                <a:latin typeface="Arial"/>
              </a:rPr>
              <a:t>SQA Update</a:t>
            </a:r>
            <a:r>
              <a:rPr lang="en-GB" sz="2000" kern="0" dirty="0">
                <a:solidFill>
                  <a:schemeClr val="accent5">
                    <a:lumMod val="75000"/>
                  </a:schemeClr>
                </a:solidFill>
                <a:latin typeface="Arial"/>
              </a:rPr>
              <a:t>				Tony Hamilton, SQA</a:t>
            </a:r>
          </a:p>
          <a:p>
            <a:pPr marL="342900" indent="-342900" defTabSz="685766" fontAlgn="base">
              <a:spcAft>
                <a:spcPct val="0"/>
              </a:spcAft>
              <a:buFontTx/>
              <a:buChar char="-"/>
              <a:defRPr/>
            </a:pPr>
            <a:r>
              <a:rPr lang="en-GB" sz="2000" kern="0" dirty="0">
                <a:latin typeface="Arial"/>
              </a:rPr>
              <a:t>Changes to SVQs in B&amp;A</a:t>
            </a:r>
          </a:p>
          <a:p>
            <a:pPr marL="342900" indent="-342900" defTabSz="685766" fontAlgn="base">
              <a:spcAft>
                <a:spcPct val="0"/>
              </a:spcAft>
              <a:buFontTx/>
              <a:buChar char="-"/>
              <a:defRPr/>
            </a:pPr>
            <a:r>
              <a:rPr lang="en-GB" sz="2000" kern="0" dirty="0">
                <a:latin typeface="Arial"/>
              </a:rPr>
              <a:t>IT NOS Survey</a:t>
            </a:r>
          </a:p>
          <a:p>
            <a:pPr marL="342900" indent="-342900" defTabSz="685766" fontAlgn="base">
              <a:spcAft>
                <a:spcPct val="0"/>
              </a:spcAft>
              <a:buFontTx/>
              <a:buChar char="-"/>
              <a:defRPr/>
            </a:pPr>
            <a:r>
              <a:rPr lang="en-GB" sz="2000" kern="0" dirty="0">
                <a:latin typeface="Arial"/>
              </a:rPr>
              <a:t>Impact on Business Skills FA</a:t>
            </a:r>
          </a:p>
          <a:p>
            <a:pPr marL="0" indent="0" defTabSz="685766" fontAlgn="base">
              <a:spcAft>
                <a:spcPct val="0"/>
              </a:spcAft>
              <a:buNone/>
              <a:defRPr/>
            </a:pPr>
            <a:endParaRPr lang="en-GB" sz="2000" kern="0" dirty="0">
              <a:solidFill>
                <a:schemeClr val="accent5">
                  <a:lumMod val="75000"/>
                </a:schemeClr>
              </a:solidFill>
              <a:latin typeface="Arial"/>
            </a:endParaRPr>
          </a:p>
          <a:p>
            <a:pPr marL="0" indent="0" defTabSz="685766" fontAlgn="base">
              <a:spcAft>
                <a:spcPct val="0"/>
              </a:spcAft>
              <a:buNone/>
              <a:defRPr/>
            </a:pPr>
            <a:r>
              <a:rPr lang="en-GB" sz="2000" kern="0" dirty="0">
                <a:latin typeface="Arial"/>
              </a:rPr>
              <a:t>Senior External Verifier Update</a:t>
            </a:r>
            <a:r>
              <a:rPr lang="en-GB" sz="2000" kern="0" dirty="0">
                <a:solidFill>
                  <a:schemeClr val="accent5">
                    <a:lumMod val="75000"/>
                  </a:schemeClr>
                </a:solidFill>
                <a:latin typeface="Arial"/>
              </a:rPr>
              <a:t>	Donnie Carthew, SQA</a:t>
            </a:r>
          </a:p>
          <a:p>
            <a:pPr marL="0" indent="0" defTabSz="685766" fontAlgn="base">
              <a:spcAft>
                <a:spcPct val="0"/>
              </a:spcAft>
              <a:buNone/>
              <a:defRPr/>
            </a:pPr>
            <a:endParaRPr lang="en-GB" sz="2000" kern="0" dirty="0">
              <a:solidFill>
                <a:schemeClr val="accent5">
                  <a:lumMod val="75000"/>
                </a:schemeClr>
              </a:solidFill>
              <a:latin typeface="Arial"/>
            </a:endParaRPr>
          </a:p>
          <a:p>
            <a:pPr marL="0" indent="0" defTabSz="685766" fontAlgn="base">
              <a:spcAft>
                <a:spcPct val="0"/>
              </a:spcAft>
              <a:buNone/>
              <a:defRPr/>
            </a:pPr>
            <a:r>
              <a:rPr lang="en-GB" sz="2000" kern="0" dirty="0">
                <a:latin typeface="Arial"/>
              </a:rPr>
              <a:t>Centre Presentations</a:t>
            </a:r>
            <a:r>
              <a:rPr lang="en-GB" sz="2000" kern="0" dirty="0">
                <a:solidFill>
                  <a:schemeClr val="accent5">
                    <a:lumMod val="75000"/>
                  </a:schemeClr>
                </a:solidFill>
                <a:latin typeface="Arial"/>
              </a:rPr>
              <a:t>			Caroline McFarlane, Limelight Careers</a:t>
            </a:r>
          </a:p>
          <a:p>
            <a:pPr marL="0" indent="0" defTabSz="685766" fontAlgn="base">
              <a:spcAft>
                <a:spcPct val="0"/>
              </a:spcAft>
              <a:buNone/>
              <a:defRPr/>
            </a:pPr>
            <a:endParaRPr lang="en-GB" sz="2000" kern="0" dirty="0">
              <a:latin typeface="Arial"/>
            </a:endParaRPr>
          </a:p>
          <a:p>
            <a:pPr marL="0" indent="0" defTabSz="685766" fontAlgn="base">
              <a:spcAft>
                <a:spcPct val="0"/>
              </a:spcAft>
              <a:buNone/>
              <a:defRPr/>
            </a:pPr>
            <a:r>
              <a:rPr lang="en-GB" sz="2000" kern="0" dirty="0">
                <a:latin typeface="Arial"/>
              </a:rPr>
              <a:t>Q&amp;A		</a:t>
            </a:r>
            <a:r>
              <a:rPr lang="en-GB" sz="2000" kern="0" dirty="0">
                <a:solidFill>
                  <a:schemeClr val="accent5">
                    <a:lumMod val="75000"/>
                  </a:schemeClr>
                </a:solidFill>
                <a:latin typeface="Arial"/>
              </a:rPr>
              <a:t>				All</a:t>
            </a:r>
            <a:endParaRPr lang="en-GB" kern="0" dirty="0">
              <a:solidFill>
                <a:schemeClr val="accent5">
                  <a:lumMod val="75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3378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1488" y="344860"/>
            <a:ext cx="9361040" cy="928464"/>
          </a:xfrm>
        </p:spPr>
        <p:txBody>
          <a:bodyPr/>
          <a:lstStyle/>
          <a:p>
            <a:r>
              <a:rPr lang="en-GB" dirty="0"/>
              <a:t>Changes to SVQs in Business and Administration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43496" y="664070"/>
            <a:ext cx="8629971" cy="2160760"/>
          </a:xfrm>
        </p:spPr>
        <p:txBody>
          <a:bodyPr/>
          <a:lstStyle/>
          <a:p>
            <a:pPr marL="0" indent="0" defTabSz="685766" fontAlgn="base">
              <a:spcAft>
                <a:spcPct val="0"/>
              </a:spcAft>
              <a:buNone/>
              <a:defRPr/>
            </a:pPr>
            <a:endParaRPr lang="en-GB" kern="0" dirty="0">
              <a:solidFill>
                <a:schemeClr val="accent5">
                  <a:lumMod val="75000"/>
                </a:schemeClr>
              </a:solidFill>
              <a:latin typeface="Arial"/>
            </a:endParaRPr>
          </a:p>
          <a:p>
            <a:pPr marL="0" indent="0" defTabSz="685766" fontAlgn="base">
              <a:spcAft>
                <a:spcPct val="0"/>
              </a:spcAft>
              <a:buNone/>
              <a:defRPr/>
            </a:pPr>
            <a:r>
              <a:rPr lang="en-GB" b="1" kern="0" dirty="0">
                <a:latin typeface="Arial"/>
              </a:rPr>
              <a:t>SQA Awarding Body submission approved by ACG 02.11.2022</a:t>
            </a:r>
            <a:br>
              <a:rPr lang="en-GB" b="1" kern="0" dirty="0">
                <a:latin typeface="Arial"/>
              </a:rPr>
            </a:br>
            <a:endParaRPr lang="en-GB" b="1" kern="0" dirty="0">
              <a:latin typeface="Arial"/>
            </a:endParaRPr>
          </a:p>
          <a:p>
            <a:pPr defTabSz="685766" fontAlgn="base">
              <a:spcAft>
                <a:spcPct val="0"/>
              </a:spcAft>
              <a:defRPr/>
            </a:pPr>
            <a:r>
              <a:rPr lang="en-GB" kern="0" dirty="0">
                <a:latin typeface="Arial"/>
              </a:rPr>
              <a:t>SVQ B&amp;A SCQF level 4 GK6W 21 </a:t>
            </a:r>
            <a:r>
              <a:rPr lang="en-GB" b="1" kern="0" dirty="0">
                <a:latin typeface="Arial"/>
              </a:rPr>
              <a:t>withdrawn (end date 30.11.22)</a:t>
            </a:r>
          </a:p>
          <a:p>
            <a:pPr defTabSz="685766" fontAlgn="base">
              <a:spcAft>
                <a:spcPct val="0"/>
              </a:spcAft>
              <a:defRPr/>
            </a:pPr>
            <a:r>
              <a:rPr lang="en-GB" kern="0" dirty="0">
                <a:latin typeface="Arial"/>
              </a:rPr>
              <a:t>SVQ B&amp;A SCQF level 5 Code tbc </a:t>
            </a:r>
            <a:r>
              <a:rPr lang="en-GB" b="1" kern="0" dirty="0">
                <a:latin typeface="Arial"/>
              </a:rPr>
              <a:t>approved (start date 01.12.22)</a:t>
            </a:r>
          </a:p>
          <a:p>
            <a:pPr defTabSz="685766" fontAlgn="base">
              <a:spcAft>
                <a:spcPct val="0"/>
              </a:spcAft>
              <a:defRPr/>
            </a:pPr>
            <a:r>
              <a:rPr lang="en-GB" kern="0" dirty="0">
                <a:latin typeface="Arial"/>
              </a:rPr>
              <a:t>SVQ B&amp;A SCQF level 6 Code tbc </a:t>
            </a:r>
            <a:r>
              <a:rPr lang="en-GB" b="1" kern="0" dirty="0">
                <a:latin typeface="Arial"/>
              </a:rPr>
              <a:t>approved (start date 01.12.22)</a:t>
            </a:r>
          </a:p>
          <a:p>
            <a:pPr defTabSz="685766" fontAlgn="base">
              <a:spcAft>
                <a:spcPct val="0"/>
              </a:spcAft>
              <a:defRPr/>
            </a:pPr>
            <a:r>
              <a:rPr lang="en-GB" kern="0" dirty="0">
                <a:latin typeface="Arial"/>
              </a:rPr>
              <a:t>SVQ B&amp;A SCQF level 8 GM31 24 </a:t>
            </a:r>
            <a:r>
              <a:rPr lang="en-GB" b="1" kern="0" dirty="0">
                <a:latin typeface="Arial"/>
              </a:rPr>
              <a:t>extended (end date tbc)</a:t>
            </a:r>
            <a:endParaRPr lang="en-GB" kern="0" dirty="0">
              <a:latin typeface="Arial"/>
            </a:endParaRPr>
          </a:p>
          <a:p>
            <a:pPr marL="0" indent="0" defTabSz="685766" fontAlgn="base">
              <a:spcAft>
                <a:spcPct val="0"/>
              </a:spcAft>
              <a:buNone/>
              <a:defRPr/>
            </a:pPr>
            <a:endParaRPr lang="en-GB" sz="1000" b="1" kern="0" dirty="0">
              <a:latin typeface="Arial"/>
            </a:endParaRPr>
          </a:p>
          <a:p>
            <a:pPr marL="0" indent="0" defTabSz="685766" fontAlgn="base">
              <a:spcAft>
                <a:spcPct val="0"/>
              </a:spcAft>
              <a:buNone/>
              <a:defRPr/>
            </a:pPr>
            <a:r>
              <a:rPr lang="en-GB" b="1" kern="0" dirty="0">
                <a:latin typeface="Arial"/>
              </a:rPr>
              <a:t>Dual running transition period</a:t>
            </a:r>
          </a:p>
          <a:p>
            <a:pPr marL="0" indent="0" defTabSz="685766" fontAlgn="base">
              <a:spcAft>
                <a:spcPct val="0"/>
              </a:spcAft>
              <a:buNone/>
              <a:defRPr/>
            </a:pPr>
            <a:endParaRPr lang="en-GB" sz="1000" b="1" kern="0" dirty="0">
              <a:latin typeface="Arial"/>
            </a:endParaRPr>
          </a:p>
          <a:p>
            <a:pPr defTabSz="685766" fontAlgn="base">
              <a:spcAft>
                <a:spcPct val="0"/>
              </a:spcAft>
              <a:defRPr/>
            </a:pPr>
            <a:r>
              <a:rPr lang="en-GB" kern="0" dirty="0">
                <a:latin typeface="Arial"/>
              </a:rPr>
              <a:t>SVQ B&amp;A SCQF level 5 GK6X 22 </a:t>
            </a:r>
            <a:r>
              <a:rPr lang="en-GB" b="1" kern="0" dirty="0">
                <a:latin typeface="Arial"/>
              </a:rPr>
              <a:t>end date 28.02.23 (tbc)</a:t>
            </a:r>
          </a:p>
          <a:p>
            <a:pPr defTabSz="685766" fontAlgn="base">
              <a:spcAft>
                <a:spcPct val="0"/>
              </a:spcAft>
              <a:defRPr/>
            </a:pPr>
            <a:r>
              <a:rPr lang="en-GB" kern="0" dirty="0">
                <a:latin typeface="Arial"/>
              </a:rPr>
              <a:t>SVQ B&amp;A SCQF level 6 GK6Y 23 </a:t>
            </a:r>
            <a:r>
              <a:rPr lang="en-GB" b="1" kern="0" dirty="0">
                <a:latin typeface="Arial"/>
              </a:rPr>
              <a:t>end date 28.02.23 (tbc)</a:t>
            </a:r>
          </a:p>
          <a:p>
            <a:pPr marL="0" indent="0" defTabSz="685766" fontAlgn="base">
              <a:spcAft>
                <a:spcPct val="0"/>
              </a:spcAft>
              <a:buNone/>
              <a:defRPr/>
            </a:pPr>
            <a:endParaRPr lang="en-GB" kern="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0357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1488" y="344860"/>
            <a:ext cx="9361040" cy="928464"/>
          </a:xfrm>
        </p:spPr>
        <p:txBody>
          <a:bodyPr/>
          <a:lstStyle/>
          <a:p>
            <a:r>
              <a:rPr lang="en-GB" dirty="0"/>
              <a:t>Changes to SVQs in Business and Administration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43496" y="664070"/>
            <a:ext cx="8629971" cy="2160760"/>
          </a:xfrm>
        </p:spPr>
        <p:txBody>
          <a:bodyPr/>
          <a:lstStyle/>
          <a:p>
            <a:pPr marL="0" indent="0" defTabSz="685766" fontAlgn="base">
              <a:spcAft>
                <a:spcPct val="0"/>
              </a:spcAft>
              <a:buNone/>
              <a:defRPr/>
            </a:pPr>
            <a:endParaRPr lang="en-GB" b="1" kern="0" dirty="0">
              <a:latin typeface="Arial"/>
            </a:endParaRPr>
          </a:p>
          <a:p>
            <a:pPr marL="0" indent="0" defTabSz="685766" fontAlgn="base">
              <a:spcAft>
                <a:spcPct val="0"/>
              </a:spcAft>
              <a:buNone/>
              <a:defRPr/>
            </a:pPr>
            <a:r>
              <a:rPr lang="en-GB" sz="2400" b="1" kern="0" dirty="0">
                <a:latin typeface="Arial"/>
              </a:rPr>
              <a:t>New Qualification Structures:</a:t>
            </a:r>
          </a:p>
          <a:p>
            <a:pPr defTabSz="685766" fontAlgn="base">
              <a:spcAft>
                <a:spcPct val="0"/>
              </a:spcAft>
              <a:defRPr/>
            </a:pPr>
            <a:r>
              <a:rPr lang="en-GB" sz="2400" kern="0" dirty="0">
                <a:latin typeface="Arial"/>
              </a:rPr>
              <a:t>SVQ Business and Administration SCQF level 5</a:t>
            </a:r>
          </a:p>
          <a:p>
            <a:pPr defTabSz="685766" fontAlgn="base">
              <a:spcAft>
                <a:spcPct val="0"/>
              </a:spcAft>
              <a:defRPr/>
            </a:pPr>
            <a:r>
              <a:rPr lang="en-GB" sz="2400" kern="0" dirty="0">
                <a:latin typeface="Arial"/>
              </a:rPr>
              <a:t>SVQ Business and Administration SCQF level 6</a:t>
            </a:r>
          </a:p>
          <a:p>
            <a:pPr marL="0" indent="0" defTabSz="685766" fontAlgn="base">
              <a:spcAft>
                <a:spcPct val="0"/>
              </a:spcAft>
              <a:buNone/>
              <a:defRPr/>
            </a:pPr>
            <a:endParaRPr lang="en-GB" sz="2400" kern="0" dirty="0">
              <a:latin typeface="Arial"/>
            </a:endParaRPr>
          </a:p>
          <a:p>
            <a:pPr marL="0" indent="0" defTabSz="685766" fontAlgn="base">
              <a:spcAft>
                <a:spcPct val="0"/>
              </a:spcAft>
              <a:buNone/>
              <a:defRPr/>
            </a:pPr>
            <a:r>
              <a:rPr lang="en-GB" sz="2400" b="1" kern="0" dirty="0">
                <a:latin typeface="Arial"/>
              </a:rPr>
              <a:t>Highlights:</a:t>
            </a:r>
          </a:p>
          <a:p>
            <a:pPr defTabSz="685766" fontAlgn="base">
              <a:spcAft>
                <a:spcPct val="0"/>
              </a:spcAft>
              <a:defRPr/>
            </a:pPr>
            <a:r>
              <a:rPr lang="en-GB" sz="2400" kern="0" dirty="0">
                <a:latin typeface="Arial"/>
              </a:rPr>
              <a:t>No change to Assessment Strategy</a:t>
            </a:r>
          </a:p>
          <a:p>
            <a:pPr defTabSz="685766" fontAlgn="base">
              <a:spcAft>
                <a:spcPct val="0"/>
              </a:spcAft>
              <a:defRPr/>
            </a:pPr>
            <a:r>
              <a:rPr lang="en-GB" sz="2400" kern="0" dirty="0">
                <a:latin typeface="Arial"/>
              </a:rPr>
              <a:t>Structures simplified</a:t>
            </a:r>
          </a:p>
          <a:p>
            <a:pPr defTabSz="685766" fontAlgn="base">
              <a:spcAft>
                <a:spcPct val="0"/>
              </a:spcAft>
              <a:defRPr/>
            </a:pPr>
            <a:r>
              <a:rPr lang="en-GB" sz="2400" kern="0" dirty="0">
                <a:latin typeface="Arial"/>
              </a:rPr>
              <a:t>13 New NOS (3@SCQF 5, 10@SCQF 6)</a:t>
            </a:r>
          </a:p>
        </p:txBody>
      </p:sp>
    </p:spTree>
    <p:extLst>
      <p:ext uri="{BB962C8B-B14F-4D97-AF65-F5344CB8AC3E}">
        <p14:creationId xmlns:p14="http://schemas.microsoft.com/office/powerpoint/2010/main" val="754255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1488" y="344860"/>
            <a:ext cx="9361040" cy="928464"/>
          </a:xfrm>
        </p:spPr>
        <p:txBody>
          <a:bodyPr/>
          <a:lstStyle/>
          <a:p>
            <a:r>
              <a:rPr lang="en-GB" dirty="0"/>
              <a:t>IT NOS Survey - Rationale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71488" y="664070"/>
            <a:ext cx="9361040" cy="4929734"/>
          </a:xfrm>
        </p:spPr>
        <p:txBody>
          <a:bodyPr/>
          <a:lstStyle/>
          <a:p>
            <a:pPr marL="0" indent="0" defTabSz="685766" fontAlgn="base">
              <a:spcAft>
                <a:spcPct val="0"/>
              </a:spcAft>
              <a:buNone/>
              <a:defRPr/>
            </a:pPr>
            <a:endParaRPr lang="en-GB" sz="2400" kern="0" dirty="0">
              <a:latin typeface="Arial"/>
            </a:endParaRPr>
          </a:p>
          <a:p>
            <a:pPr marL="0" indent="0" defTabSz="685766" fontAlgn="base">
              <a:spcAft>
                <a:spcPct val="0"/>
              </a:spcAft>
              <a:buNone/>
              <a:defRPr/>
            </a:pPr>
            <a:endParaRPr lang="en-GB" sz="800" b="1" kern="0" dirty="0">
              <a:latin typeface="Arial"/>
            </a:endParaRPr>
          </a:p>
          <a:p>
            <a:pPr defTabSz="685766" fontAlgn="base">
              <a:spcAft>
                <a:spcPct val="0"/>
              </a:spcAft>
              <a:defRPr/>
            </a:pPr>
            <a:r>
              <a:rPr lang="en-GB" sz="2400" kern="0" dirty="0">
                <a:latin typeface="Arial"/>
              </a:rPr>
              <a:t>New IT NOS Approved subsequent to approval of Business and Administration SVQ qualification structures</a:t>
            </a:r>
          </a:p>
          <a:p>
            <a:pPr marL="0" indent="0" defTabSz="685766" fontAlgn="base">
              <a:spcAft>
                <a:spcPct val="0"/>
              </a:spcAft>
              <a:buNone/>
              <a:defRPr/>
            </a:pPr>
            <a:endParaRPr lang="en-GB" sz="800" kern="0" dirty="0">
              <a:latin typeface="Arial"/>
            </a:endParaRPr>
          </a:p>
          <a:p>
            <a:pPr defTabSz="685766" fontAlgn="base">
              <a:spcAft>
                <a:spcPct val="0"/>
              </a:spcAft>
              <a:defRPr/>
            </a:pPr>
            <a:r>
              <a:rPr lang="en-GB" sz="2400" kern="0" dirty="0">
                <a:latin typeface="Arial"/>
              </a:rPr>
              <a:t>Timing did not permit for consideration in Business and Administration SVQs</a:t>
            </a:r>
          </a:p>
          <a:p>
            <a:pPr marL="0" indent="0" defTabSz="685766" fontAlgn="base">
              <a:spcAft>
                <a:spcPct val="0"/>
              </a:spcAft>
              <a:buNone/>
              <a:defRPr/>
            </a:pPr>
            <a:endParaRPr lang="en-GB" sz="800" kern="0" dirty="0">
              <a:latin typeface="Arial"/>
            </a:endParaRPr>
          </a:p>
          <a:p>
            <a:pPr defTabSz="685766" fontAlgn="base">
              <a:spcAft>
                <a:spcPct val="0"/>
              </a:spcAft>
              <a:defRPr/>
            </a:pPr>
            <a:r>
              <a:rPr lang="en-GB" sz="2400" kern="0" dirty="0">
                <a:latin typeface="Arial"/>
              </a:rPr>
              <a:t>Survey designed to explore suitability and potential for some of these new NOS to supplement existing options at a later date subject to SCQF credit rating</a:t>
            </a:r>
          </a:p>
        </p:txBody>
      </p:sp>
    </p:spTree>
    <p:extLst>
      <p:ext uri="{BB962C8B-B14F-4D97-AF65-F5344CB8AC3E}">
        <p14:creationId xmlns:p14="http://schemas.microsoft.com/office/powerpoint/2010/main" val="3301585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1488" y="344860"/>
            <a:ext cx="9361040" cy="928464"/>
          </a:xfrm>
        </p:spPr>
        <p:txBody>
          <a:bodyPr/>
          <a:lstStyle/>
          <a:p>
            <a:r>
              <a:rPr lang="en-GB" dirty="0"/>
              <a:t>IT NOS Survey - Responses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71488" y="1057300"/>
            <a:ext cx="9361040" cy="4929734"/>
          </a:xfrm>
        </p:spPr>
        <p:txBody>
          <a:bodyPr/>
          <a:lstStyle/>
          <a:p>
            <a:pPr marL="0" indent="0" defTabSz="685766" fontAlgn="base">
              <a:spcAft>
                <a:spcPct val="0"/>
              </a:spcAft>
              <a:buNone/>
              <a:defRPr/>
            </a:pPr>
            <a:r>
              <a:rPr lang="en-GB" b="1" kern="0" dirty="0">
                <a:latin typeface="Arial"/>
              </a:rPr>
              <a:t>Digital/WP Documents</a:t>
            </a:r>
          </a:p>
          <a:p>
            <a:pPr defTabSz="685766" fontAlgn="base">
              <a:spcAft>
                <a:spcPct val="0"/>
              </a:spcAft>
              <a:defRPr/>
            </a:pPr>
            <a:r>
              <a:rPr lang="en-GB" kern="0" dirty="0">
                <a:latin typeface="Arial"/>
              </a:rPr>
              <a:t>Create and Edit Digital Documents </a:t>
            </a:r>
            <a:r>
              <a:rPr lang="en-GB" b="1" kern="0" dirty="0">
                <a:latin typeface="Arial"/>
              </a:rPr>
              <a:t>10/13</a:t>
            </a:r>
          </a:p>
          <a:p>
            <a:pPr defTabSz="685766" fontAlgn="base">
              <a:spcAft>
                <a:spcPct val="0"/>
              </a:spcAft>
              <a:defRPr/>
            </a:pPr>
            <a:r>
              <a:rPr lang="en-GB" kern="0" dirty="0">
                <a:latin typeface="Arial"/>
              </a:rPr>
              <a:t>Produce Enhanced Digital Documents </a:t>
            </a:r>
            <a:r>
              <a:rPr lang="en-GB" b="1" kern="0" dirty="0">
                <a:latin typeface="Arial"/>
              </a:rPr>
              <a:t>6/13</a:t>
            </a:r>
          </a:p>
          <a:p>
            <a:pPr defTabSz="685766" fontAlgn="base">
              <a:spcAft>
                <a:spcPct val="0"/>
              </a:spcAft>
              <a:defRPr/>
            </a:pPr>
            <a:r>
              <a:rPr lang="en-GB" kern="0" dirty="0">
                <a:latin typeface="Arial"/>
              </a:rPr>
              <a:t>Use Software for Digital Document Collaboration and Co-Authoring </a:t>
            </a:r>
            <a:r>
              <a:rPr lang="en-GB" b="1" kern="0" dirty="0">
                <a:latin typeface="Arial"/>
              </a:rPr>
              <a:t>6/13</a:t>
            </a:r>
          </a:p>
          <a:p>
            <a:pPr marL="0" indent="0" defTabSz="685766" fontAlgn="base">
              <a:spcAft>
                <a:spcPct val="0"/>
              </a:spcAft>
              <a:buNone/>
              <a:defRPr/>
            </a:pPr>
            <a:r>
              <a:rPr lang="en-GB" b="1" kern="0" dirty="0">
                <a:latin typeface="Arial"/>
              </a:rPr>
              <a:t>Spreadsheets</a:t>
            </a:r>
          </a:p>
          <a:p>
            <a:pPr defTabSz="685766" fontAlgn="base">
              <a:spcAft>
                <a:spcPct val="0"/>
              </a:spcAft>
              <a:defRPr/>
            </a:pPr>
            <a:r>
              <a:rPr lang="en-GB" kern="0" dirty="0">
                <a:latin typeface="Arial"/>
              </a:rPr>
              <a:t>Create and Update Spreadsheets with Data </a:t>
            </a:r>
            <a:r>
              <a:rPr lang="en-GB" b="1" kern="0" dirty="0">
                <a:latin typeface="Arial"/>
              </a:rPr>
              <a:t>11/13</a:t>
            </a:r>
          </a:p>
          <a:p>
            <a:pPr defTabSz="685766" fontAlgn="base">
              <a:spcAft>
                <a:spcPct val="0"/>
              </a:spcAft>
              <a:defRPr/>
            </a:pPr>
            <a:r>
              <a:rPr lang="en-GB" kern="0" dirty="0">
                <a:latin typeface="Arial"/>
              </a:rPr>
              <a:t>Create Formulae and Charts with Spreadsheets </a:t>
            </a:r>
            <a:r>
              <a:rPr lang="en-GB" b="1" kern="0" dirty="0">
                <a:latin typeface="Arial"/>
              </a:rPr>
              <a:t>10/13</a:t>
            </a:r>
          </a:p>
          <a:p>
            <a:pPr marL="0" indent="0" defTabSz="685766" fontAlgn="base">
              <a:spcAft>
                <a:spcPct val="0"/>
              </a:spcAft>
              <a:buNone/>
              <a:defRPr/>
            </a:pPr>
            <a:r>
              <a:rPr lang="en-GB" b="1" kern="0" dirty="0">
                <a:latin typeface="Arial"/>
              </a:rPr>
              <a:t>E-mail</a:t>
            </a:r>
          </a:p>
          <a:p>
            <a:pPr defTabSz="685766" fontAlgn="base">
              <a:spcAft>
                <a:spcPct val="0"/>
              </a:spcAft>
              <a:defRPr/>
            </a:pPr>
            <a:r>
              <a:rPr lang="en-GB" kern="0" dirty="0">
                <a:latin typeface="Arial"/>
              </a:rPr>
              <a:t>Send and Receive Emails </a:t>
            </a:r>
            <a:r>
              <a:rPr lang="en-GB" b="1" kern="0" dirty="0">
                <a:latin typeface="Arial"/>
              </a:rPr>
              <a:t>11/13</a:t>
            </a:r>
          </a:p>
          <a:p>
            <a:pPr defTabSz="685766" fontAlgn="base">
              <a:spcAft>
                <a:spcPct val="0"/>
              </a:spcAft>
              <a:defRPr/>
            </a:pPr>
            <a:r>
              <a:rPr lang="en-GB" kern="0" dirty="0">
                <a:latin typeface="Arial"/>
              </a:rPr>
              <a:t>Customise Email Settings </a:t>
            </a:r>
            <a:r>
              <a:rPr lang="en-GB" b="1" kern="0" dirty="0">
                <a:latin typeface="Arial"/>
              </a:rPr>
              <a:t>10/13</a:t>
            </a:r>
          </a:p>
          <a:p>
            <a:pPr defTabSz="685766" fontAlgn="base">
              <a:spcAft>
                <a:spcPct val="0"/>
              </a:spcAft>
              <a:defRPr/>
            </a:pPr>
            <a:r>
              <a:rPr lang="en-GB" kern="0" dirty="0">
                <a:latin typeface="Arial"/>
              </a:rPr>
              <a:t>Use Advanced Email Features </a:t>
            </a:r>
            <a:r>
              <a:rPr lang="en-GB" b="1" kern="0" dirty="0">
                <a:latin typeface="Arial"/>
              </a:rPr>
              <a:t>6/13</a:t>
            </a:r>
          </a:p>
          <a:p>
            <a:pPr defTabSz="685766" fontAlgn="base">
              <a:spcAft>
                <a:spcPct val="0"/>
              </a:spcAft>
              <a:defRPr/>
            </a:pPr>
            <a:endParaRPr lang="en-GB" kern="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3714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1488" y="344860"/>
            <a:ext cx="9361040" cy="928464"/>
          </a:xfrm>
        </p:spPr>
        <p:txBody>
          <a:bodyPr/>
          <a:lstStyle/>
          <a:p>
            <a:r>
              <a:rPr lang="en-GB" dirty="0"/>
              <a:t>IT NOS Survey - Responses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71488" y="1238754"/>
            <a:ext cx="9361040" cy="4929734"/>
          </a:xfrm>
        </p:spPr>
        <p:txBody>
          <a:bodyPr/>
          <a:lstStyle/>
          <a:p>
            <a:pPr marL="0" indent="0" defTabSz="685766" fontAlgn="base">
              <a:spcAft>
                <a:spcPct val="0"/>
              </a:spcAft>
              <a:buNone/>
              <a:defRPr/>
            </a:pPr>
            <a:r>
              <a:rPr lang="en-GB" b="1" kern="0" dirty="0">
                <a:latin typeface="Arial"/>
              </a:rPr>
              <a:t>Databases/Data Management</a:t>
            </a:r>
          </a:p>
          <a:p>
            <a:pPr defTabSz="685766" fontAlgn="base">
              <a:spcAft>
                <a:spcPct val="0"/>
              </a:spcAft>
              <a:defRPr/>
            </a:pPr>
            <a:r>
              <a:rPr lang="en-GB" kern="0" dirty="0">
                <a:latin typeface="Arial"/>
              </a:rPr>
              <a:t>Enter and Edit Structured Data </a:t>
            </a:r>
            <a:r>
              <a:rPr lang="en-GB" b="1" kern="0" dirty="0">
                <a:latin typeface="Arial"/>
              </a:rPr>
              <a:t>6/13</a:t>
            </a:r>
          </a:p>
          <a:p>
            <a:pPr marL="0" indent="0" defTabSz="685766" fontAlgn="base">
              <a:spcAft>
                <a:spcPct val="0"/>
              </a:spcAft>
              <a:buNone/>
              <a:defRPr/>
            </a:pPr>
            <a:endParaRPr lang="en-GB" sz="800" kern="0" dirty="0">
              <a:latin typeface="Arial"/>
            </a:endParaRPr>
          </a:p>
          <a:p>
            <a:pPr marL="0" indent="0" defTabSz="685766" fontAlgn="base">
              <a:spcAft>
                <a:spcPct val="0"/>
              </a:spcAft>
              <a:buNone/>
              <a:defRPr/>
            </a:pPr>
            <a:r>
              <a:rPr lang="en-GB" b="1" kern="0" dirty="0">
                <a:latin typeface="Arial"/>
              </a:rPr>
              <a:t>Collaboration/Communication Software</a:t>
            </a:r>
          </a:p>
          <a:p>
            <a:pPr defTabSz="685766" fontAlgn="base">
              <a:spcAft>
                <a:spcPct val="0"/>
              </a:spcAft>
              <a:defRPr/>
            </a:pPr>
            <a:r>
              <a:rPr lang="en-GB" kern="0" dirty="0">
                <a:latin typeface="Arial"/>
              </a:rPr>
              <a:t>Use Digital Communications </a:t>
            </a:r>
            <a:r>
              <a:rPr lang="en-GB" b="1" kern="0" dirty="0">
                <a:latin typeface="Arial"/>
              </a:rPr>
              <a:t>11/13</a:t>
            </a:r>
            <a:endParaRPr lang="en-GB" kern="0" dirty="0">
              <a:latin typeface="Arial"/>
            </a:endParaRPr>
          </a:p>
          <a:p>
            <a:pPr defTabSz="685766" fontAlgn="base">
              <a:spcAft>
                <a:spcPct val="0"/>
              </a:spcAft>
              <a:defRPr/>
            </a:pPr>
            <a:r>
              <a:rPr lang="en-GB" kern="0" dirty="0">
                <a:latin typeface="Arial"/>
              </a:rPr>
              <a:t>Carry Out Remote Online Working and Collaboration </a:t>
            </a:r>
            <a:r>
              <a:rPr lang="en-GB" b="1" kern="0" dirty="0">
                <a:latin typeface="Arial"/>
              </a:rPr>
              <a:t>8/13</a:t>
            </a:r>
          </a:p>
          <a:p>
            <a:pPr defTabSz="685766" fontAlgn="base">
              <a:spcAft>
                <a:spcPct val="0"/>
              </a:spcAft>
              <a:defRPr/>
            </a:pPr>
            <a:r>
              <a:rPr lang="en-GB" kern="0" dirty="0">
                <a:latin typeface="Arial"/>
              </a:rPr>
              <a:t>Participate in Online Social Media Collaboration Networks </a:t>
            </a:r>
            <a:r>
              <a:rPr lang="en-GB" b="1" kern="0" dirty="0">
                <a:latin typeface="Arial"/>
              </a:rPr>
              <a:t>8/13</a:t>
            </a:r>
          </a:p>
          <a:p>
            <a:pPr defTabSz="685766" fontAlgn="base">
              <a:spcAft>
                <a:spcPct val="0"/>
              </a:spcAft>
              <a:defRPr/>
            </a:pPr>
            <a:r>
              <a:rPr lang="en-GB" kern="0" dirty="0">
                <a:latin typeface="Arial"/>
              </a:rPr>
              <a:t>Plan and Manage Social Media Collaboration Activities </a:t>
            </a:r>
            <a:r>
              <a:rPr lang="en-GB" b="1" kern="0" dirty="0">
                <a:latin typeface="Arial"/>
              </a:rPr>
              <a:t>6/13</a:t>
            </a:r>
          </a:p>
          <a:p>
            <a:pPr defTabSz="685766" fontAlgn="base">
              <a:spcAft>
                <a:spcPct val="0"/>
              </a:spcAft>
              <a:defRPr/>
            </a:pPr>
            <a:r>
              <a:rPr lang="en-GB" kern="0" dirty="0">
                <a:latin typeface="Arial"/>
              </a:rPr>
              <a:t>Participate in Online Networks and Social Media </a:t>
            </a:r>
            <a:r>
              <a:rPr lang="en-GB" b="1" kern="0" dirty="0">
                <a:latin typeface="Arial"/>
              </a:rPr>
              <a:t>6/13</a:t>
            </a:r>
          </a:p>
          <a:p>
            <a:pPr marL="0" indent="0" defTabSz="685766" fontAlgn="base">
              <a:spcAft>
                <a:spcPct val="0"/>
              </a:spcAft>
              <a:buNone/>
              <a:defRPr/>
            </a:pPr>
            <a:endParaRPr lang="en-GB" sz="800" b="1" kern="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2004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1488" y="344860"/>
            <a:ext cx="9361040" cy="928464"/>
          </a:xfrm>
        </p:spPr>
        <p:txBody>
          <a:bodyPr/>
          <a:lstStyle/>
          <a:p>
            <a:r>
              <a:rPr lang="en-GB" dirty="0"/>
              <a:t>IT NOS Survey - Responses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71488" y="1129308"/>
            <a:ext cx="9361040" cy="4929734"/>
          </a:xfrm>
        </p:spPr>
        <p:txBody>
          <a:bodyPr/>
          <a:lstStyle/>
          <a:p>
            <a:pPr marL="0" indent="0" defTabSz="685766" fontAlgn="base">
              <a:spcAft>
                <a:spcPct val="0"/>
              </a:spcAft>
              <a:buNone/>
              <a:defRPr/>
            </a:pPr>
            <a:r>
              <a:rPr lang="en-GB" b="1" kern="0" dirty="0">
                <a:latin typeface="Arial"/>
              </a:rPr>
              <a:t>Multimedia / Websites</a:t>
            </a:r>
          </a:p>
          <a:p>
            <a:pPr defTabSz="685766" fontAlgn="base">
              <a:spcAft>
                <a:spcPct val="0"/>
              </a:spcAft>
              <a:defRPr/>
            </a:pPr>
            <a:r>
              <a:rPr lang="en-GB" kern="0" dirty="0">
                <a:latin typeface="Arial"/>
              </a:rPr>
              <a:t>Publish Digital Content Online </a:t>
            </a:r>
            <a:r>
              <a:rPr lang="en-GB" b="1" kern="0" dirty="0">
                <a:latin typeface="Arial"/>
              </a:rPr>
              <a:t>7/13</a:t>
            </a:r>
          </a:p>
          <a:p>
            <a:pPr marL="0" indent="0" defTabSz="685766" fontAlgn="base">
              <a:spcAft>
                <a:spcPct val="0"/>
              </a:spcAft>
              <a:buNone/>
              <a:defRPr/>
            </a:pPr>
            <a:endParaRPr lang="en-GB" sz="800" b="1" kern="0" dirty="0">
              <a:latin typeface="Arial"/>
            </a:endParaRPr>
          </a:p>
          <a:p>
            <a:pPr marL="0" indent="0" defTabSz="685766" fontAlgn="base">
              <a:spcAft>
                <a:spcPct val="0"/>
              </a:spcAft>
              <a:buNone/>
              <a:defRPr/>
            </a:pPr>
            <a:r>
              <a:rPr lang="en-GB" b="1" kern="0" dirty="0">
                <a:latin typeface="Arial"/>
              </a:rPr>
              <a:t>Sourcing / Managing Online/Digital information</a:t>
            </a:r>
          </a:p>
          <a:p>
            <a:pPr defTabSz="685766" fontAlgn="base">
              <a:spcAft>
                <a:spcPct val="0"/>
              </a:spcAft>
              <a:defRPr/>
            </a:pPr>
            <a:r>
              <a:rPr lang="en-GB" kern="0" dirty="0">
                <a:latin typeface="Arial"/>
              </a:rPr>
              <a:t>Find and Store Digital Information</a:t>
            </a:r>
          </a:p>
          <a:p>
            <a:pPr marL="0" indent="0" defTabSz="685766" fontAlgn="base">
              <a:spcAft>
                <a:spcPct val="0"/>
              </a:spcAft>
              <a:buNone/>
              <a:defRPr/>
            </a:pPr>
            <a:endParaRPr lang="en-GB" sz="800" b="1" kern="0" dirty="0">
              <a:latin typeface="Arial"/>
            </a:endParaRPr>
          </a:p>
          <a:p>
            <a:pPr marL="0" indent="0" defTabSz="685766" fontAlgn="base">
              <a:spcAft>
                <a:spcPct val="0"/>
              </a:spcAft>
              <a:buNone/>
              <a:defRPr/>
            </a:pPr>
            <a:r>
              <a:rPr lang="en-GB" b="1" kern="0" dirty="0">
                <a:latin typeface="Arial"/>
              </a:rPr>
              <a:t>Health and Safety / Security</a:t>
            </a:r>
          </a:p>
          <a:p>
            <a:pPr defTabSz="685766" fontAlgn="base">
              <a:spcAft>
                <a:spcPct val="0"/>
              </a:spcAft>
              <a:defRPr/>
            </a:pPr>
            <a:r>
              <a:rPr lang="en-GB" kern="0" dirty="0">
                <a:latin typeface="Arial"/>
              </a:rPr>
              <a:t>Maintain health, safety and wellbeing when working</a:t>
            </a:r>
            <a:br>
              <a:rPr lang="en-GB" kern="0" dirty="0">
                <a:latin typeface="Arial"/>
              </a:rPr>
            </a:br>
            <a:r>
              <a:rPr lang="en-GB" kern="0" dirty="0">
                <a:latin typeface="Arial"/>
              </a:rPr>
              <a:t>with Digital Technology </a:t>
            </a:r>
            <a:r>
              <a:rPr lang="en-GB" b="1" kern="0" dirty="0">
                <a:latin typeface="Arial"/>
              </a:rPr>
              <a:t>10/13</a:t>
            </a:r>
          </a:p>
          <a:p>
            <a:pPr defTabSz="685766" fontAlgn="base">
              <a:spcAft>
                <a:spcPct val="0"/>
              </a:spcAft>
              <a:defRPr/>
            </a:pPr>
            <a:r>
              <a:rPr lang="en-GB" kern="0" dirty="0">
                <a:latin typeface="Arial"/>
              </a:rPr>
              <a:t>Operate safely and securely when working online </a:t>
            </a:r>
            <a:r>
              <a:rPr lang="en-GB" b="1" kern="0" dirty="0">
                <a:latin typeface="Arial"/>
              </a:rPr>
              <a:t>9/13</a:t>
            </a:r>
            <a:endParaRPr lang="en-GB" kern="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6587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5471" y="323341"/>
            <a:ext cx="8763000" cy="928464"/>
          </a:xfrm>
        </p:spPr>
        <p:txBody>
          <a:bodyPr/>
          <a:lstStyle/>
          <a:p>
            <a:r>
              <a:rPr lang="en-GB" dirty="0"/>
              <a:t>Impact on Foundation Apprenticeship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31985" y="1228387"/>
            <a:ext cx="8962544" cy="2160760"/>
          </a:xfrm>
        </p:spPr>
        <p:txBody>
          <a:bodyPr/>
          <a:lstStyle/>
          <a:p>
            <a:pPr marL="0" indent="0" defTabSz="685766" fontAlgn="base">
              <a:spcAft>
                <a:spcPct val="0"/>
              </a:spcAft>
              <a:buNone/>
              <a:defRPr/>
            </a:pPr>
            <a:r>
              <a:rPr lang="en-GB" b="1" kern="0" dirty="0">
                <a:latin typeface="Arial"/>
              </a:rPr>
              <a:t>New FA Structure to be finalised for implementation in 2023</a:t>
            </a:r>
          </a:p>
          <a:p>
            <a:pPr marL="0" indent="0" defTabSz="685766" fontAlgn="base">
              <a:spcAft>
                <a:spcPct val="0"/>
              </a:spcAft>
              <a:buNone/>
              <a:defRPr/>
            </a:pPr>
            <a:endParaRPr lang="en-GB" sz="2400" b="1" kern="0" dirty="0">
              <a:latin typeface="Arial"/>
            </a:endParaRPr>
          </a:p>
          <a:p>
            <a:pPr marL="0" indent="0" defTabSz="685766" fontAlgn="base">
              <a:spcAft>
                <a:spcPct val="0"/>
              </a:spcAft>
              <a:buNone/>
              <a:defRPr/>
            </a:pPr>
            <a:endParaRPr lang="en-GB" sz="2400" b="1" kern="0" dirty="0">
              <a:latin typeface="Arial"/>
            </a:endParaRPr>
          </a:p>
          <a:p>
            <a:pPr marL="0" indent="0" defTabSz="685766" fontAlgn="base">
              <a:spcAft>
                <a:spcPct val="0"/>
              </a:spcAft>
              <a:buNone/>
              <a:defRPr/>
            </a:pPr>
            <a:endParaRPr lang="en-GB" sz="2400" b="1" kern="0" dirty="0">
              <a:latin typeface="Arial"/>
            </a:endParaRPr>
          </a:p>
          <a:p>
            <a:pPr marL="0" indent="0" defTabSz="685766" fontAlgn="base">
              <a:spcAft>
                <a:spcPct val="0"/>
              </a:spcAft>
              <a:buNone/>
              <a:defRPr/>
            </a:pPr>
            <a:endParaRPr lang="en-GB" sz="2400" b="1" kern="0" dirty="0">
              <a:latin typeface="Arial"/>
            </a:endParaRPr>
          </a:p>
          <a:p>
            <a:pPr defTabSz="685766" fontAlgn="base">
              <a:spcAft>
                <a:spcPct val="0"/>
              </a:spcAft>
              <a:defRPr/>
            </a:pPr>
            <a:endParaRPr lang="en-GB" kern="0" dirty="0">
              <a:latin typeface="Arial"/>
            </a:endParaRPr>
          </a:p>
          <a:p>
            <a:pPr defTabSz="685766" fontAlgn="base">
              <a:spcAft>
                <a:spcPct val="0"/>
              </a:spcAft>
              <a:defRPr/>
            </a:pPr>
            <a:endParaRPr lang="en-GB" kern="0" dirty="0">
              <a:latin typeface="Arial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1F7548F-8030-C694-AF9E-0160206DF7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895218"/>
              </p:ext>
            </p:extLst>
          </p:nvPr>
        </p:nvGraphicFramePr>
        <p:xfrm>
          <a:off x="759520" y="1705372"/>
          <a:ext cx="8064896" cy="2781241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4032448">
                  <a:extLst>
                    <a:ext uri="{9D8B030D-6E8A-4147-A177-3AD203B41FA5}">
                      <a16:colId xmlns:a16="http://schemas.microsoft.com/office/drawing/2014/main" val="717818897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val="968170814"/>
                    </a:ext>
                  </a:extLst>
                </a:gridCol>
              </a:tblGrid>
              <a:tr h="2844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GK6W 23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New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1481768"/>
                  </a:ext>
                </a:extLst>
              </a:tr>
              <a:tr h="5820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Plan how to manage own performance in a business environment (FD9Y 04)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Develop self and improve own performance in a business environment (code tbc)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8998670"/>
                  </a:ext>
                </a:extLst>
              </a:tr>
              <a:tr h="7506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Communicate in a business environment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(FE02 04)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Communicate in a business environment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(code tbc)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65639119"/>
                  </a:ext>
                </a:extLst>
              </a:tr>
              <a:tr h="5820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Support other people to work in a business environment (FE04 04)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Collaborate and provide support in a business environment (code tbc)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2583662"/>
                  </a:ext>
                </a:extLst>
              </a:tr>
              <a:tr h="5820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Design and produce documents in a business environment (FE0X 04)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Design and produce documents in a business environment (code tbc)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31319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0231181"/>
      </p:ext>
    </p:extLst>
  </p:cSld>
  <p:clrMapOvr>
    <a:masterClrMapping/>
  </p:clrMapOvr>
</p:sld>
</file>

<file path=ppt/theme/theme1.xml><?xml version="1.0" encoding="utf-8"?>
<a:theme xmlns:a="http://schemas.openxmlformats.org/drawingml/2006/main" name="SQA HOLDING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QA_Corporate_Aug14.potx" id="{9B7B6E9F-1607-486B-A823-4C8269FD4706}" vid="{9FABB946-0470-4FE4-9F4E-774AD65256DD}"/>
    </a:ext>
  </a:extLst>
</a:theme>
</file>

<file path=ppt/theme/theme10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QA TITLE GOES HE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QA_Corporate_Aug14.potx" id="{9B7B6E9F-1607-486B-A823-4C8269FD4706}" vid="{9FABB946-0470-4FE4-9F4E-774AD65256DD}"/>
    </a:ext>
  </a:extLst>
</a:theme>
</file>

<file path=ppt/theme/theme3.xml><?xml version="1.0" encoding="utf-8"?>
<a:theme xmlns:a="http://schemas.openxmlformats.org/drawingml/2006/main" name="SQA DARK BACKGROUND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QA_Corporate_Aug14.potx" id="{9B7B6E9F-1607-486B-A823-4C8269FD4706}" vid="{30C71AAD-07E7-4B16-BEA7-1444E9AA8CB9}"/>
    </a:ext>
  </a:extLst>
</a:theme>
</file>

<file path=ppt/theme/theme4.xml><?xml version="1.0" encoding="utf-8"?>
<a:theme xmlns:a="http://schemas.openxmlformats.org/drawingml/2006/main" name="SQA DARK BACKGROUND PI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QA_Corporate_Aug14.potx" id="{9B7B6E9F-1607-486B-A823-4C8269FD4706}" vid="{B90444E2-5F3E-4873-A9B3-CCA1281FB2F2}"/>
    </a:ext>
  </a:extLst>
</a:theme>
</file>

<file path=ppt/theme/theme5.xml><?xml version="1.0" encoding="utf-8"?>
<a:theme xmlns:a="http://schemas.openxmlformats.org/drawingml/2006/main" name="SQA LARGE TEXT AND IMAG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SQA LIGHT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QA_Corporate_Aug14.potx" id="{9B7B6E9F-1607-486B-A823-4C8269FD4706}" vid="{B90444E2-5F3E-4873-A9B3-CCA1281FB2F2}"/>
    </a:ext>
  </a:extLst>
</a:theme>
</file>

<file path=ppt/theme/theme7.xml><?xml version="1.0" encoding="utf-8"?>
<a:theme xmlns:a="http://schemas.openxmlformats.org/drawingml/2006/main" name="SQA LIGHT BACKGROUND PI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QA_Corporate_Aug14.potx" id="{9B7B6E9F-1607-486B-A823-4C8269FD4706}" vid="{B90444E2-5F3E-4873-A9B3-CCA1281FB2F2}"/>
    </a:ext>
  </a:extLst>
</a:theme>
</file>

<file path=ppt/theme/theme8.xml><?xml version="1.0" encoding="utf-8"?>
<a:theme xmlns:a="http://schemas.openxmlformats.org/drawingml/2006/main" name="SQA LIGHT BACKGROUND LARGE TEXT AND IMAG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QA_Corporate_Aug14.potx" id="{9B7B6E9F-1607-486B-A823-4C8269FD4706}" vid="{B90444E2-5F3E-4873-A9B3-CCA1281FB2F2}"/>
    </a:ext>
  </a:extLst>
</a:theme>
</file>

<file path=ppt/theme/theme9.xml><?xml version="1.0" encoding="utf-8"?>
<a:theme xmlns:a="http://schemas.openxmlformats.org/drawingml/2006/main" name="SQA WEB and TELEPHO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QA_Corporate_Aug14.potx" id="{9B7B6E9F-1607-486B-A823-4C8269FD4706}" vid="{30C71AAD-07E7-4B16-BEA7-1444E9AA8CB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faultSectionNames xmlns="6b68d5bb-65c3-4220-a6b5-15596ec0bbc7" xsi:nil="true"/>
    <Invited_Members xmlns="6b68d5bb-65c3-4220-a6b5-15596ec0bbc7" xsi:nil="true"/>
    <IsNotebookLocked xmlns="6b68d5bb-65c3-4220-a6b5-15596ec0bbc7" xsi:nil="true"/>
    <FolderType xmlns="6b68d5bb-65c3-4220-a6b5-15596ec0bbc7" xsi:nil="true"/>
    <Templates xmlns="6b68d5bb-65c3-4220-a6b5-15596ec0bbc7" xsi:nil="true"/>
    <Owner xmlns="6b68d5bb-65c3-4220-a6b5-15596ec0bbc7">
      <UserInfo>
        <DisplayName/>
        <AccountId xsi:nil="true"/>
        <AccountType/>
      </UserInfo>
    </Owner>
    <Math_Settings xmlns="6b68d5bb-65c3-4220-a6b5-15596ec0bbc7" xsi:nil="true"/>
    <AppVersion xmlns="6b68d5bb-65c3-4220-a6b5-15596ec0bbc7" xsi:nil="true"/>
    <LMS_Mappings xmlns="6b68d5bb-65c3-4220-a6b5-15596ec0bbc7" xsi:nil="true"/>
    <NotebookType xmlns="6b68d5bb-65c3-4220-a6b5-15596ec0bbc7" xsi:nil="true"/>
    <Distribution_Groups xmlns="6b68d5bb-65c3-4220-a6b5-15596ec0bbc7" xsi:nil="true"/>
    <Teams_Channel_Section_Location xmlns="6b68d5bb-65c3-4220-a6b5-15596ec0bbc7" xsi:nil="true"/>
    <Invited_Leaders xmlns="6b68d5bb-65c3-4220-a6b5-15596ec0bbc7" xsi:nil="true"/>
    <Members xmlns="6b68d5bb-65c3-4220-a6b5-15596ec0bbc7">
      <UserInfo>
        <DisplayName/>
        <AccountId xsi:nil="true"/>
        <AccountType/>
      </UserInfo>
    </Members>
    <Member_Groups xmlns="6b68d5bb-65c3-4220-a6b5-15596ec0bbc7">
      <UserInfo>
        <DisplayName/>
        <AccountId xsi:nil="true"/>
        <AccountType/>
      </UserInfo>
    </Member_Groups>
    <Has_Leaders_Only_SectionGroup xmlns="6b68d5bb-65c3-4220-a6b5-15596ec0bbc7" xsi:nil="true"/>
    <Is_Collaboration_Space_Locked xmlns="6b68d5bb-65c3-4220-a6b5-15596ec0bbc7" xsi:nil="true"/>
    <TeamsChannelId xmlns="6b68d5bb-65c3-4220-a6b5-15596ec0bbc7" xsi:nil="true"/>
    <CultureName xmlns="6b68d5bb-65c3-4220-a6b5-15596ec0bbc7" xsi:nil="true"/>
    <Leaders xmlns="6b68d5bb-65c3-4220-a6b5-15596ec0bbc7">
      <UserInfo>
        <DisplayName/>
        <AccountId xsi:nil="true"/>
        <AccountType/>
      </UserInfo>
    </Leaders>
    <Self_Registration_Enabled xmlns="6b68d5bb-65c3-4220-a6b5-15596ec0bbc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F2F596D755FF45B7B08E4FE6F389F9" ma:contentTypeVersion="31" ma:contentTypeDescription="Create a new document." ma:contentTypeScope="" ma:versionID="7510ecb5a5c6b27d0ebef2822470ba2a">
  <xsd:schema xmlns:xsd="http://www.w3.org/2001/XMLSchema" xmlns:xs="http://www.w3.org/2001/XMLSchema" xmlns:p="http://schemas.microsoft.com/office/2006/metadata/properties" xmlns:ns2="6b68d5bb-65c3-4220-a6b5-15596ec0bbc7" xmlns:ns3="626d5a2d-1344-43e9-9770-74fa204369a4" targetNamespace="http://schemas.microsoft.com/office/2006/metadata/properties" ma:root="true" ma:fieldsID="6d3884fc518a2bfd9b08b9dd9c8e6a09" ns2:_="" ns3:_="">
    <xsd:import namespace="6b68d5bb-65c3-4220-a6b5-15596ec0bbc7"/>
    <xsd:import namespace="626d5a2d-1344-43e9-9770-74fa204369a4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Teams_Channel_Section_Location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68d5bb-65c3-4220-a6b5-15596ec0bbc7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Teams_Channel_Section_Location" ma:index="28" nillable="true" ma:displayName="Teams Channel Section Location" ma:internalName="Teams_Channel_Section_Location">
      <xsd:simpleType>
        <xsd:restriction base="dms:Text"/>
      </xsd:simpleType>
    </xsd:element>
    <xsd:element name="MediaServiceMetadata" ma:index="2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3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35" nillable="true" ma:displayName="Tags" ma:internalName="MediaServiceAutoTags" ma:readOnly="true">
      <xsd:simpleType>
        <xsd:restriction base="dms:Text"/>
      </xsd:simpleType>
    </xsd:element>
    <xsd:element name="MediaServiceGenerationTime" ma:index="3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6d5a2d-1344-43e9-9770-74fa204369a4" elementFormDefault="qualified">
    <xsd:import namespace="http://schemas.microsoft.com/office/2006/documentManagement/types"/>
    <xsd:import namespace="http://schemas.microsoft.com/office/infopath/2007/PartnerControls"/>
    <xsd:element name="SharedWithUsers" ma:index="3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4D0D975-3FA9-49B8-9EF7-22CCAFD9216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F0DCE79-3E87-4703-ACB4-140E244603CD}">
  <ds:schemaRefs>
    <ds:schemaRef ds:uri="http://purl.org/dc/elements/1.1/"/>
    <ds:schemaRef ds:uri="http://purl.org/dc/dcmitype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1640b6fa-7984-4f14-979f-979c58dfa5f7"/>
    <ds:schemaRef ds:uri="6ee74f51-c739-462e-a66a-0a3ab74303dc"/>
    <ds:schemaRef ds:uri="http://schemas.microsoft.com/office/2006/metadata/properties"/>
    <ds:schemaRef ds:uri="http://purl.org/dc/terms/"/>
    <ds:schemaRef ds:uri="6b68d5bb-65c3-4220-a6b5-15596ec0bbc7"/>
  </ds:schemaRefs>
</ds:datastoreItem>
</file>

<file path=customXml/itemProps3.xml><?xml version="1.0" encoding="utf-8"?>
<ds:datastoreItem xmlns:ds="http://schemas.openxmlformats.org/officeDocument/2006/customXml" ds:itemID="{F4BD9828-549A-4409-A5A9-77FA31CFDD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68d5bb-65c3-4220-a6b5-15596ec0bbc7"/>
    <ds:schemaRef ds:uri="626d5a2d-1344-43e9-9770-74fa204369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SQA_Corporate_Aug14</Template>
  <TotalTime>3495</TotalTime>
  <Words>732</Words>
  <Application>Microsoft Office PowerPoint</Application>
  <PresentationFormat>Custom</PresentationFormat>
  <Paragraphs>110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10</vt:i4>
      </vt:variant>
    </vt:vector>
  </HeadingPairs>
  <TitlesOfParts>
    <vt:vector size="25" baseType="lpstr">
      <vt:lpstr>Arial</vt:lpstr>
      <vt:lpstr>Calibri</vt:lpstr>
      <vt:lpstr>Calibri Light</vt:lpstr>
      <vt:lpstr>Symbol</vt:lpstr>
      <vt:lpstr>Wingdings</vt:lpstr>
      <vt:lpstr>SQA HOLDING SLIDE</vt:lpstr>
      <vt:lpstr>SQA TITLE GOES HERE</vt:lpstr>
      <vt:lpstr>SQA DARK BACKGROUND </vt:lpstr>
      <vt:lpstr>SQA DARK BACKGROUND PICTURE</vt:lpstr>
      <vt:lpstr>SQA LARGE TEXT AND IMAGES</vt:lpstr>
      <vt:lpstr>SQA LIGHT BACKGROUND</vt:lpstr>
      <vt:lpstr>SQA LIGHT BACKGROUND PICTURE</vt:lpstr>
      <vt:lpstr>SQA LIGHT BACKGROUND LARGE TEXT AND IMAGES</vt:lpstr>
      <vt:lpstr>SQA WEB and TELEPHONE</vt:lpstr>
      <vt:lpstr>Custom Design</vt:lpstr>
      <vt:lpstr> Connections Network Event SVQ Business and Administration 7th November 2022</vt:lpstr>
      <vt:lpstr>Programme</vt:lpstr>
      <vt:lpstr>Changes to SVQs in Business and Administration  </vt:lpstr>
      <vt:lpstr>Changes to SVQs in Business and Administration  </vt:lpstr>
      <vt:lpstr>IT NOS Survey - Rationale  </vt:lpstr>
      <vt:lpstr>IT NOS Survey - Responses  </vt:lpstr>
      <vt:lpstr>IT NOS Survey - Responses  </vt:lpstr>
      <vt:lpstr>IT NOS Survey - Responses  </vt:lpstr>
      <vt:lpstr>Impact on Foundation Apprenticeship</vt:lpstr>
      <vt:lpstr>PowerPoint Presentation</vt:lpstr>
    </vt:vector>
  </TitlesOfParts>
  <Company>SQA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Brown</dc:creator>
  <cp:lastModifiedBy>Caitlin Boyle</cp:lastModifiedBy>
  <cp:revision>276</cp:revision>
  <cp:lastPrinted>2013-10-31T13:53:25Z</cp:lastPrinted>
  <dcterms:created xsi:type="dcterms:W3CDTF">2019-08-26T14:37:28Z</dcterms:created>
  <dcterms:modified xsi:type="dcterms:W3CDTF">2022-12-14T11:51:10Z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0x010100C2F2F596D755FF45B7B08E4FE6F389F9</vt:lpwstr>
  </property>
</Properties>
</file>