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slideLayouts/slideLayout1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54" r:id="rId3"/>
    <p:sldMasterId id="2147483656" r:id="rId4"/>
    <p:sldMasterId id="2147483658" r:id="rId5"/>
    <p:sldMasterId id="2147483664" r:id="rId6"/>
    <p:sldMasterId id="2147483666" r:id="rId7"/>
    <p:sldMasterId id="2147483668" r:id="rId8"/>
    <p:sldMasterId id="2147483670" r:id="rId9"/>
    <p:sldMasterId id="2147483672" r:id="rId10"/>
    <p:sldMasterId id="2147483674" r:id="rId11"/>
  </p:sldMasterIdLst>
  <p:notesMasterIdLst>
    <p:notesMasterId r:id="rId24"/>
  </p:notesMasterIdLst>
  <p:handoutMasterIdLst>
    <p:handoutMasterId r:id="rId25"/>
  </p:handoutMasterIdLst>
  <p:sldIdLst>
    <p:sldId id="340" r:id="rId12"/>
    <p:sldId id="311" r:id="rId13"/>
    <p:sldId id="313" r:id="rId14"/>
    <p:sldId id="314" r:id="rId15"/>
    <p:sldId id="315" r:id="rId16"/>
    <p:sldId id="316" r:id="rId17"/>
    <p:sldId id="317" r:id="rId18"/>
    <p:sldId id="318" r:id="rId19"/>
    <p:sldId id="319" r:id="rId20"/>
    <p:sldId id="320" r:id="rId21"/>
    <p:sldId id="322" r:id="rId22"/>
    <p:sldId id="323" r:id="rId23"/>
  </p:sldIdLst>
  <p:sldSz cx="9144000" cy="6858000" type="screen4x3"/>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AE7B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26" autoAdjust="0"/>
    <p:restoredTop sz="94660"/>
  </p:normalViewPr>
  <p:slideViewPr>
    <p:cSldViewPr>
      <p:cViewPr varScale="1">
        <p:scale>
          <a:sx n="62" d="100"/>
          <a:sy n="62" d="100"/>
        </p:scale>
        <p:origin x="920" y="56"/>
      </p:cViewPr>
      <p:guideLst>
        <p:guide orient="horz" pos="2160"/>
        <p:guide pos="2880"/>
      </p:guideLst>
    </p:cSldViewPr>
  </p:slideViewPr>
  <p:notesTextViewPr>
    <p:cViewPr>
      <p:scale>
        <a:sx n="1" d="1"/>
        <a:sy n="1" d="1"/>
      </p:scale>
      <p:origin x="0" y="0"/>
    </p:cViewPr>
  </p:notesTextViewPr>
  <p:notesViewPr>
    <p:cSldViewPr>
      <p:cViewPr varScale="1">
        <p:scale>
          <a:sx n="51" d="100"/>
          <a:sy n="51" d="100"/>
        </p:scale>
        <p:origin x="300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2B072E86-E9A4-49BD-8545-91D469BDCC25}" type="datetimeFigureOut">
              <a:rPr lang="en-GB" smtClean="0"/>
              <a:t>14/12/2022</a:t>
            </a:fld>
            <a:endParaRPr lang="en-GB"/>
          </a:p>
        </p:txBody>
      </p:sp>
      <p:sp>
        <p:nvSpPr>
          <p:cNvPr id="4" name="Footer Placeholder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A0143985-CF63-4E79-BA84-92EC3409B420}" type="slidenum">
              <a:rPr lang="en-GB" smtClean="0"/>
              <a:t>‹#›</a:t>
            </a:fld>
            <a:endParaRPr lang="en-GB"/>
          </a:p>
        </p:txBody>
      </p:sp>
    </p:spTree>
    <p:extLst>
      <p:ext uri="{BB962C8B-B14F-4D97-AF65-F5344CB8AC3E}">
        <p14:creationId xmlns:p14="http://schemas.microsoft.com/office/powerpoint/2010/main" val="3715022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66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3488" y="0"/>
            <a:ext cx="2887662" cy="496888"/>
          </a:xfrm>
          <a:prstGeom prst="rect">
            <a:avLst/>
          </a:prstGeom>
        </p:spPr>
        <p:txBody>
          <a:bodyPr vert="horz" lIns="91440" tIns="45720" rIns="91440" bIns="45720" rtlCol="0"/>
          <a:lstStyle>
            <a:lvl1pPr algn="r">
              <a:defRPr sz="1200"/>
            </a:lvl1pPr>
          </a:lstStyle>
          <a:p>
            <a:fld id="{A6DA413C-A627-4083-96A5-1F8D0A531C60}" type="datetimeFigureOut">
              <a:rPr lang="en-GB" smtClean="0"/>
              <a:t>14/12/2022</a:t>
            </a:fld>
            <a:endParaRPr lang="en-GB"/>
          </a:p>
        </p:txBody>
      </p:sp>
      <p:sp>
        <p:nvSpPr>
          <p:cNvPr id="4" name="Slide Image Placeholder 3"/>
          <p:cNvSpPr>
            <a:spLocks noGrp="1" noRot="1" noChangeAspect="1"/>
          </p:cNvSpPr>
          <p:nvPr>
            <p:ph type="sldImg" idx="2"/>
          </p:nvPr>
        </p:nvSpPr>
        <p:spPr>
          <a:xfrm>
            <a:off x="1098550" y="1241425"/>
            <a:ext cx="4465638"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0" y="4776788"/>
            <a:ext cx="5329238"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887663"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3488" y="9429750"/>
            <a:ext cx="2887662" cy="496888"/>
          </a:xfrm>
          <a:prstGeom prst="rect">
            <a:avLst/>
          </a:prstGeom>
        </p:spPr>
        <p:txBody>
          <a:bodyPr vert="horz" lIns="91440" tIns="45720" rIns="91440" bIns="45720" rtlCol="0" anchor="b"/>
          <a:lstStyle>
            <a:lvl1pPr algn="r">
              <a:defRPr sz="1200"/>
            </a:lvl1pPr>
          </a:lstStyle>
          <a:p>
            <a:fld id="{64021E45-FC9C-477A-8EDF-C39305E93108}" type="slidenum">
              <a:rPr lang="en-GB" smtClean="0"/>
              <a:t>‹#›</a:t>
            </a:fld>
            <a:endParaRPr lang="en-GB"/>
          </a:p>
        </p:txBody>
      </p:sp>
    </p:spTree>
    <p:extLst>
      <p:ext uri="{BB962C8B-B14F-4D97-AF65-F5344CB8AC3E}">
        <p14:creationId xmlns:p14="http://schemas.microsoft.com/office/powerpoint/2010/main" val="3265742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Donnie can’t be here – I’ll cover a few of the points in his presentation – which is difficult, because what Donnie plans to say on any given day is all in his head – but I’ll give it a go.</a:t>
            </a:r>
          </a:p>
          <a:p>
            <a:endParaRPr lang="en-GB" dirty="0"/>
          </a:p>
        </p:txBody>
      </p:sp>
      <p:sp>
        <p:nvSpPr>
          <p:cNvPr id="4" name="Slide Number Placeholder 3"/>
          <p:cNvSpPr>
            <a:spLocks noGrp="1"/>
          </p:cNvSpPr>
          <p:nvPr>
            <p:ph type="sldNum" sz="quarter" idx="10"/>
          </p:nvPr>
        </p:nvSpPr>
        <p:spPr/>
        <p:txBody>
          <a:bodyPr/>
          <a:lstStyle/>
          <a:p>
            <a:fld id="{64021E45-FC9C-477A-8EDF-C39305E93108}" type="slidenum">
              <a:rPr lang="en-GB" smtClean="0"/>
              <a:t>1</a:t>
            </a:fld>
            <a:endParaRPr lang="en-GB"/>
          </a:p>
        </p:txBody>
      </p:sp>
    </p:spTree>
    <p:extLst>
      <p:ext uri="{BB962C8B-B14F-4D97-AF65-F5344CB8AC3E}">
        <p14:creationId xmlns:p14="http://schemas.microsoft.com/office/powerpoint/2010/main" val="2838702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you’re all fantastic !</a:t>
            </a:r>
          </a:p>
          <a:p>
            <a:endParaRPr lang="en-GB" dirty="0"/>
          </a:p>
          <a:p>
            <a:r>
              <a:rPr lang="en-GB" dirty="0"/>
              <a:t>But seriously – Donnie</a:t>
            </a:r>
            <a:r>
              <a:rPr lang="en-GB" baseline="0" dirty="0"/>
              <a:t> said in his presentation in Edinburgh last week that the standard in centres is very high and wants to see more of the same</a:t>
            </a:r>
            <a:endParaRPr lang="en-GB" dirty="0"/>
          </a:p>
        </p:txBody>
      </p:sp>
      <p:sp>
        <p:nvSpPr>
          <p:cNvPr id="4" name="Slide Number Placeholder 3"/>
          <p:cNvSpPr>
            <a:spLocks noGrp="1"/>
          </p:cNvSpPr>
          <p:nvPr>
            <p:ph type="sldNum" sz="quarter" idx="10"/>
          </p:nvPr>
        </p:nvSpPr>
        <p:spPr/>
        <p:txBody>
          <a:bodyPr/>
          <a:lstStyle/>
          <a:p>
            <a:fld id="{64021E45-FC9C-477A-8EDF-C39305E93108}" type="slidenum">
              <a:rPr lang="en-GB" smtClean="0"/>
              <a:t>2</a:t>
            </a:fld>
            <a:endParaRPr lang="en-GB"/>
          </a:p>
        </p:txBody>
      </p:sp>
    </p:spTree>
    <p:extLst>
      <p:ext uri="{BB962C8B-B14F-4D97-AF65-F5344CB8AC3E}">
        <p14:creationId xmlns:p14="http://schemas.microsoft.com/office/powerpoint/2010/main" val="467002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Referencing isn’t a mandatory</a:t>
            </a:r>
            <a:r>
              <a:rPr lang="en-GB" baseline="0" dirty="0"/>
              <a:t> component in the Asses</a:t>
            </a:r>
            <a:r>
              <a:rPr lang="en-GB" dirty="0"/>
              <a:t>sment but</a:t>
            </a:r>
            <a:r>
              <a:rPr lang="en-GB" baseline="0" dirty="0"/>
              <a:t> is</a:t>
            </a:r>
            <a:r>
              <a:rPr lang="en-GB" dirty="0"/>
              <a:t> very important – because if it is not good then that makes Internal Verification and External Verification very difficult – IV and EV is about sampling assessment decisions to see if they are reliable,</a:t>
            </a:r>
            <a:r>
              <a:rPr lang="en-GB" baseline="0" dirty="0"/>
              <a:t> valid etc. It’s not re-assessing the candidate and then seeing if judgements match up – and if referencing is insufficient it’s very difficult to do that and you are likely to run into problems – </a:t>
            </a:r>
            <a:r>
              <a:rPr lang="en-GB" b="1" baseline="0" dirty="0"/>
              <a:t>BUT </a:t>
            </a:r>
            <a:r>
              <a:rPr lang="en-GB" baseline="0" dirty="0"/>
              <a:t>the evidence of what Donnie is seeing in the reports is that centres are doing very well on that point.</a:t>
            </a:r>
          </a:p>
          <a:p>
            <a:endParaRPr lang="en-GB" baseline="0" dirty="0"/>
          </a:p>
          <a:p>
            <a:r>
              <a:rPr lang="en-GB" baseline="0" dirty="0"/>
              <a:t>Storyboards/personal statements – lots of examples – possibly easier to do with paper than e-</a:t>
            </a:r>
            <a:r>
              <a:rPr lang="en-GB" baseline="0" dirty="0" err="1"/>
              <a:t>portfoliom</a:t>
            </a:r>
            <a:r>
              <a:rPr lang="en-GB" baseline="0" dirty="0"/>
              <a:t> but having a personal statement – then work product pasted in the middle so you don’t have to turn pages through a folder and flick back and forth.</a:t>
            </a:r>
          </a:p>
          <a:p>
            <a:endParaRPr lang="en-GB" baseline="0" dirty="0"/>
          </a:p>
          <a:p>
            <a:r>
              <a:rPr lang="en-GB" baseline="0" dirty="0"/>
              <a:t>Same for annotation of work product – which is almost the reverse - work produce with notes underneath, down the side putting it into context.</a:t>
            </a:r>
            <a:endParaRPr lang="en-GB" dirty="0"/>
          </a:p>
        </p:txBody>
      </p:sp>
      <p:sp>
        <p:nvSpPr>
          <p:cNvPr id="4" name="Slide Number Placeholder 3"/>
          <p:cNvSpPr>
            <a:spLocks noGrp="1"/>
          </p:cNvSpPr>
          <p:nvPr>
            <p:ph type="sldNum" sz="quarter" idx="10"/>
          </p:nvPr>
        </p:nvSpPr>
        <p:spPr/>
        <p:txBody>
          <a:bodyPr/>
          <a:lstStyle/>
          <a:p>
            <a:fld id="{64021E45-FC9C-477A-8EDF-C39305E93108}" type="slidenum">
              <a:rPr lang="en-GB" smtClean="0"/>
              <a:t>3</a:t>
            </a:fld>
            <a:endParaRPr lang="en-GB"/>
          </a:p>
        </p:txBody>
      </p:sp>
    </p:spTree>
    <p:extLst>
      <p:ext uri="{BB962C8B-B14F-4D97-AF65-F5344CB8AC3E}">
        <p14:creationId xmlns:p14="http://schemas.microsoft.com/office/powerpoint/2010/main" val="1712677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I said, good</a:t>
            </a:r>
            <a:r>
              <a:rPr lang="en-GB" baseline="0" dirty="0"/>
              <a:t> evidence referencing which is so important – and Observations that describe what happened with a good introduction setting the scene.</a:t>
            </a:r>
          </a:p>
          <a:p>
            <a:endParaRPr lang="en-GB" baseline="0" dirty="0"/>
          </a:p>
          <a:p>
            <a:r>
              <a:rPr lang="en-GB" baseline="0" dirty="0"/>
              <a:t>Last week Donnie said that he sees a number of centres who record observation on audio and are good at tagging the points in the conversation that are relevant to the PIs and K.</a:t>
            </a:r>
          </a:p>
          <a:p>
            <a:endParaRPr lang="en-GB" dirty="0"/>
          </a:p>
        </p:txBody>
      </p:sp>
      <p:sp>
        <p:nvSpPr>
          <p:cNvPr id="4" name="Slide Number Placeholder 3"/>
          <p:cNvSpPr>
            <a:spLocks noGrp="1"/>
          </p:cNvSpPr>
          <p:nvPr>
            <p:ph type="sldNum" sz="quarter" idx="10"/>
          </p:nvPr>
        </p:nvSpPr>
        <p:spPr/>
        <p:txBody>
          <a:bodyPr/>
          <a:lstStyle/>
          <a:p>
            <a:fld id="{64021E45-FC9C-477A-8EDF-C39305E93108}" type="slidenum">
              <a:rPr lang="en-GB" smtClean="0"/>
              <a:t>6</a:t>
            </a:fld>
            <a:endParaRPr lang="en-GB"/>
          </a:p>
        </p:txBody>
      </p:sp>
    </p:spTree>
    <p:extLst>
      <p:ext uri="{BB962C8B-B14F-4D97-AF65-F5344CB8AC3E}">
        <p14:creationId xmlns:p14="http://schemas.microsoft.com/office/powerpoint/2010/main" val="1849371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suppose – picking</a:t>
            </a:r>
            <a:r>
              <a:rPr lang="en-GB" baseline="0" dirty="0"/>
              <a:t> up any issues at Internal Verification is best if it’s done as early as possible.</a:t>
            </a:r>
            <a:endParaRPr lang="en-GB" dirty="0"/>
          </a:p>
        </p:txBody>
      </p:sp>
      <p:sp>
        <p:nvSpPr>
          <p:cNvPr id="4" name="Slide Number Placeholder 3"/>
          <p:cNvSpPr>
            <a:spLocks noGrp="1"/>
          </p:cNvSpPr>
          <p:nvPr>
            <p:ph type="sldNum" sz="quarter" idx="10"/>
          </p:nvPr>
        </p:nvSpPr>
        <p:spPr/>
        <p:txBody>
          <a:bodyPr/>
          <a:lstStyle/>
          <a:p>
            <a:fld id="{64021E45-FC9C-477A-8EDF-C39305E93108}" type="slidenum">
              <a:rPr lang="en-GB" smtClean="0"/>
              <a:t>8</a:t>
            </a:fld>
            <a:endParaRPr lang="en-GB"/>
          </a:p>
        </p:txBody>
      </p:sp>
    </p:spTree>
    <p:extLst>
      <p:ext uri="{BB962C8B-B14F-4D97-AF65-F5344CB8AC3E}">
        <p14:creationId xmlns:p14="http://schemas.microsoft.com/office/powerpoint/2010/main" val="1404686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Lots of discussion as out two speakers are based on e-portfolios</a:t>
            </a:r>
          </a:p>
        </p:txBody>
      </p:sp>
      <p:sp>
        <p:nvSpPr>
          <p:cNvPr id="4" name="Slide Number Placeholder 3"/>
          <p:cNvSpPr>
            <a:spLocks noGrp="1"/>
          </p:cNvSpPr>
          <p:nvPr>
            <p:ph type="sldNum" sz="quarter" idx="10"/>
          </p:nvPr>
        </p:nvSpPr>
        <p:spPr/>
        <p:txBody>
          <a:bodyPr/>
          <a:lstStyle/>
          <a:p>
            <a:fld id="{64021E45-FC9C-477A-8EDF-C39305E93108}" type="slidenum">
              <a:rPr lang="en-GB" smtClean="0"/>
              <a:t>10</a:t>
            </a:fld>
            <a:endParaRPr lang="en-GB"/>
          </a:p>
        </p:txBody>
      </p:sp>
    </p:spTree>
    <p:extLst>
      <p:ext uri="{BB962C8B-B14F-4D97-AF65-F5344CB8AC3E}">
        <p14:creationId xmlns:p14="http://schemas.microsoft.com/office/powerpoint/2010/main" val="1788367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OK to use</a:t>
            </a:r>
            <a:r>
              <a:rPr lang="en-GB" baseline="0" dirty="0"/>
              <a:t> questions but you can save time and effort by claiming from practice where it’s clear e.g. the “How to” Knowledge.</a:t>
            </a:r>
          </a:p>
          <a:p>
            <a:endParaRPr lang="en-GB" baseline="0" dirty="0"/>
          </a:p>
          <a:p>
            <a:r>
              <a:rPr lang="en-GB" baseline="0" dirty="0"/>
              <a:t>We had an interesting discussion last week where one centre said they like to start candidates by writing a personal statement to get them familiar with the SVQ model of assessment and reflecting a bit on what they do.</a:t>
            </a:r>
          </a:p>
          <a:p>
            <a:endParaRPr lang="en-GB" baseline="0" dirty="0"/>
          </a:p>
          <a:p>
            <a:r>
              <a:rPr lang="en-GB" baseline="0" dirty="0"/>
              <a:t>Others I’ve heard say get candidates to produce a couple of examples of work product because there could be knowledge that can be claimed from that and saves time and effort duplicating claims for Knowledge that can come from Performance.</a:t>
            </a:r>
          </a:p>
          <a:p>
            <a:endParaRPr lang="en-GB" baseline="0" dirty="0"/>
          </a:p>
          <a:p>
            <a:r>
              <a:rPr lang="en-GB" baseline="0" dirty="0"/>
              <a:t>There was no particular consensus – perhaps the first is better for brand new candidates and the second for candidates who have already done an SVQ – in any case it is all down to the needs of the </a:t>
            </a:r>
            <a:r>
              <a:rPr lang="en-GB" baseline="0" dirty="0" err="1"/>
              <a:t>partuclar</a:t>
            </a:r>
            <a:r>
              <a:rPr lang="en-GB" baseline="0" dirty="0"/>
              <a:t> candidate.</a:t>
            </a:r>
          </a:p>
          <a:p>
            <a:endParaRPr lang="en-GB" baseline="0" dirty="0"/>
          </a:p>
        </p:txBody>
      </p:sp>
      <p:sp>
        <p:nvSpPr>
          <p:cNvPr id="4" name="Slide Number Placeholder 3"/>
          <p:cNvSpPr>
            <a:spLocks noGrp="1"/>
          </p:cNvSpPr>
          <p:nvPr>
            <p:ph type="sldNum" sz="quarter" idx="10"/>
          </p:nvPr>
        </p:nvSpPr>
        <p:spPr/>
        <p:txBody>
          <a:bodyPr/>
          <a:lstStyle/>
          <a:p>
            <a:fld id="{64021E45-FC9C-477A-8EDF-C39305E93108}" type="slidenum">
              <a:rPr lang="en-GB" smtClean="0"/>
              <a:t>11</a:t>
            </a:fld>
            <a:endParaRPr lang="en-GB"/>
          </a:p>
        </p:txBody>
      </p:sp>
    </p:spTree>
    <p:extLst>
      <p:ext uri="{BB962C8B-B14F-4D97-AF65-F5344CB8AC3E}">
        <p14:creationId xmlns:p14="http://schemas.microsoft.com/office/powerpoint/2010/main" val="2645418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revising</a:t>
            </a:r>
            <a:r>
              <a:rPr lang="en-GB" baseline="0" dirty="0"/>
              <a:t> Understanding Standards and Frequently Asked Questions – hope to have published by September but depends on demands on the </a:t>
            </a:r>
            <a:r>
              <a:rPr lang="en-GB" baseline="0"/>
              <a:t>web team.</a:t>
            </a:r>
            <a:endParaRPr lang="en-GB"/>
          </a:p>
        </p:txBody>
      </p:sp>
      <p:sp>
        <p:nvSpPr>
          <p:cNvPr id="4" name="Slide Number Placeholder 3"/>
          <p:cNvSpPr>
            <a:spLocks noGrp="1"/>
          </p:cNvSpPr>
          <p:nvPr>
            <p:ph type="sldNum" sz="quarter" idx="10"/>
          </p:nvPr>
        </p:nvSpPr>
        <p:spPr/>
        <p:txBody>
          <a:bodyPr/>
          <a:lstStyle/>
          <a:p>
            <a:fld id="{64021E45-FC9C-477A-8EDF-C39305E93108}" type="slidenum">
              <a:rPr lang="en-GB" smtClean="0"/>
              <a:t>12</a:t>
            </a:fld>
            <a:endParaRPr lang="en-GB"/>
          </a:p>
        </p:txBody>
      </p:sp>
    </p:spTree>
    <p:extLst>
      <p:ext uri="{BB962C8B-B14F-4D97-AF65-F5344CB8AC3E}">
        <p14:creationId xmlns:p14="http://schemas.microsoft.com/office/powerpoint/2010/main" val="197556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5"/>
          <p:cNvSpPr txBox="1">
            <a:spLocks/>
          </p:cNvSpPr>
          <p:nvPr userDrawn="1"/>
        </p:nvSpPr>
        <p:spPr>
          <a:xfrm>
            <a:off x="467544" y="202438"/>
            <a:ext cx="8229600"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3683218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455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455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QA LOGO  FINAL HOLDING SLIDE ">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153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GB" alt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GB" alt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2C89FA6C-AA66-4DBF-9C8A-1BB356449415}" type="slidenum">
              <a:rPr lang="en-GB" altLang="en-US"/>
              <a:pPr/>
              <a:t>‹#›</a:t>
            </a:fld>
            <a:endParaRPr lang="en-GB" altLang="en-US"/>
          </a:p>
        </p:txBody>
      </p:sp>
    </p:spTree>
    <p:extLst>
      <p:ext uri="{BB962C8B-B14F-4D97-AF65-F5344CB8AC3E}">
        <p14:creationId xmlns:p14="http://schemas.microsoft.com/office/powerpoint/2010/main" val="2341651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86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QA LOGO  FINAL HOLDING SLIDE">
    <p:spTree>
      <p:nvGrpSpPr>
        <p:cNvPr id="1" name=""/>
        <p:cNvGrpSpPr/>
        <p:nvPr/>
      </p:nvGrpSpPr>
      <p:grpSpPr>
        <a:xfrm>
          <a:off x="0" y="0"/>
          <a:ext cx="0" cy="0"/>
          <a:chOff x="0" y="0"/>
          <a:chExt cx="0" cy="0"/>
        </a:xfrm>
      </p:grpSpPr>
      <p:pic>
        <p:nvPicPr>
          <p:cNvPr id="7" name="Picture 6" descr="SQA 2567 rev288 (pms).png"/>
          <p:cNvPicPr>
            <a:picLocks noChangeAspect="1"/>
          </p:cNvPicPr>
          <p:nvPr userDrawn="1"/>
        </p:nvPicPr>
        <p:blipFill>
          <a:blip r:embed="rId2" cstate="print"/>
          <a:stretch>
            <a:fillRect/>
          </a:stretch>
        </p:blipFill>
        <p:spPr>
          <a:xfrm>
            <a:off x="2041858" y="908720"/>
            <a:ext cx="4802491" cy="2551393"/>
          </a:xfrm>
          <a:prstGeom prst="rect">
            <a:avLst/>
          </a:prstGeom>
        </p:spPr>
      </p:pic>
      <p:sp>
        <p:nvSpPr>
          <p:cNvPr id="3" name="TextBox 2"/>
          <p:cNvSpPr txBox="1"/>
          <p:nvPr userDrawn="1"/>
        </p:nvSpPr>
        <p:spPr>
          <a:xfrm>
            <a:off x="1979712" y="3789041"/>
            <a:ext cx="5328591" cy="769441"/>
          </a:xfrm>
          <a:prstGeom prst="rect">
            <a:avLst/>
          </a:prstGeom>
          <a:noFill/>
        </p:spPr>
        <p:txBody>
          <a:bodyPr wrap="square" rtlCol="0">
            <a:spAutoFit/>
          </a:bodyPr>
          <a:lstStyle/>
          <a:p>
            <a:r>
              <a:rPr lang="en-GB" altLang="en-US" sz="2600" b="1" dirty="0">
                <a:solidFill>
                  <a:srgbClr val="FFFFFF"/>
                </a:solidFill>
              </a:rPr>
              <a:t>www.sqa.org.uk </a:t>
            </a:r>
            <a:r>
              <a:rPr lang="en-GB" altLang="en-US" sz="2600" dirty="0">
                <a:solidFill>
                  <a:srgbClr val="FFFFFF"/>
                </a:solidFill>
                <a:latin typeface="Arial Narrow" panose="020B0606020202030204" pitchFamily="34" charset="0"/>
              </a:rPr>
              <a:t>I</a:t>
            </a:r>
            <a:r>
              <a:rPr lang="en-GB" altLang="en-US" sz="2600" b="1" dirty="0">
                <a:solidFill>
                  <a:srgbClr val="FFFFFF"/>
                </a:solidFill>
              </a:rPr>
              <a:t> 0303 333 0330</a:t>
            </a:r>
            <a:endParaRPr lang="en-US" altLang="en-US" sz="2600" b="1" dirty="0">
              <a:solidFill>
                <a:srgbClr val="FFFFFF"/>
              </a:solidFill>
            </a:endParaRPr>
          </a:p>
          <a:p>
            <a:endParaRPr lang="en-GB" dirty="0">
              <a:solidFill>
                <a:srgbClr val="000000"/>
              </a:solidFill>
            </a:endParaRPr>
          </a:p>
        </p:txBody>
      </p:sp>
    </p:spTree>
    <p:extLst>
      <p:ext uri="{BB962C8B-B14F-4D97-AF65-F5344CB8AC3E}">
        <p14:creationId xmlns:p14="http://schemas.microsoft.com/office/powerpoint/2010/main" val="2376333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BD SQA LOGO  TITLE HOLD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304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0207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10.xml"/><Relationship Id="rId1" Type="http://schemas.openxmlformats.org/officeDocument/2006/relationships/slideLayout" Target="../slideLayouts/slideLayout11.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11.xml"/><Relationship Id="rId1" Type="http://schemas.openxmlformats.org/officeDocument/2006/relationships/slideLayout" Target="../slideLayouts/slideLayout1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7.xml"/><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919142"/>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1979712" y="3789041"/>
            <a:ext cx="5328591" cy="769441"/>
          </a:xfrm>
          <a:prstGeom prst="rect">
            <a:avLst/>
          </a:prstGeom>
          <a:noFill/>
        </p:spPr>
        <p:txBody>
          <a:bodyPr wrap="square" rtlCol="0">
            <a:spAutoFit/>
          </a:bodyPr>
          <a:lstStyle/>
          <a:p>
            <a:r>
              <a:rPr lang="en-GB" altLang="en-US" sz="2600" b="1" dirty="0">
                <a:solidFill>
                  <a:srgbClr val="FFFFFF"/>
                </a:solidFill>
              </a:rPr>
              <a:t>www.sqa.org.uk </a:t>
            </a:r>
            <a:r>
              <a:rPr lang="en-GB" altLang="en-US" sz="2600" dirty="0">
                <a:solidFill>
                  <a:srgbClr val="FFFFFF"/>
                </a:solidFill>
                <a:latin typeface="Arial Narrow" panose="020B0606020202030204" pitchFamily="34" charset="0"/>
              </a:rPr>
              <a:t>I</a:t>
            </a:r>
            <a:r>
              <a:rPr lang="en-GB" altLang="en-US" sz="2600" b="1" dirty="0">
                <a:solidFill>
                  <a:srgbClr val="FFFFFF"/>
                </a:solidFill>
              </a:rPr>
              <a:t> 0303 333 0330</a:t>
            </a:r>
            <a:endParaRPr lang="en-US" altLang="en-US" sz="2600" b="1" dirty="0">
              <a:solidFill>
                <a:srgbClr val="FFFFFF"/>
              </a:solidFill>
            </a:endParaRPr>
          </a:p>
          <a:p>
            <a:endParaRPr lang="en-GB" dirty="0">
              <a:solidFill>
                <a:srgbClr val="000000"/>
              </a:solidFill>
            </a:endParaRPr>
          </a:p>
        </p:txBody>
      </p:sp>
    </p:spTree>
    <p:extLst>
      <p:ext uri="{BB962C8B-B14F-4D97-AF65-F5344CB8AC3E}">
        <p14:creationId xmlns:p14="http://schemas.microsoft.com/office/powerpoint/2010/main" val="354389512"/>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3" r:id="rId1"/>
    <p:sldLayoutId id="214748367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119308"/>
      </p:ext>
    </p:extLst>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SQA 2567 rev288 (pms).png"/>
          <p:cNvPicPr>
            <a:picLocks noChangeAspect="1"/>
          </p:cNvPicPr>
          <p:nvPr userDrawn="1"/>
        </p:nvPicPr>
        <p:blipFill>
          <a:blip r:embed="rId4" cstate="print"/>
          <a:stretch>
            <a:fillRect/>
          </a:stretch>
        </p:blipFill>
        <p:spPr>
          <a:xfrm>
            <a:off x="2041858" y="908720"/>
            <a:ext cx="4802491" cy="2551393"/>
          </a:xfrm>
          <a:prstGeom prst="rect">
            <a:avLst/>
          </a:prstGeom>
        </p:spPr>
      </p:pic>
    </p:spTree>
    <p:extLst>
      <p:ext uri="{BB962C8B-B14F-4D97-AF65-F5344CB8AC3E}">
        <p14:creationId xmlns:p14="http://schemas.microsoft.com/office/powerpoint/2010/main" val="433190268"/>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385257"/>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2074673"/>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919142"/>
      </p:ext>
    </p:extLst>
  </p:cSld>
  <p:clrMap bg1="lt1" tx1="dk1" bg2="lt2" tx2="dk2" accent1="accent1" accent2="accent2" accent3="accent3" accent4="accent4" accent5="accent5" accent6="accent6" hlink="hlink" folHlink="folHlink"/>
  <p:sldLayoutIdLst>
    <p:sldLayoutId id="214748367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484784"/>
            <a:ext cx="7772400" cy="1470025"/>
          </a:xfrm>
        </p:spPr>
        <p:txBody>
          <a:bodyPr/>
          <a:lstStyle/>
          <a:p>
            <a:r>
              <a:rPr lang="en-GB" sz="3600" dirty="0">
                <a:solidFill>
                  <a:schemeClr val="bg1"/>
                </a:solidFill>
                <a:latin typeface="Arial" panose="020B0604020202020204" pitchFamily="34" charset="0"/>
                <a:cs typeface="Arial" panose="020B0604020202020204" pitchFamily="34" charset="0"/>
              </a:rPr>
              <a:t>SVQ Business and Administration Network Event</a:t>
            </a:r>
            <a:br>
              <a:rPr lang="en-GB" sz="3600" dirty="0">
                <a:solidFill>
                  <a:schemeClr val="bg1"/>
                </a:solidFill>
                <a:latin typeface="Arial" panose="020B0604020202020204" pitchFamily="34" charset="0"/>
                <a:cs typeface="Arial" panose="020B0604020202020204" pitchFamily="34" charset="0"/>
              </a:rPr>
            </a:br>
            <a:r>
              <a:rPr lang="en-GB" sz="3600" dirty="0">
                <a:solidFill>
                  <a:schemeClr val="bg1"/>
                </a:solidFill>
                <a:latin typeface="Arial" panose="020B0604020202020204" pitchFamily="34" charset="0"/>
                <a:cs typeface="Arial" panose="020B0604020202020204" pitchFamily="34" charset="0"/>
              </a:rPr>
              <a:t>2019</a:t>
            </a:r>
            <a:br>
              <a:rPr lang="en-GB" sz="3600" dirty="0">
                <a:solidFill>
                  <a:schemeClr val="bg1"/>
                </a:solidFill>
                <a:latin typeface="Arial" panose="020B0604020202020204" pitchFamily="34" charset="0"/>
                <a:cs typeface="Arial" panose="020B0604020202020204" pitchFamily="34" charset="0"/>
              </a:rPr>
            </a:br>
            <a:endParaRPr lang="en-GB" sz="3600" dirty="0">
              <a:solidFill>
                <a:schemeClr val="bg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403648" y="3356992"/>
            <a:ext cx="6400800" cy="1752600"/>
          </a:xfrm>
        </p:spPr>
        <p:txBody>
          <a:bodyPr/>
          <a:lstStyle/>
          <a:p>
            <a:r>
              <a:rPr lang="en-GB" dirty="0">
                <a:solidFill>
                  <a:schemeClr val="accent5">
                    <a:lumMod val="40000"/>
                    <a:lumOff val="60000"/>
                  </a:schemeClr>
                </a:solidFill>
                <a:latin typeface="Arial" panose="020B0604020202020204" pitchFamily="34" charset="0"/>
                <a:cs typeface="Arial" panose="020B0604020202020204" pitchFamily="34" charset="0"/>
              </a:rPr>
              <a:t>Senior External Verifier Update</a:t>
            </a:r>
          </a:p>
        </p:txBody>
      </p:sp>
    </p:spTree>
    <p:extLst>
      <p:ext uri="{BB962C8B-B14F-4D97-AF65-F5344CB8AC3E}">
        <p14:creationId xmlns:p14="http://schemas.microsoft.com/office/powerpoint/2010/main" val="3083508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49044" y="682832"/>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a:defRPr/>
            </a:pPr>
            <a:r>
              <a:rPr lang="en-GB" dirty="0">
                <a:solidFill>
                  <a:schemeClr val="accent5">
                    <a:lumMod val="40000"/>
                    <a:lumOff val="60000"/>
                  </a:schemeClr>
                </a:solidFill>
                <a:cs typeface="Arial" panose="020B0604020202020204" pitchFamily="34" charset="0"/>
              </a:rPr>
              <a:t>Senior External Verifier Update</a:t>
            </a:r>
            <a:endParaRPr kumimoji="0" lang="en-US" sz="3600" b="1" i="0" u="none" strike="noStrike" kern="0" cap="none" spc="0" normalizeH="0" baseline="0" noProof="0" dirty="0">
              <a:ln>
                <a:noFill/>
              </a:ln>
              <a:solidFill>
                <a:schemeClr val="accent5">
                  <a:lumMod val="40000"/>
                  <a:lumOff val="60000"/>
                </a:schemeClr>
              </a:solidFill>
              <a:effectLst/>
              <a:uLnTx/>
              <a:uFillTx/>
            </a:endParaRPr>
          </a:p>
        </p:txBody>
      </p:sp>
      <p:sp>
        <p:nvSpPr>
          <p:cNvPr id="11" name="Text Placeholder 2">
            <a:extLst>
              <a:ext uri="{C183D7F6-B498-43B3-948B-1728B52AA6E4}">
                <adec:decorative xmlns:adec="http://schemas.microsoft.com/office/drawing/2017/decorative" val="1"/>
              </a:ext>
            </a:extLst>
          </p:cNvPr>
          <p:cNvSpPr txBox="1">
            <a:spLocks/>
          </p:cNvSpPr>
          <p:nvPr/>
        </p:nvSpPr>
        <p:spPr>
          <a:xfrm>
            <a:off x="467544" y="1485979"/>
            <a:ext cx="7777162"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600" b="0" i="0" u="none" strike="noStrike" kern="0" cap="none" spc="0" normalizeH="0" baseline="0" noProof="0" dirty="0">
              <a:ln>
                <a:noFill/>
              </a:ln>
              <a:solidFill>
                <a:srgbClr val="FFFFFF"/>
              </a:solidFill>
              <a:effectLst/>
              <a:uLnTx/>
              <a:uFillTx/>
              <a:latin typeface="Arial"/>
            </a:endParaRPr>
          </a:p>
        </p:txBody>
      </p:sp>
      <p:sp>
        <p:nvSpPr>
          <p:cNvPr id="2" name="Rectangle 1"/>
          <p:cNvSpPr/>
          <p:nvPr/>
        </p:nvSpPr>
        <p:spPr>
          <a:xfrm>
            <a:off x="640324" y="2060848"/>
            <a:ext cx="7431602" cy="2246769"/>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E-portfolios – excellent increasing use of e-portfolios – one main advantage of e-portfolios is the availability of candidate evidence on-line to the assessor at any time and can be viewed prior to visiting candidates.  </a:t>
            </a:r>
          </a:p>
          <a:p>
            <a:pPr marL="342900" indent="-342900">
              <a:spcBef>
                <a:spcPct val="0"/>
              </a:spcBef>
              <a:buFont typeface="Arial" panose="020B0604020202020204" pitchFamily="34" charset="0"/>
              <a:buChar char="♦"/>
            </a:pPr>
            <a:endParaRPr lang="en-US"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There was also a good variety of evidence including photographs, audio files, video files.</a:t>
            </a:r>
            <a:endParaRPr lang="en-GB" alt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2374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49044" y="682832"/>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a:defRPr/>
            </a:pPr>
            <a:r>
              <a:rPr lang="en-GB" dirty="0">
                <a:solidFill>
                  <a:schemeClr val="accent5">
                    <a:lumMod val="40000"/>
                    <a:lumOff val="60000"/>
                  </a:schemeClr>
                </a:solidFill>
                <a:cs typeface="Arial" panose="020B0604020202020204" pitchFamily="34" charset="0"/>
              </a:rPr>
              <a:t>Senior External Verifier Update</a:t>
            </a:r>
            <a:endParaRPr kumimoji="0" lang="en-US" sz="3600" b="1" i="0" u="none" strike="noStrike" kern="0" cap="none" spc="0" normalizeH="0" baseline="0" noProof="0" dirty="0">
              <a:ln>
                <a:noFill/>
              </a:ln>
              <a:solidFill>
                <a:schemeClr val="accent5">
                  <a:lumMod val="40000"/>
                  <a:lumOff val="60000"/>
                </a:schemeClr>
              </a:solidFill>
              <a:effectLst/>
              <a:uLnTx/>
              <a:uFillTx/>
            </a:endParaRPr>
          </a:p>
        </p:txBody>
      </p:sp>
      <p:sp>
        <p:nvSpPr>
          <p:cNvPr id="11" name="Text Placeholder 2">
            <a:extLst>
              <a:ext uri="{C183D7F6-B498-43B3-948B-1728B52AA6E4}">
                <adec:decorative xmlns:adec="http://schemas.microsoft.com/office/drawing/2017/decorative" val="1"/>
              </a:ext>
            </a:extLst>
          </p:cNvPr>
          <p:cNvSpPr txBox="1">
            <a:spLocks/>
          </p:cNvSpPr>
          <p:nvPr/>
        </p:nvSpPr>
        <p:spPr>
          <a:xfrm>
            <a:off x="467544" y="1485979"/>
            <a:ext cx="7777162"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600" b="0" i="0" u="none" strike="noStrike" kern="0" cap="none" spc="0" normalizeH="0" baseline="0" noProof="0" dirty="0">
              <a:ln>
                <a:noFill/>
              </a:ln>
              <a:solidFill>
                <a:srgbClr val="FFFFFF"/>
              </a:solidFill>
              <a:effectLst/>
              <a:uLnTx/>
              <a:uFillTx/>
              <a:latin typeface="Arial"/>
            </a:endParaRPr>
          </a:p>
        </p:txBody>
      </p:sp>
      <p:sp>
        <p:nvSpPr>
          <p:cNvPr id="2" name="Rectangle 1"/>
          <p:cNvSpPr/>
          <p:nvPr/>
        </p:nvSpPr>
        <p:spPr>
          <a:xfrm>
            <a:off x="633418" y="1490165"/>
            <a:ext cx="7431602" cy="4770537"/>
          </a:xfrm>
          <a:prstGeom prst="rect">
            <a:avLst/>
          </a:prstGeom>
        </p:spPr>
        <p:txBody>
          <a:bodyPr wrap="square">
            <a:spAutoFit/>
          </a:bodyPr>
          <a:lstStyle/>
          <a:p>
            <a:pPr>
              <a:spcBef>
                <a:spcPct val="0"/>
              </a:spcBef>
            </a:pPr>
            <a:r>
              <a:rPr lang="en-US" altLang="en-US" sz="2400" dirty="0">
                <a:solidFill>
                  <a:srgbClr val="FFFF99"/>
                </a:solidFill>
                <a:latin typeface="Arial" panose="020B0604020202020204" pitchFamily="34" charset="0"/>
                <a:cs typeface="Arial" panose="020B0604020202020204" pitchFamily="34" charset="0"/>
              </a:rPr>
              <a:t>New Development Points</a:t>
            </a:r>
            <a:endParaRPr lang="en-GB" altLang="en-US" sz="2400" dirty="0">
              <a:solidFill>
                <a:srgbClr val="FFFF99"/>
              </a:solidFill>
              <a:latin typeface="Arial" panose="020B0604020202020204" pitchFamily="34" charset="0"/>
              <a:cs typeface="Arial" panose="020B0604020202020204" pitchFamily="34" charset="0"/>
            </a:endParaRPr>
          </a:p>
          <a:p>
            <a:pPr>
              <a:spcBef>
                <a:spcPct val="0"/>
              </a:spcBef>
            </a:pPr>
            <a:r>
              <a:rPr lang="en-US" altLang="en-US" sz="2000" dirty="0">
                <a:solidFill>
                  <a:schemeClr val="bg1"/>
                </a:solidFill>
                <a:latin typeface="Arial" panose="020B0604020202020204" pitchFamily="34" charset="0"/>
                <a:cs typeface="Arial" panose="020B0604020202020204" pitchFamily="34" charset="0"/>
              </a:rPr>
              <a:t> </a:t>
            </a:r>
            <a:endParaRPr lang="en-GB"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Ensure evidence explicitly covers all PIs claimed as occasionally the coverage was implied</a:t>
            </a:r>
            <a:endParaRPr lang="en-GB"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endParaRPr lang="en-GB"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For internal verification it is best practice to spread the activity throughout the life of the portfolio.  It is also useful to carry out Internal verification soon after assessment decisions have been made.  This allows candidates and assessors to respond quickly to any feedback from the IV process</a:t>
            </a:r>
            <a:endParaRPr lang="en-GB"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endParaRPr lang="en-GB"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Where possible </a:t>
            </a:r>
            <a:r>
              <a:rPr lang="en-US" altLang="en-US" sz="2000" dirty="0" err="1">
                <a:solidFill>
                  <a:schemeClr val="bg1"/>
                </a:solidFill>
                <a:latin typeface="Arial" panose="020B0604020202020204" pitchFamily="34" charset="0"/>
                <a:cs typeface="Arial" panose="020B0604020202020204" pitchFamily="34" charset="0"/>
              </a:rPr>
              <a:t>centres</a:t>
            </a:r>
            <a:r>
              <a:rPr lang="en-US" altLang="en-US" sz="2000" dirty="0">
                <a:solidFill>
                  <a:schemeClr val="bg1"/>
                </a:solidFill>
                <a:latin typeface="Arial" panose="020B0604020202020204" pitchFamily="34" charset="0"/>
                <a:cs typeface="Arial" panose="020B0604020202020204" pitchFamily="34" charset="0"/>
              </a:rPr>
              <a:t> should obtain evidence from the underpinning knowledge from performance evidence rather than a bank of questions</a:t>
            </a:r>
            <a:endParaRPr lang="en-GB" alt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1683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49044" y="682832"/>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a:defRPr/>
            </a:pPr>
            <a:r>
              <a:rPr lang="en-GB" dirty="0">
                <a:solidFill>
                  <a:schemeClr val="accent5">
                    <a:lumMod val="40000"/>
                    <a:lumOff val="60000"/>
                  </a:schemeClr>
                </a:solidFill>
                <a:cs typeface="Arial" panose="020B0604020202020204" pitchFamily="34" charset="0"/>
              </a:rPr>
              <a:t>Senior External Verifier Update</a:t>
            </a:r>
            <a:endParaRPr kumimoji="0" lang="en-US" sz="3600" b="1" i="0" u="none" strike="noStrike" kern="0" cap="none" spc="0" normalizeH="0" baseline="0" noProof="0" dirty="0">
              <a:ln>
                <a:noFill/>
              </a:ln>
              <a:solidFill>
                <a:schemeClr val="accent5">
                  <a:lumMod val="40000"/>
                  <a:lumOff val="60000"/>
                </a:schemeClr>
              </a:solidFill>
              <a:effectLst/>
              <a:uLnTx/>
              <a:uFillTx/>
            </a:endParaRPr>
          </a:p>
        </p:txBody>
      </p:sp>
      <p:sp>
        <p:nvSpPr>
          <p:cNvPr id="11" name="Text Placeholder 2">
            <a:extLst>
              <a:ext uri="{C183D7F6-B498-43B3-948B-1728B52AA6E4}">
                <adec:decorative xmlns:adec="http://schemas.microsoft.com/office/drawing/2017/decorative" val="1"/>
              </a:ext>
            </a:extLst>
          </p:cNvPr>
          <p:cNvSpPr txBox="1">
            <a:spLocks/>
          </p:cNvSpPr>
          <p:nvPr/>
        </p:nvSpPr>
        <p:spPr>
          <a:xfrm>
            <a:off x="467544" y="1485979"/>
            <a:ext cx="7777162"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600" b="0" i="0" u="none" strike="noStrike" kern="0" cap="none" spc="0" normalizeH="0" baseline="0" noProof="0" dirty="0">
              <a:ln>
                <a:noFill/>
              </a:ln>
              <a:solidFill>
                <a:srgbClr val="FFFFFF"/>
              </a:solidFill>
              <a:effectLst/>
              <a:uLnTx/>
              <a:uFillTx/>
              <a:latin typeface="Arial"/>
            </a:endParaRPr>
          </a:p>
        </p:txBody>
      </p:sp>
      <p:sp>
        <p:nvSpPr>
          <p:cNvPr id="2" name="Rectangle 1"/>
          <p:cNvSpPr/>
          <p:nvPr/>
        </p:nvSpPr>
        <p:spPr>
          <a:xfrm>
            <a:off x="649044" y="2420888"/>
            <a:ext cx="7431602" cy="2246769"/>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000" dirty="0" err="1">
                <a:solidFill>
                  <a:schemeClr val="bg1"/>
                </a:solidFill>
                <a:latin typeface="Arial" panose="020B0604020202020204" pitchFamily="34" charset="0"/>
                <a:cs typeface="Arial" panose="020B0604020202020204" pitchFamily="34" charset="0"/>
              </a:rPr>
              <a:t>Centres</a:t>
            </a:r>
            <a:r>
              <a:rPr lang="en-US" altLang="en-US" sz="2000" dirty="0">
                <a:solidFill>
                  <a:schemeClr val="bg1"/>
                </a:solidFill>
                <a:latin typeface="Arial" panose="020B0604020202020204" pitchFamily="34" charset="0"/>
                <a:cs typeface="Arial" panose="020B0604020202020204" pitchFamily="34" charset="0"/>
              </a:rPr>
              <a:t> should </a:t>
            </a:r>
            <a:r>
              <a:rPr lang="en-US" altLang="en-US" sz="2000" dirty="0" err="1">
                <a:solidFill>
                  <a:schemeClr val="bg1"/>
                </a:solidFill>
                <a:latin typeface="Arial" panose="020B0604020202020204" pitchFamily="34" charset="0"/>
                <a:cs typeface="Arial" panose="020B0604020202020204" pitchFamily="34" charset="0"/>
              </a:rPr>
              <a:t>familiarise</a:t>
            </a:r>
            <a:r>
              <a:rPr lang="en-US" altLang="en-US" sz="2000" dirty="0">
                <a:solidFill>
                  <a:schemeClr val="bg1"/>
                </a:solidFill>
                <a:latin typeface="Arial" panose="020B0604020202020204" pitchFamily="34" charset="0"/>
                <a:cs typeface="Arial" panose="020B0604020202020204" pitchFamily="34" charset="0"/>
              </a:rPr>
              <a:t> themselves with the Assessment Guidance and Understanding Standards material produced by SQA </a:t>
            </a:r>
          </a:p>
          <a:p>
            <a:pPr marL="342900" indent="-342900">
              <a:spcBef>
                <a:spcPct val="0"/>
              </a:spcBef>
              <a:buFont typeface="Arial" panose="020B0604020202020204" pitchFamily="34" charset="0"/>
              <a:buChar char="♦"/>
            </a:pPr>
            <a:endParaRPr lang="en-US"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SQA’s website contains a variety of information and resources to support these awards</a:t>
            </a:r>
            <a:endParaRPr lang="en-GB" altLang="en-US" sz="2000" dirty="0">
              <a:solidFill>
                <a:schemeClr val="bg1"/>
              </a:solidFill>
              <a:latin typeface="Arial" panose="020B0604020202020204" pitchFamily="34" charset="0"/>
              <a:cs typeface="Arial" panose="020B0604020202020204" pitchFamily="34" charset="0"/>
            </a:endParaRPr>
          </a:p>
          <a:p>
            <a:pPr>
              <a:spcBef>
                <a:spcPct val="0"/>
              </a:spcBef>
            </a:pPr>
            <a:endParaRPr lang="en-GB" alt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6897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49044" y="682832"/>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a:defRPr/>
            </a:pPr>
            <a:r>
              <a:rPr lang="en-GB" dirty="0">
                <a:solidFill>
                  <a:schemeClr val="accent5">
                    <a:lumMod val="40000"/>
                    <a:lumOff val="60000"/>
                  </a:schemeClr>
                </a:solidFill>
                <a:cs typeface="Arial" panose="020B0604020202020204" pitchFamily="34" charset="0"/>
              </a:rPr>
              <a:t>Senior External Verifier Update</a:t>
            </a:r>
            <a:endParaRPr kumimoji="0" lang="en-US" sz="3600" b="1" i="0" u="none" strike="noStrike" kern="0" cap="none" spc="0" normalizeH="0" baseline="0" noProof="0" dirty="0">
              <a:ln>
                <a:noFill/>
              </a:ln>
              <a:solidFill>
                <a:schemeClr val="accent5">
                  <a:lumMod val="40000"/>
                  <a:lumOff val="60000"/>
                </a:schemeClr>
              </a:solidFill>
              <a:effectLst/>
              <a:uLnTx/>
              <a:uFillTx/>
            </a:endParaRPr>
          </a:p>
        </p:txBody>
      </p:sp>
      <p:sp>
        <p:nvSpPr>
          <p:cNvPr id="11" name="Text Placeholder 2">
            <a:extLst>
              <a:ext uri="{C183D7F6-B498-43B3-948B-1728B52AA6E4}">
                <adec:decorative xmlns:adec="http://schemas.microsoft.com/office/drawing/2017/decorative" val="1"/>
              </a:ext>
            </a:extLst>
          </p:cNvPr>
          <p:cNvSpPr txBox="1">
            <a:spLocks/>
          </p:cNvSpPr>
          <p:nvPr/>
        </p:nvSpPr>
        <p:spPr>
          <a:xfrm>
            <a:off x="467544" y="1484784"/>
            <a:ext cx="7777162"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600" b="0" i="0" u="none" strike="noStrike" kern="0" cap="none" spc="0" normalizeH="0" baseline="0" noProof="0" dirty="0">
              <a:ln>
                <a:noFill/>
              </a:ln>
              <a:solidFill>
                <a:srgbClr val="FFFFFF"/>
              </a:solidFill>
              <a:effectLst/>
              <a:uLnTx/>
              <a:uFillTx/>
              <a:latin typeface="Arial"/>
            </a:endParaRPr>
          </a:p>
        </p:txBody>
      </p:sp>
      <p:sp>
        <p:nvSpPr>
          <p:cNvPr id="2" name="Rectangle 1"/>
          <p:cNvSpPr/>
          <p:nvPr/>
        </p:nvSpPr>
        <p:spPr>
          <a:xfrm>
            <a:off x="640324" y="1331908"/>
            <a:ext cx="7431602" cy="5509200"/>
          </a:xfrm>
          <a:prstGeom prst="rect">
            <a:avLst/>
          </a:prstGeom>
        </p:spPr>
        <p:txBody>
          <a:bodyPr wrap="square">
            <a:spAutoFit/>
          </a:bodyPr>
          <a:lstStyle/>
          <a:p>
            <a:pPr>
              <a:spcBef>
                <a:spcPct val="0"/>
              </a:spcBef>
            </a:pPr>
            <a:r>
              <a:rPr lang="en-US" altLang="en-US" sz="2000" dirty="0">
                <a:solidFill>
                  <a:srgbClr val="FFFF99"/>
                </a:solidFill>
                <a:latin typeface="Arial" panose="020B0604020202020204" pitchFamily="34" charset="0"/>
                <a:cs typeface="Arial" panose="020B0604020202020204" pitchFamily="34" charset="0"/>
              </a:rPr>
              <a:t>In the </a:t>
            </a:r>
            <a:r>
              <a:rPr lang="en-US" altLang="en-US" sz="2000" dirty="0" err="1">
                <a:solidFill>
                  <a:srgbClr val="FFFF99"/>
                </a:solidFill>
                <a:latin typeface="Arial" panose="020B0604020202020204" pitchFamily="34" charset="0"/>
                <a:cs typeface="Arial" panose="020B0604020202020204" pitchFamily="34" charset="0"/>
              </a:rPr>
              <a:t>centres</a:t>
            </a:r>
            <a:r>
              <a:rPr lang="en-US" altLang="en-US" sz="2000" dirty="0">
                <a:solidFill>
                  <a:srgbClr val="FFFF99"/>
                </a:solidFill>
                <a:latin typeface="Arial" panose="020B0604020202020204" pitchFamily="34" charset="0"/>
                <a:cs typeface="Arial" panose="020B0604020202020204" pitchFamily="34" charset="0"/>
              </a:rPr>
              <a:t> sampled </a:t>
            </a:r>
            <a:r>
              <a:rPr lang="en-GB" altLang="en-US" sz="2000" dirty="0">
                <a:solidFill>
                  <a:srgbClr val="FFFF99"/>
                </a:solidFill>
                <a:latin typeface="Arial" panose="020B0604020202020204" pitchFamily="34" charset="0"/>
                <a:cs typeface="Arial" panose="020B0604020202020204" pitchFamily="34" charset="0"/>
              </a:rPr>
              <a:t>:</a:t>
            </a:r>
          </a:p>
          <a:p>
            <a:pPr>
              <a:spcBef>
                <a:spcPct val="0"/>
              </a:spcBef>
            </a:pPr>
            <a:r>
              <a:rPr lang="en-US" altLang="en-US" sz="2000" dirty="0">
                <a:solidFill>
                  <a:schemeClr val="bg1"/>
                </a:solidFill>
                <a:latin typeface="Arial" panose="020B0604020202020204" pitchFamily="34" charset="0"/>
                <a:cs typeface="Arial" panose="020B0604020202020204" pitchFamily="34" charset="0"/>
              </a:rPr>
              <a:t> </a:t>
            </a:r>
            <a:endParaRPr lang="en-GB" altLang="en-US" sz="2000" dirty="0">
              <a:solidFill>
                <a:schemeClr val="bg1"/>
              </a:solidFill>
              <a:latin typeface="Arial" panose="020B0604020202020204" pitchFamily="34" charset="0"/>
              <a:cs typeface="Arial" panose="020B0604020202020204" pitchFamily="34" charset="0"/>
            </a:endParaRPr>
          </a:p>
          <a:p>
            <a:pPr>
              <a:spcBef>
                <a:spcPct val="0"/>
              </a:spcBef>
              <a:buFont typeface="Arial" charset="0"/>
              <a:buChar char="♦"/>
            </a:pPr>
            <a:r>
              <a:rPr lang="en-US" altLang="en-US" sz="2000" dirty="0">
                <a:solidFill>
                  <a:schemeClr val="bg1"/>
                </a:solidFill>
                <a:latin typeface="Arial" panose="020B0604020202020204" pitchFamily="34" charset="0"/>
                <a:cs typeface="Arial" panose="020B0604020202020204" pitchFamily="34" charset="0"/>
              </a:rPr>
              <a:t>  Assessment instruments were appropriate</a:t>
            </a:r>
            <a:endParaRPr lang="en-GB" altLang="en-US" sz="2000" dirty="0">
              <a:solidFill>
                <a:schemeClr val="bg1"/>
              </a:solidFill>
              <a:latin typeface="Arial" panose="020B0604020202020204" pitchFamily="34" charset="0"/>
              <a:cs typeface="Arial" panose="020B0604020202020204" pitchFamily="34" charset="0"/>
            </a:endParaRPr>
          </a:p>
          <a:p>
            <a:pPr>
              <a:spcBef>
                <a:spcPct val="0"/>
              </a:spcBef>
              <a:buFont typeface="Arial" charset="0"/>
              <a:buChar char="♦"/>
            </a:pPr>
            <a:endParaRPr lang="en-GB" altLang="en-US" sz="2000" dirty="0">
              <a:solidFill>
                <a:schemeClr val="bg1"/>
              </a:solidFill>
              <a:latin typeface="Arial" panose="020B0604020202020204" pitchFamily="34" charset="0"/>
              <a:cs typeface="Arial" panose="020B0604020202020204" pitchFamily="34" charset="0"/>
            </a:endParaRPr>
          </a:p>
          <a:p>
            <a:pPr>
              <a:spcBef>
                <a:spcPct val="0"/>
              </a:spcBef>
              <a:buFont typeface="Arial" charset="0"/>
              <a:buChar char="♦"/>
            </a:pPr>
            <a:r>
              <a:rPr lang="en-US" altLang="en-US" sz="2000" dirty="0">
                <a:solidFill>
                  <a:schemeClr val="bg1"/>
                </a:solidFill>
                <a:latin typeface="Arial" panose="020B0604020202020204" pitchFamily="34" charset="0"/>
                <a:cs typeface="Arial" panose="020B0604020202020204" pitchFamily="34" charset="0"/>
              </a:rPr>
              <a:t>  There was sufficient evidence</a:t>
            </a:r>
            <a:endParaRPr lang="en-GB" altLang="en-US" sz="2000" dirty="0">
              <a:solidFill>
                <a:schemeClr val="bg1"/>
              </a:solidFill>
              <a:latin typeface="Arial" panose="020B0604020202020204" pitchFamily="34" charset="0"/>
              <a:cs typeface="Arial" panose="020B0604020202020204" pitchFamily="34" charset="0"/>
            </a:endParaRPr>
          </a:p>
          <a:p>
            <a:pPr>
              <a:spcBef>
                <a:spcPct val="0"/>
              </a:spcBef>
              <a:buFont typeface="Arial" charset="0"/>
              <a:buChar char="♦"/>
            </a:pPr>
            <a:endParaRPr lang="en-GB" altLang="en-US" sz="2000" dirty="0">
              <a:solidFill>
                <a:schemeClr val="bg1"/>
              </a:solidFill>
              <a:latin typeface="Arial" panose="020B0604020202020204" pitchFamily="34" charset="0"/>
              <a:cs typeface="Arial" panose="020B0604020202020204" pitchFamily="34" charset="0"/>
            </a:endParaRPr>
          </a:p>
          <a:p>
            <a:pPr>
              <a:spcBef>
                <a:spcPct val="0"/>
              </a:spcBef>
              <a:buFont typeface="Arial" charset="0"/>
              <a:buChar char="♦"/>
            </a:pPr>
            <a:r>
              <a:rPr lang="en-US" altLang="en-US" sz="2000" dirty="0">
                <a:solidFill>
                  <a:schemeClr val="bg1"/>
                </a:solidFill>
                <a:latin typeface="Arial" panose="020B0604020202020204" pitchFamily="34" charset="0"/>
                <a:cs typeface="Arial" panose="020B0604020202020204" pitchFamily="34" charset="0"/>
              </a:rPr>
              <a:t>  </a:t>
            </a:r>
            <a:r>
              <a:rPr lang="en-US" altLang="en-US" sz="2000" dirty="0" err="1">
                <a:solidFill>
                  <a:schemeClr val="bg1"/>
                </a:solidFill>
                <a:latin typeface="Arial" panose="020B0604020202020204" pitchFamily="34" charset="0"/>
                <a:cs typeface="Arial" panose="020B0604020202020204" pitchFamily="34" charset="0"/>
              </a:rPr>
              <a:t>Judgement</a:t>
            </a:r>
            <a:r>
              <a:rPr lang="en-US" altLang="en-US" sz="2000" dirty="0">
                <a:solidFill>
                  <a:schemeClr val="bg1"/>
                </a:solidFill>
                <a:latin typeface="Arial" panose="020B0604020202020204" pitchFamily="34" charset="0"/>
                <a:cs typeface="Arial" panose="020B0604020202020204" pitchFamily="34" charset="0"/>
              </a:rPr>
              <a:t> of candidate evidence was appropriate</a:t>
            </a:r>
            <a:endParaRPr lang="en-GB" altLang="en-US" sz="2000" dirty="0">
              <a:solidFill>
                <a:schemeClr val="bg1"/>
              </a:solidFill>
              <a:latin typeface="Arial" panose="020B0604020202020204" pitchFamily="34" charset="0"/>
              <a:cs typeface="Arial" panose="020B0604020202020204" pitchFamily="34" charset="0"/>
            </a:endParaRPr>
          </a:p>
          <a:p>
            <a:pPr>
              <a:spcBef>
                <a:spcPct val="0"/>
              </a:spcBef>
              <a:buFont typeface="Arial" charset="0"/>
              <a:buChar char="♦"/>
            </a:pPr>
            <a:endParaRPr lang="en-GB" altLang="en-US" sz="2000" dirty="0">
              <a:solidFill>
                <a:schemeClr val="bg1"/>
              </a:solidFill>
              <a:latin typeface="Arial" panose="020B0604020202020204" pitchFamily="34" charset="0"/>
              <a:cs typeface="Arial" panose="020B0604020202020204" pitchFamily="34" charset="0"/>
            </a:endParaRPr>
          </a:p>
          <a:p>
            <a:pPr>
              <a:spcBef>
                <a:spcPct val="0"/>
              </a:spcBef>
              <a:buFont typeface="Arial" charset="0"/>
              <a:buChar char="♦"/>
            </a:pPr>
            <a:r>
              <a:rPr lang="en-US" altLang="en-US" sz="2000" dirty="0">
                <a:solidFill>
                  <a:schemeClr val="bg1"/>
                </a:solidFill>
                <a:latin typeface="Arial" panose="020B0604020202020204" pitchFamily="34" charset="0"/>
                <a:cs typeface="Arial" panose="020B0604020202020204" pitchFamily="34" charset="0"/>
              </a:rPr>
              <a:t>  </a:t>
            </a:r>
            <a:r>
              <a:rPr lang="en-US" altLang="en-US" sz="2000" dirty="0" err="1">
                <a:solidFill>
                  <a:schemeClr val="bg1"/>
                </a:solidFill>
                <a:latin typeface="Arial" panose="020B0604020202020204" pitchFamily="34" charset="0"/>
                <a:cs typeface="Arial" panose="020B0604020202020204" pitchFamily="34" charset="0"/>
              </a:rPr>
              <a:t>Centres</a:t>
            </a:r>
            <a:r>
              <a:rPr lang="en-US" altLang="en-US" sz="2000" dirty="0">
                <a:solidFill>
                  <a:schemeClr val="bg1"/>
                </a:solidFill>
                <a:latin typeface="Arial" panose="020B0604020202020204" pitchFamily="34" charset="0"/>
                <a:cs typeface="Arial" panose="020B0604020202020204" pitchFamily="34" charset="0"/>
              </a:rPr>
              <a:t> were well aware of the National Standards and of </a:t>
            </a:r>
            <a:br>
              <a:rPr lang="en-US" altLang="en-US" sz="2000" dirty="0">
                <a:solidFill>
                  <a:schemeClr val="bg1"/>
                </a:solidFill>
                <a:latin typeface="Arial" panose="020B0604020202020204" pitchFamily="34" charset="0"/>
                <a:cs typeface="Arial" panose="020B0604020202020204" pitchFamily="34" charset="0"/>
              </a:rPr>
            </a:br>
            <a:r>
              <a:rPr lang="en-US" altLang="en-US" sz="2000" dirty="0">
                <a:solidFill>
                  <a:schemeClr val="bg1"/>
                </a:solidFill>
                <a:latin typeface="Arial" panose="020B0604020202020204" pitchFamily="34" charset="0"/>
                <a:cs typeface="Arial" panose="020B0604020202020204" pitchFamily="34" charset="0"/>
              </a:rPr>
              <a:t>    the appropriate Assessment Strategies relating to these </a:t>
            </a:r>
          </a:p>
          <a:p>
            <a:pPr>
              <a:spcBef>
                <a:spcPct val="0"/>
              </a:spcBef>
            </a:pPr>
            <a:r>
              <a:rPr lang="en-US" altLang="en-US" sz="2000" dirty="0">
                <a:solidFill>
                  <a:schemeClr val="bg1"/>
                </a:solidFill>
                <a:latin typeface="Arial" panose="020B0604020202020204" pitchFamily="34" charset="0"/>
                <a:cs typeface="Arial" panose="020B0604020202020204" pitchFamily="34" charset="0"/>
              </a:rPr>
              <a:t>    awards</a:t>
            </a:r>
            <a:endParaRPr lang="en-GB" altLang="en-US" sz="2000" dirty="0">
              <a:solidFill>
                <a:schemeClr val="bg1"/>
              </a:solidFill>
              <a:latin typeface="Arial" panose="020B0604020202020204" pitchFamily="34" charset="0"/>
              <a:cs typeface="Arial" panose="020B0604020202020204" pitchFamily="34" charset="0"/>
            </a:endParaRPr>
          </a:p>
          <a:p>
            <a:pPr>
              <a:spcBef>
                <a:spcPct val="0"/>
              </a:spcBef>
              <a:buFont typeface="Arial" charset="0"/>
              <a:buChar char="♦"/>
            </a:pPr>
            <a:endParaRPr lang="en-GB" altLang="en-US" sz="2000" dirty="0">
              <a:solidFill>
                <a:schemeClr val="bg1"/>
              </a:solidFill>
              <a:latin typeface="Arial" panose="020B0604020202020204" pitchFamily="34" charset="0"/>
              <a:cs typeface="Arial" panose="020B0604020202020204" pitchFamily="34" charset="0"/>
            </a:endParaRPr>
          </a:p>
          <a:p>
            <a:pPr>
              <a:spcBef>
                <a:spcPct val="0"/>
              </a:spcBef>
              <a:buFont typeface="Arial" charset="0"/>
              <a:buChar char="♦"/>
            </a:pPr>
            <a:r>
              <a:rPr lang="en-US" altLang="en-US" sz="2000" dirty="0">
                <a:solidFill>
                  <a:schemeClr val="bg1"/>
                </a:solidFill>
                <a:latin typeface="Arial" panose="020B0604020202020204" pitchFamily="34" charset="0"/>
                <a:cs typeface="Arial" panose="020B0604020202020204" pitchFamily="34" charset="0"/>
              </a:rPr>
              <a:t>  Assessment decisions were valid and reliable</a:t>
            </a:r>
            <a:endParaRPr lang="en-GB" altLang="en-US" sz="2000" dirty="0">
              <a:solidFill>
                <a:schemeClr val="bg1"/>
              </a:solidFill>
              <a:latin typeface="Arial" panose="020B0604020202020204" pitchFamily="34" charset="0"/>
              <a:cs typeface="Arial" panose="020B0604020202020204" pitchFamily="34" charset="0"/>
            </a:endParaRPr>
          </a:p>
          <a:p>
            <a:pPr>
              <a:spcBef>
                <a:spcPct val="0"/>
              </a:spcBef>
              <a:buFont typeface="Arial" charset="0"/>
              <a:buChar char="♦"/>
            </a:pPr>
            <a:endParaRPr lang="en-GB" altLang="en-US" sz="2000" dirty="0">
              <a:solidFill>
                <a:schemeClr val="bg1"/>
              </a:solidFill>
              <a:latin typeface="Arial" panose="020B0604020202020204" pitchFamily="34" charset="0"/>
              <a:cs typeface="Arial" panose="020B0604020202020204" pitchFamily="34" charset="0"/>
            </a:endParaRPr>
          </a:p>
          <a:p>
            <a:pPr>
              <a:spcBef>
                <a:spcPct val="0"/>
              </a:spcBef>
              <a:buFont typeface="Arial" charset="0"/>
              <a:buChar char="♦"/>
            </a:pPr>
            <a:r>
              <a:rPr lang="en-US" altLang="en-US" sz="2000" dirty="0">
                <a:solidFill>
                  <a:schemeClr val="bg1"/>
                </a:solidFill>
                <a:latin typeface="Arial" panose="020B0604020202020204" pitchFamily="34" charset="0"/>
                <a:cs typeface="Arial" panose="020B0604020202020204" pitchFamily="34" charset="0"/>
              </a:rPr>
              <a:t>  Candidate evidence was well presented and </a:t>
            </a:r>
          </a:p>
          <a:p>
            <a:pPr>
              <a:spcBef>
                <a:spcPct val="0"/>
              </a:spcBef>
            </a:pPr>
            <a:r>
              <a:rPr lang="en-US" altLang="en-US" sz="2000" dirty="0">
                <a:solidFill>
                  <a:schemeClr val="bg1"/>
                </a:solidFill>
                <a:latin typeface="Arial" panose="020B0604020202020204" pitchFamily="34" charset="0"/>
                <a:cs typeface="Arial" panose="020B0604020202020204" pitchFamily="34" charset="0"/>
              </a:rPr>
              <a:t>    well assessed </a:t>
            </a:r>
          </a:p>
          <a:p>
            <a:pPr algn="ctr"/>
            <a:endParaRPr lang="en-GB" alt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7726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49044" y="682832"/>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a:defRPr/>
            </a:pPr>
            <a:r>
              <a:rPr lang="en-GB" dirty="0">
                <a:solidFill>
                  <a:schemeClr val="accent5">
                    <a:lumMod val="40000"/>
                    <a:lumOff val="60000"/>
                  </a:schemeClr>
                </a:solidFill>
                <a:cs typeface="Arial" panose="020B0604020202020204" pitchFamily="34" charset="0"/>
              </a:rPr>
              <a:t>Senior External Verifier Update</a:t>
            </a:r>
            <a:endParaRPr kumimoji="0" lang="en-US" sz="3600" b="1" i="0" u="none" strike="noStrike" kern="0" cap="none" spc="0" normalizeH="0" baseline="0" noProof="0" dirty="0">
              <a:ln>
                <a:noFill/>
              </a:ln>
              <a:solidFill>
                <a:schemeClr val="accent5">
                  <a:lumMod val="40000"/>
                  <a:lumOff val="60000"/>
                </a:schemeClr>
              </a:solidFill>
              <a:effectLst/>
              <a:uLnTx/>
              <a:uFillTx/>
            </a:endParaRPr>
          </a:p>
        </p:txBody>
      </p:sp>
      <p:sp>
        <p:nvSpPr>
          <p:cNvPr id="11" name="Text Placeholder 2">
            <a:extLst>
              <a:ext uri="{C183D7F6-B498-43B3-948B-1728B52AA6E4}">
                <adec:decorative xmlns:adec="http://schemas.microsoft.com/office/drawing/2017/decorative" val="1"/>
              </a:ext>
            </a:extLst>
          </p:cNvPr>
          <p:cNvSpPr txBox="1">
            <a:spLocks/>
          </p:cNvSpPr>
          <p:nvPr/>
        </p:nvSpPr>
        <p:spPr>
          <a:xfrm>
            <a:off x="467544" y="1484784"/>
            <a:ext cx="7777162"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600" b="0" i="0" u="none" strike="noStrike" kern="0" cap="none" spc="0" normalizeH="0" baseline="0" noProof="0" dirty="0">
              <a:ln>
                <a:noFill/>
              </a:ln>
              <a:solidFill>
                <a:srgbClr val="FFFFFF"/>
              </a:solidFill>
              <a:effectLst/>
              <a:uLnTx/>
              <a:uFillTx/>
              <a:latin typeface="Arial"/>
            </a:endParaRPr>
          </a:p>
        </p:txBody>
      </p:sp>
      <p:sp>
        <p:nvSpPr>
          <p:cNvPr id="2" name="Rectangle 1"/>
          <p:cNvSpPr/>
          <p:nvPr/>
        </p:nvSpPr>
        <p:spPr>
          <a:xfrm>
            <a:off x="640316" y="1700808"/>
            <a:ext cx="7431602" cy="3477875"/>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Very good “Evidence Tracking Sheets” for every unit, showing evidence tracked against PIs and K and U </a:t>
            </a:r>
            <a:endParaRPr lang="en-GB"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endParaRPr lang="en-GB"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Evidence within the Portfolios was clearly structured with good cross-referencing from the Optional Units into the Core Units</a:t>
            </a:r>
            <a:endParaRPr lang="en-GB"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endParaRPr lang="en-GB"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Good balance between Performance Evidence and Supporting Evidence with good use of storyboards/personal statements to place the evidence in context – good annotation of evidence</a:t>
            </a:r>
            <a:endParaRPr lang="en-GB" alt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9524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49044" y="682832"/>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a:defRPr/>
            </a:pPr>
            <a:r>
              <a:rPr lang="en-GB" dirty="0">
                <a:solidFill>
                  <a:schemeClr val="accent5">
                    <a:lumMod val="40000"/>
                    <a:lumOff val="60000"/>
                  </a:schemeClr>
                </a:solidFill>
                <a:cs typeface="Arial" panose="020B0604020202020204" pitchFamily="34" charset="0"/>
              </a:rPr>
              <a:t>Senior External Verifier Update</a:t>
            </a:r>
            <a:endParaRPr kumimoji="0" lang="en-US" sz="3600" b="1" i="0" u="none" strike="noStrike" kern="0" cap="none" spc="0" normalizeH="0" baseline="0" noProof="0" dirty="0">
              <a:ln>
                <a:noFill/>
              </a:ln>
              <a:solidFill>
                <a:schemeClr val="accent5">
                  <a:lumMod val="40000"/>
                  <a:lumOff val="60000"/>
                </a:schemeClr>
              </a:solidFill>
              <a:effectLst/>
              <a:uLnTx/>
              <a:uFillTx/>
            </a:endParaRPr>
          </a:p>
        </p:txBody>
      </p:sp>
      <p:sp>
        <p:nvSpPr>
          <p:cNvPr id="11" name="Text Placeholder 2">
            <a:extLst>
              <a:ext uri="{C183D7F6-B498-43B3-948B-1728B52AA6E4}">
                <adec:decorative xmlns:adec="http://schemas.microsoft.com/office/drawing/2017/decorative" val="1"/>
              </a:ext>
            </a:extLst>
          </p:cNvPr>
          <p:cNvSpPr txBox="1">
            <a:spLocks/>
          </p:cNvSpPr>
          <p:nvPr/>
        </p:nvSpPr>
        <p:spPr>
          <a:xfrm>
            <a:off x="467544" y="1484784"/>
            <a:ext cx="7777162"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600" b="0" i="0" u="none" strike="noStrike" kern="0" cap="none" spc="0" normalizeH="0" baseline="0" noProof="0" dirty="0">
              <a:ln>
                <a:noFill/>
              </a:ln>
              <a:solidFill>
                <a:srgbClr val="FFFFFF"/>
              </a:solidFill>
              <a:effectLst/>
              <a:uLnTx/>
              <a:uFillTx/>
              <a:latin typeface="Arial"/>
            </a:endParaRPr>
          </a:p>
        </p:txBody>
      </p:sp>
      <p:sp>
        <p:nvSpPr>
          <p:cNvPr id="2" name="Rectangle 1"/>
          <p:cNvSpPr/>
          <p:nvPr/>
        </p:nvSpPr>
        <p:spPr>
          <a:xfrm>
            <a:off x="640316" y="2564904"/>
            <a:ext cx="7431602" cy="1015663"/>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The Assessment Guidance developed by SQA has helped </a:t>
            </a:r>
            <a:r>
              <a:rPr lang="en-US" altLang="en-US" sz="2000" dirty="0" err="1">
                <a:solidFill>
                  <a:schemeClr val="bg1"/>
                </a:solidFill>
                <a:latin typeface="Arial" panose="020B0604020202020204" pitchFamily="34" charset="0"/>
                <a:cs typeface="Arial" panose="020B0604020202020204" pitchFamily="34" charset="0"/>
              </a:rPr>
              <a:t>centres</a:t>
            </a:r>
            <a:r>
              <a:rPr lang="en-US" altLang="en-US" sz="2000" dirty="0">
                <a:solidFill>
                  <a:schemeClr val="bg1"/>
                </a:solidFill>
                <a:latin typeface="Arial" panose="020B0604020202020204" pitchFamily="34" charset="0"/>
                <a:cs typeface="Arial" panose="020B0604020202020204" pitchFamily="34" charset="0"/>
              </a:rPr>
              <a:t> gain an accurate understanding of the National Standards</a:t>
            </a:r>
          </a:p>
        </p:txBody>
      </p:sp>
    </p:spTree>
    <p:extLst>
      <p:ext uri="{BB962C8B-B14F-4D97-AF65-F5344CB8AC3E}">
        <p14:creationId xmlns:p14="http://schemas.microsoft.com/office/powerpoint/2010/main" val="2812890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49044" y="682832"/>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a:defRPr/>
            </a:pPr>
            <a:r>
              <a:rPr lang="en-GB" dirty="0">
                <a:solidFill>
                  <a:schemeClr val="accent5">
                    <a:lumMod val="40000"/>
                    <a:lumOff val="60000"/>
                  </a:schemeClr>
                </a:solidFill>
                <a:cs typeface="Arial" panose="020B0604020202020204" pitchFamily="34" charset="0"/>
              </a:rPr>
              <a:t>Senior External Verifier Update</a:t>
            </a:r>
            <a:endParaRPr kumimoji="0" lang="en-US" sz="3600" b="1" i="0" u="none" strike="noStrike" kern="0" cap="none" spc="0" normalizeH="0" baseline="0" noProof="0" dirty="0">
              <a:ln>
                <a:noFill/>
              </a:ln>
              <a:solidFill>
                <a:schemeClr val="accent5">
                  <a:lumMod val="40000"/>
                  <a:lumOff val="60000"/>
                </a:schemeClr>
              </a:solidFill>
              <a:effectLst/>
              <a:uLnTx/>
              <a:uFillTx/>
            </a:endParaRPr>
          </a:p>
        </p:txBody>
      </p:sp>
      <p:sp>
        <p:nvSpPr>
          <p:cNvPr id="11" name="Text Placeholder 2">
            <a:extLst>
              <a:ext uri="{C183D7F6-B498-43B3-948B-1728B52AA6E4}">
                <adec:decorative xmlns:adec="http://schemas.microsoft.com/office/drawing/2017/decorative" val="1"/>
              </a:ext>
            </a:extLst>
          </p:cNvPr>
          <p:cNvSpPr txBox="1">
            <a:spLocks/>
          </p:cNvSpPr>
          <p:nvPr/>
        </p:nvSpPr>
        <p:spPr>
          <a:xfrm>
            <a:off x="467544" y="1484784"/>
            <a:ext cx="7777162"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600" b="0" i="0" u="none" strike="noStrike" kern="0" cap="none" spc="0" normalizeH="0" baseline="0" noProof="0" dirty="0">
              <a:ln>
                <a:noFill/>
              </a:ln>
              <a:solidFill>
                <a:srgbClr val="FFFFFF"/>
              </a:solidFill>
              <a:effectLst/>
              <a:uLnTx/>
              <a:uFillTx/>
              <a:latin typeface="Arial"/>
            </a:endParaRPr>
          </a:p>
        </p:txBody>
      </p:sp>
      <p:sp>
        <p:nvSpPr>
          <p:cNvPr id="2" name="Rectangle 1"/>
          <p:cNvSpPr/>
          <p:nvPr/>
        </p:nvSpPr>
        <p:spPr>
          <a:xfrm>
            <a:off x="640316" y="2459181"/>
            <a:ext cx="7431602" cy="1938992"/>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All assessors had appropriate qualifications and experience.  New assessors were working towards </a:t>
            </a:r>
            <a:r>
              <a:rPr lang="en-GB" altLang="en-US" sz="2000" dirty="0">
                <a:solidFill>
                  <a:schemeClr val="bg1"/>
                </a:solidFill>
                <a:latin typeface="Arial" panose="020B0604020202020204" pitchFamily="34" charset="0"/>
                <a:cs typeface="Arial" panose="020B0604020202020204" pitchFamily="34" charset="0"/>
              </a:rPr>
              <a:t>appropriate qualifications.</a:t>
            </a:r>
          </a:p>
          <a:p>
            <a:pPr>
              <a:spcBef>
                <a:spcPct val="0"/>
              </a:spcBef>
            </a:pPr>
            <a:endParaRPr lang="en-GB"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Excellent evidence available that assessors take part in </a:t>
            </a:r>
            <a:r>
              <a:rPr lang="en-US" altLang="en-US" sz="2000" dirty="0" err="1">
                <a:solidFill>
                  <a:schemeClr val="bg1"/>
                </a:solidFill>
                <a:latin typeface="Arial" panose="020B0604020202020204" pitchFamily="34" charset="0"/>
                <a:cs typeface="Arial" panose="020B0604020202020204" pitchFamily="34" charset="0"/>
              </a:rPr>
              <a:t>standardisation</a:t>
            </a:r>
            <a:r>
              <a:rPr lang="en-US" altLang="en-US" sz="2000" dirty="0">
                <a:solidFill>
                  <a:schemeClr val="bg1"/>
                </a:solidFill>
                <a:latin typeface="Arial" panose="020B0604020202020204" pitchFamily="34" charset="0"/>
                <a:cs typeface="Arial" panose="020B0604020202020204" pitchFamily="34" charset="0"/>
              </a:rPr>
              <a:t> meetings</a:t>
            </a:r>
          </a:p>
        </p:txBody>
      </p:sp>
    </p:spTree>
    <p:extLst>
      <p:ext uri="{BB962C8B-B14F-4D97-AF65-F5344CB8AC3E}">
        <p14:creationId xmlns:p14="http://schemas.microsoft.com/office/powerpoint/2010/main" val="2849572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49044" y="682832"/>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a:defRPr/>
            </a:pPr>
            <a:r>
              <a:rPr lang="en-GB" dirty="0">
                <a:solidFill>
                  <a:schemeClr val="accent5">
                    <a:lumMod val="40000"/>
                    <a:lumOff val="60000"/>
                  </a:schemeClr>
                </a:solidFill>
                <a:cs typeface="Arial" panose="020B0604020202020204" pitchFamily="34" charset="0"/>
              </a:rPr>
              <a:t>Senior External Verifier Update</a:t>
            </a:r>
            <a:endParaRPr kumimoji="0" lang="en-US" sz="3600" b="1" i="0" u="none" strike="noStrike" kern="0" cap="none" spc="0" normalizeH="0" baseline="0" noProof="0" dirty="0">
              <a:ln>
                <a:noFill/>
              </a:ln>
              <a:solidFill>
                <a:schemeClr val="accent5">
                  <a:lumMod val="40000"/>
                  <a:lumOff val="60000"/>
                </a:schemeClr>
              </a:solidFill>
              <a:effectLst/>
              <a:uLnTx/>
              <a:uFillTx/>
            </a:endParaRPr>
          </a:p>
        </p:txBody>
      </p:sp>
      <p:sp>
        <p:nvSpPr>
          <p:cNvPr id="11" name="Text Placeholder 2">
            <a:extLst>
              <a:ext uri="{C183D7F6-B498-43B3-948B-1728B52AA6E4}">
                <adec:decorative xmlns:adec="http://schemas.microsoft.com/office/drawing/2017/decorative" val="1"/>
              </a:ext>
            </a:extLst>
          </p:cNvPr>
          <p:cNvSpPr txBox="1">
            <a:spLocks/>
          </p:cNvSpPr>
          <p:nvPr/>
        </p:nvSpPr>
        <p:spPr>
          <a:xfrm>
            <a:off x="467544" y="1484784"/>
            <a:ext cx="7777162"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600" b="0" i="0" u="none" strike="noStrike" kern="0" cap="none" spc="0" normalizeH="0" baseline="0" noProof="0" dirty="0">
              <a:ln>
                <a:noFill/>
              </a:ln>
              <a:solidFill>
                <a:srgbClr val="FFFFFF"/>
              </a:solidFill>
              <a:effectLst/>
              <a:uLnTx/>
              <a:uFillTx/>
              <a:latin typeface="Arial"/>
            </a:endParaRPr>
          </a:p>
        </p:txBody>
      </p:sp>
      <p:sp>
        <p:nvSpPr>
          <p:cNvPr id="2" name="Rectangle 1"/>
          <p:cNvSpPr/>
          <p:nvPr/>
        </p:nvSpPr>
        <p:spPr>
          <a:xfrm>
            <a:off x="640316" y="2459181"/>
            <a:ext cx="7431602" cy="707886"/>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Very good Observation Reports – marking PIs and K and U covered as well as cross-referencing to the Core Units </a:t>
            </a:r>
            <a:endParaRPr lang="en-GB" alt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7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49044" y="682832"/>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a:defRPr/>
            </a:pPr>
            <a:r>
              <a:rPr lang="en-GB" dirty="0">
                <a:solidFill>
                  <a:schemeClr val="accent5">
                    <a:lumMod val="40000"/>
                    <a:lumOff val="60000"/>
                  </a:schemeClr>
                </a:solidFill>
                <a:cs typeface="Arial" panose="020B0604020202020204" pitchFamily="34" charset="0"/>
              </a:rPr>
              <a:t>Senior External Verifier Update</a:t>
            </a:r>
            <a:endParaRPr kumimoji="0" lang="en-US" sz="3600" b="1" i="0" u="none" strike="noStrike" kern="0" cap="none" spc="0" normalizeH="0" baseline="0" noProof="0" dirty="0">
              <a:ln>
                <a:noFill/>
              </a:ln>
              <a:solidFill>
                <a:schemeClr val="accent5">
                  <a:lumMod val="40000"/>
                  <a:lumOff val="60000"/>
                </a:schemeClr>
              </a:solidFill>
              <a:effectLst/>
              <a:uLnTx/>
              <a:uFillTx/>
            </a:endParaRPr>
          </a:p>
        </p:txBody>
      </p:sp>
      <p:sp>
        <p:nvSpPr>
          <p:cNvPr id="11" name="Text Placeholder 2">
            <a:extLst>
              <a:ext uri="{C183D7F6-B498-43B3-948B-1728B52AA6E4}">
                <adec:decorative xmlns:adec="http://schemas.microsoft.com/office/drawing/2017/decorative" val="1"/>
              </a:ext>
            </a:extLst>
          </p:cNvPr>
          <p:cNvSpPr txBox="1">
            <a:spLocks/>
          </p:cNvSpPr>
          <p:nvPr/>
        </p:nvSpPr>
        <p:spPr>
          <a:xfrm>
            <a:off x="467544" y="1484784"/>
            <a:ext cx="7777162"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600" b="0" i="0" u="none" strike="noStrike" kern="0" cap="none" spc="0" normalizeH="0" baseline="0" noProof="0" dirty="0">
              <a:ln>
                <a:noFill/>
              </a:ln>
              <a:solidFill>
                <a:srgbClr val="FFFFFF"/>
              </a:solidFill>
              <a:effectLst/>
              <a:uLnTx/>
              <a:uFillTx/>
              <a:latin typeface="Arial"/>
            </a:endParaRPr>
          </a:p>
        </p:txBody>
      </p:sp>
      <p:sp>
        <p:nvSpPr>
          <p:cNvPr id="2" name="Rectangle 1"/>
          <p:cNvSpPr/>
          <p:nvPr/>
        </p:nvSpPr>
        <p:spPr>
          <a:xfrm>
            <a:off x="649044" y="2348880"/>
            <a:ext cx="7431602" cy="2246769"/>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There was good clear evidence of assessment planning </a:t>
            </a:r>
          </a:p>
          <a:p>
            <a:pPr marL="342900" indent="-342900">
              <a:spcBef>
                <a:spcPct val="0"/>
              </a:spcBef>
              <a:buFont typeface="Arial" panose="020B0604020202020204" pitchFamily="34" charset="0"/>
              <a:buChar char="♦"/>
            </a:pPr>
            <a:endParaRPr lang="en-US"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 There were clear stages of planning, assessing, review   </a:t>
            </a:r>
          </a:p>
          <a:p>
            <a:pPr>
              <a:spcBef>
                <a:spcPct val="0"/>
              </a:spcBef>
            </a:pPr>
            <a:r>
              <a:rPr lang="en-US" altLang="en-US" sz="2000" dirty="0">
                <a:solidFill>
                  <a:schemeClr val="bg1"/>
                </a:solidFill>
                <a:latin typeface="Arial" panose="020B0604020202020204" pitchFamily="34" charset="0"/>
                <a:cs typeface="Arial" panose="020B0604020202020204" pitchFamily="34" charset="0"/>
              </a:rPr>
              <a:t>      and feedback</a:t>
            </a:r>
          </a:p>
          <a:p>
            <a:pPr marL="342900" indent="-342900">
              <a:spcBef>
                <a:spcPct val="0"/>
              </a:spcBef>
              <a:buFont typeface="Arial" panose="020B0604020202020204" pitchFamily="34" charset="0"/>
              <a:buChar char="♦"/>
            </a:pPr>
            <a:endParaRPr lang="en-US"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 Candidate feedback indicated that they were very well </a:t>
            </a:r>
          </a:p>
          <a:p>
            <a:pPr>
              <a:spcBef>
                <a:spcPct val="0"/>
              </a:spcBef>
            </a:pPr>
            <a:r>
              <a:rPr lang="en-US" altLang="en-US" sz="2000" dirty="0">
                <a:solidFill>
                  <a:schemeClr val="bg1"/>
                </a:solidFill>
                <a:latin typeface="Arial" panose="020B0604020202020204" pitchFamily="34" charset="0"/>
                <a:cs typeface="Arial" panose="020B0604020202020204" pitchFamily="34" charset="0"/>
              </a:rPr>
              <a:t>      supported by assessors.  </a:t>
            </a:r>
            <a:endParaRPr lang="en-GB" alt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4559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49044" y="682832"/>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a:defRPr/>
            </a:pPr>
            <a:r>
              <a:rPr lang="en-GB" dirty="0">
                <a:solidFill>
                  <a:schemeClr val="accent5">
                    <a:lumMod val="40000"/>
                    <a:lumOff val="60000"/>
                  </a:schemeClr>
                </a:solidFill>
                <a:cs typeface="Arial" panose="020B0604020202020204" pitchFamily="34" charset="0"/>
              </a:rPr>
              <a:t>Senior External Verifier Update</a:t>
            </a:r>
            <a:endParaRPr kumimoji="0" lang="en-US" sz="3600" b="1" i="0" u="none" strike="noStrike" kern="0" cap="none" spc="0" normalizeH="0" baseline="0" noProof="0" dirty="0">
              <a:ln>
                <a:noFill/>
              </a:ln>
              <a:solidFill>
                <a:schemeClr val="accent5">
                  <a:lumMod val="40000"/>
                  <a:lumOff val="60000"/>
                </a:schemeClr>
              </a:solidFill>
              <a:effectLst/>
              <a:uLnTx/>
              <a:uFillTx/>
            </a:endParaRPr>
          </a:p>
        </p:txBody>
      </p:sp>
      <p:sp>
        <p:nvSpPr>
          <p:cNvPr id="11" name="Text Placeholder 2">
            <a:extLst>
              <a:ext uri="{C183D7F6-B498-43B3-948B-1728B52AA6E4}">
                <adec:decorative xmlns:adec="http://schemas.microsoft.com/office/drawing/2017/decorative" val="1"/>
              </a:ext>
            </a:extLst>
          </p:cNvPr>
          <p:cNvSpPr txBox="1">
            <a:spLocks/>
          </p:cNvSpPr>
          <p:nvPr/>
        </p:nvSpPr>
        <p:spPr>
          <a:xfrm>
            <a:off x="467544" y="1485979"/>
            <a:ext cx="7777162"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600" b="0" i="0" u="none" strike="noStrike" kern="0" cap="none" spc="0" normalizeH="0" baseline="0" noProof="0" dirty="0">
              <a:ln>
                <a:noFill/>
              </a:ln>
              <a:solidFill>
                <a:srgbClr val="FFFFFF"/>
              </a:solidFill>
              <a:effectLst/>
              <a:uLnTx/>
              <a:uFillTx/>
              <a:latin typeface="Arial"/>
            </a:endParaRPr>
          </a:p>
        </p:txBody>
      </p:sp>
      <p:sp>
        <p:nvSpPr>
          <p:cNvPr id="2" name="Rectangle 1"/>
          <p:cNvSpPr/>
          <p:nvPr/>
        </p:nvSpPr>
        <p:spPr>
          <a:xfrm>
            <a:off x="640324" y="1844824"/>
            <a:ext cx="7431602" cy="3170099"/>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Excellent evidence of IV procedures being applied appropriately – robust IV procedures in place.</a:t>
            </a:r>
            <a:endParaRPr lang="en-GB" altLang="en-US" sz="2000" dirty="0">
              <a:solidFill>
                <a:schemeClr val="bg1"/>
              </a:solidFill>
              <a:latin typeface="Arial" panose="020B0604020202020204" pitchFamily="34" charset="0"/>
              <a:cs typeface="Arial" panose="020B0604020202020204" pitchFamily="34" charset="0"/>
            </a:endParaRPr>
          </a:p>
          <a:p>
            <a:pPr>
              <a:spcBef>
                <a:spcPct val="0"/>
              </a:spcBef>
            </a:pPr>
            <a:endParaRPr lang="en-GB"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Evidence of prompt, accurate and helpful feedback to assessors and candidates.  </a:t>
            </a:r>
            <a:endParaRPr lang="en-GB" altLang="en-US" sz="2000" dirty="0">
              <a:solidFill>
                <a:schemeClr val="bg1"/>
              </a:solidFill>
              <a:latin typeface="Arial" panose="020B0604020202020204" pitchFamily="34" charset="0"/>
              <a:cs typeface="Arial" panose="020B0604020202020204" pitchFamily="34" charset="0"/>
            </a:endParaRPr>
          </a:p>
          <a:p>
            <a:pPr>
              <a:spcBef>
                <a:spcPct val="0"/>
              </a:spcBef>
            </a:pPr>
            <a:endParaRPr lang="en-GB"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Best practice in internal verification is to have the activity spread evenly over the life of the Portfolio rather than at the end – there was strong evidence that this was the procedure in many </a:t>
            </a:r>
            <a:r>
              <a:rPr lang="en-US" altLang="en-US" sz="2000" dirty="0" err="1">
                <a:solidFill>
                  <a:schemeClr val="bg1"/>
                </a:solidFill>
                <a:latin typeface="Arial" panose="020B0604020202020204" pitchFamily="34" charset="0"/>
                <a:cs typeface="Arial" panose="020B0604020202020204" pitchFamily="34" charset="0"/>
              </a:rPr>
              <a:t>centres</a:t>
            </a:r>
            <a:r>
              <a:rPr lang="en-US" altLang="en-US" sz="2000" dirty="0">
                <a:solidFill>
                  <a:schemeClr val="bg1"/>
                </a:solidFill>
                <a:latin typeface="Arial" panose="020B0604020202020204" pitchFamily="34" charset="0"/>
                <a:cs typeface="Arial" panose="020B0604020202020204" pitchFamily="34" charset="0"/>
              </a:rPr>
              <a:t>.</a:t>
            </a:r>
            <a:endParaRPr lang="en-GB" alt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153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49044" y="682832"/>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a:defRPr/>
            </a:pPr>
            <a:r>
              <a:rPr lang="en-GB" dirty="0">
                <a:solidFill>
                  <a:schemeClr val="accent5">
                    <a:lumMod val="40000"/>
                    <a:lumOff val="60000"/>
                  </a:schemeClr>
                </a:solidFill>
                <a:cs typeface="Arial" panose="020B0604020202020204" pitchFamily="34" charset="0"/>
              </a:rPr>
              <a:t>Senior External Verifier Update</a:t>
            </a:r>
            <a:endParaRPr kumimoji="0" lang="en-US" sz="3600" b="1" i="0" u="none" strike="noStrike" kern="0" cap="none" spc="0" normalizeH="0" baseline="0" noProof="0" dirty="0">
              <a:ln>
                <a:noFill/>
              </a:ln>
              <a:solidFill>
                <a:schemeClr val="accent5">
                  <a:lumMod val="40000"/>
                  <a:lumOff val="60000"/>
                </a:schemeClr>
              </a:solidFill>
              <a:effectLst/>
              <a:uLnTx/>
              <a:uFillTx/>
            </a:endParaRPr>
          </a:p>
        </p:txBody>
      </p:sp>
      <p:sp>
        <p:nvSpPr>
          <p:cNvPr id="11" name="Text Placeholder 2">
            <a:extLst>
              <a:ext uri="{C183D7F6-B498-43B3-948B-1728B52AA6E4}">
                <adec:decorative xmlns:adec="http://schemas.microsoft.com/office/drawing/2017/decorative" val="1"/>
              </a:ext>
            </a:extLst>
          </p:cNvPr>
          <p:cNvSpPr txBox="1">
            <a:spLocks/>
          </p:cNvSpPr>
          <p:nvPr/>
        </p:nvSpPr>
        <p:spPr>
          <a:xfrm>
            <a:off x="467544" y="1485979"/>
            <a:ext cx="7777162" cy="388778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600" b="0" i="0" u="none" strike="noStrike" kern="0" cap="none" spc="0" normalizeH="0" baseline="0" noProof="0" dirty="0">
              <a:ln>
                <a:noFill/>
              </a:ln>
              <a:solidFill>
                <a:srgbClr val="FFFFFF"/>
              </a:solidFill>
              <a:effectLst/>
              <a:uLnTx/>
              <a:uFillTx/>
              <a:latin typeface="Arial"/>
            </a:endParaRPr>
          </a:p>
        </p:txBody>
      </p:sp>
      <p:sp>
        <p:nvSpPr>
          <p:cNvPr id="2" name="Rectangle 1"/>
          <p:cNvSpPr/>
          <p:nvPr/>
        </p:nvSpPr>
        <p:spPr>
          <a:xfrm>
            <a:off x="640324" y="2060848"/>
            <a:ext cx="7431602" cy="2246769"/>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Very good evidence of CPD taking place.  </a:t>
            </a:r>
          </a:p>
          <a:p>
            <a:pPr marL="342900" indent="-342900">
              <a:spcBef>
                <a:spcPct val="0"/>
              </a:spcBef>
              <a:buFont typeface="Arial" panose="020B0604020202020204" pitchFamily="34" charset="0"/>
              <a:buChar char="♦"/>
            </a:pPr>
            <a:endParaRPr lang="en-US"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Variety of ways of recording this CPD. </a:t>
            </a:r>
          </a:p>
          <a:p>
            <a:pPr marL="342900" indent="-342900">
              <a:spcBef>
                <a:spcPct val="0"/>
              </a:spcBef>
              <a:buFont typeface="Arial" panose="020B0604020202020204" pitchFamily="34" charset="0"/>
              <a:buChar char="♦"/>
            </a:pPr>
            <a:endParaRPr lang="en-US" altLang="en-US" sz="2000" dirty="0">
              <a:solidFill>
                <a:schemeClr val="bg1"/>
              </a:solidFill>
              <a:latin typeface="Arial" panose="020B0604020202020204" pitchFamily="34" charset="0"/>
              <a:cs typeface="Arial" panose="020B0604020202020204" pitchFamily="34" charset="0"/>
            </a:endParaRPr>
          </a:p>
          <a:p>
            <a:pPr marL="342900" indent="-342900">
              <a:spcBef>
                <a:spcPct val="0"/>
              </a:spcBef>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 Best practice CPD, not only showed the courses/meeting attended, but also had a column to record the impact of this CPD on the assessor/verifier.</a:t>
            </a:r>
            <a:endParaRPr lang="en-GB" alt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9708999"/>
      </p:ext>
    </p:extLst>
  </p:cSld>
  <p:clrMapOvr>
    <a:masterClrMapping/>
  </p:clrMapOvr>
</p:sld>
</file>

<file path=ppt/theme/theme1.xml><?xml version="1.0" encoding="utf-8"?>
<a:theme xmlns:a="http://schemas.openxmlformats.org/drawingml/2006/main" name="SQA TITLE GOES HE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ICBD SQA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ICBD SQA LOGO  FINAL HOLDING SL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QA DARK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QA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RPORATE BLANK D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RPORATE BLANK 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QA FINAL HOL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ICBD SQA TITLE HOLDING SLID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ICBD SQA TITLE GOES HE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ICBD SQA DARK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1361</TotalTime>
  <Words>1092</Words>
  <Application>Microsoft Office PowerPoint</Application>
  <PresentationFormat>On-screen Show (4:3)</PresentationFormat>
  <Paragraphs>98</Paragraphs>
  <Slides>12</Slides>
  <Notes>8</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12</vt:i4>
      </vt:variant>
    </vt:vector>
  </HeadingPairs>
  <TitlesOfParts>
    <vt:vector size="28" baseType="lpstr">
      <vt:lpstr>Arial</vt:lpstr>
      <vt:lpstr>Arial Narrow</vt:lpstr>
      <vt:lpstr>Calibri</vt:lpstr>
      <vt:lpstr>Symbol</vt:lpstr>
      <vt:lpstr>Wingdings</vt:lpstr>
      <vt:lpstr>SQA TITLE GOES HERE</vt:lpstr>
      <vt:lpstr>SQA DARK BACKGROUND</vt:lpstr>
      <vt:lpstr>SQA LIGHT BACKGROUND</vt:lpstr>
      <vt:lpstr>CORPORATE BLANK DARK</vt:lpstr>
      <vt:lpstr>CORPORATE BLANK LIGHT</vt:lpstr>
      <vt:lpstr>SQA FINAL HOLDING SLIDE</vt:lpstr>
      <vt:lpstr>ICBD SQA TITLE HOLDING SLIDE </vt:lpstr>
      <vt:lpstr>ICBD SQA TITLE GOES HERE</vt:lpstr>
      <vt:lpstr>ICBD SQA DARK BACKGROUND</vt:lpstr>
      <vt:lpstr>ICBD SQA LIGHT BACKGROUND</vt:lpstr>
      <vt:lpstr>ICBD SQA LOGO  FINAL HOLDING SLID</vt:lpstr>
      <vt:lpstr>SVQ Business and Administration Network Event 2019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SQA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Findlay</dc:creator>
  <cp:lastModifiedBy>Caitlin Boyle</cp:lastModifiedBy>
  <cp:revision>111</cp:revision>
  <cp:lastPrinted>2013-10-31T13:53:25Z</cp:lastPrinted>
  <dcterms:created xsi:type="dcterms:W3CDTF">2013-10-10T15:37:55Z</dcterms:created>
  <dcterms:modified xsi:type="dcterms:W3CDTF">2022-12-14T11:46:04Z</dcterms:modified>
</cp:coreProperties>
</file>