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21"/>
  </p:notesMasterIdLst>
  <p:handoutMasterIdLst>
    <p:handoutMasterId r:id="rId22"/>
  </p:handoutMasterIdLst>
  <p:sldIdLst>
    <p:sldId id="295" r:id="rId12"/>
    <p:sldId id="296" r:id="rId13"/>
    <p:sldId id="304" r:id="rId14"/>
    <p:sldId id="298" r:id="rId15"/>
    <p:sldId id="302" r:id="rId16"/>
    <p:sldId id="301" r:id="rId17"/>
    <p:sldId id="300" r:id="rId18"/>
    <p:sldId id="303" r:id="rId19"/>
    <p:sldId id="306" r:id="rId2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1F7"/>
    <a:srgbClr val="FFFF99"/>
    <a:srgbClr val="FFFFCC"/>
    <a:srgbClr val="FF66FF"/>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5" autoAdjust="0"/>
    <p:restoredTop sz="86388" autoAdjust="0"/>
  </p:normalViewPr>
  <p:slideViewPr>
    <p:cSldViewPr>
      <p:cViewPr varScale="1">
        <p:scale>
          <a:sx n="57" d="100"/>
          <a:sy n="57" d="100"/>
        </p:scale>
        <p:origin x="236"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24"/>
    </p:cViewPr>
  </p:sorterViewPr>
  <p:notesViewPr>
    <p:cSldViewPr>
      <p:cViewPr varScale="1">
        <p:scale>
          <a:sx n="79" d="100"/>
          <a:sy n="79" d="100"/>
        </p:scale>
        <p:origin x="21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8" cy="497205"/>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sz="quarter" idx="1"/>
          </p:nvPr>
        </p:nvSpPr>
        <p:spPr>
          <a:xfrm>
            <a:off x="3854940" y="0"/>
            <a:ext cx="2949098" cy="497205"/>
          </a:xfrm>
          <a:prstGeom prst="rect">
            <a:avLst/>
          </a:prstGeom>
        </p:spPr>
        <p:txBody>
          <a:bodyPr vert="horz" lIns="92318" tIns="46159" rIns="92318" bIns="46159" rtlCol="0"/>
          <a:lstStyle>
            <a:lvl1pPr algn="r">
              <a:defRPr sz="1200"/>
            </a:lvl1pPr>
          </a:lstStyle>
          <a:p>
            <a:fld id="{2B072E86-E9A4-49BD-8545-91D469BDCC25}" type="datetimeFigureOut">
              <a:rPr lang="en-GB" smtClean="0"/>
              <a:t>14/12/2022</a:t>
            </a:fld>
            <a:endParaRPr lang="en-GB"/>
          </a:p>
        </p:txBody>
      </p:sp>
      <p:sp>
        <p:nvSpPr>
          <p:cNvPr id="4" name="Footer Placeholder 3"/>
          <p:cNvSpPr>
            <a:spLocks noGrp="1"/>
          </p:cNvSpPr>
          <p:nvPr>
            <p:ph type="ftr" sz="quarter" idx="2"/>
          </p:nvPr>
        </p:nvSpPr>
        <p:spPr>
          <a:xfrm>
            <a:off x="0" y="9445169"/>
            <a:ext cx="2949098" cy="497205"/>
          </a:xfrm>
          <a:prstGeom prst="rect">
            <a:avLst/>
          </a:prstGeom>
        </p:spPr>
        <p:txBody>
          <a:bodyPr vert="horz" lIns="92318" tIns="46159" rIns="92318" bIns="46159"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69"/>
            <a:ext cx="2949098" cy="497205"/>
          </a:xfrm>
          <a:prstGeom prst="rect">
            <a:avLst/>
          </a:prstGeom>
        </p:spPr>
        <p:txBody>
          <a:bodyPr vert="horz" lIns="92318" tIns="46159" rIns="92318" bIns="46159" rtlCol="0" anchor="b"/>
          <a:lstStyle>
            <a:lvl1pPr algn="r">
              <a:defRPr sz="1200"/>
            </a:lvl1pPr>
          </a:lstStyle>
          <a:p>
            <a:fld id="{A0143985-CF63-4E79-BA84-92EC3409B420}" type="slidenum">
              <a:rPr lang="en-GB" smtClean="0"/>
              <a:t>‹#›</a:t>
            </a:fld>
            <a:endParaRPr lang="en-GB"/>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86" cy="497762"/>
          </a:xfrm>
          <a:prstGeom prst="rect">
            <a:avLst/>
          </a:prstGeom>
        </p:spPr>
        <p:txBody>
          <a:bodyPr vert="horz" lIns="92318" tIns="46159" rIns="92318" bIns="46159" rtlCol="0"/>
          <a:lstStyle>
            <a:lvl1pPr algn="l">
              <a:defRPr sz="1200"/>
            </a:lvl1pPr>
          </a:lstStyle>
          <a:p>
            <a:endParaRPr lang="en-GB"/>
          </a:p>
        </p:txBody>
      </p:sp>
      <p:sp>
        <p:nvSpPr>
          <p:cNvPr id="3" name="Date Placeholder 2"/>
          <p:cNvSpPr>
            <a:spLocks noGrp="1"/>
          </p:cNvSpPr>
          <p:nvPr>
            <p:ph type="dt" idx="1"/>
          </p:nvPr>
        </p:nvSpPr>
        <p:spPr>
          <a:xfrm>
            <a:off x="3854406" y="0"/>
            <a:ext cx="2949585" cy="497762"/>
          </a:xfrm>
          <a:prstGeom prst="rect">
            <a:avLst/>
          </a:prstGeom>
        </p:spPr>
        <p:txBody>
          <a:bodyPr vert="horz" lIns="92318" tIns="46159" rIns="92318" bIns="46159" rtlCol="0"/>
          <a:lstStyle>
            <a:lvl1pPr algn="r">
              <a:defRPr sz="1200"/>
            </a:lvl1pPr>
          </a:lstStyle>
          <a:p>
            <a:fld id="{52E17546-7195-47C7-9129-4CB5D6201F8D}" type="datetimeFigureOut">
              <a:rPr lang="en-GB" smtClean="0"/>
              <a:t>14/12/2022</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2318" tIns="46159" rIns="92318" bIns="46159" rtlCol="0" anchor="ctr"/>
          <a:lstStyle/>
          <a:p>
            <a:endParaRPr lang="en-GB"/>
          </a:p>
        </p:txBody>
      </p:sp>
      <p:sp>
        <p:nvSpPr>
          <p:cNvPr id="5" name="Notes Placeholder 4"/>
          <p:cNvSpPr>
            <a:spLocks noGrp="1"/>
          </p:cNvSpPr>
          <p:nvPr>
            <p:ph type="body" sz="quarter" idx="3"/>
          </p:nvPr>
        </p:nvSpPr>
        <p:spPr>
          <a:xfrm>
            <a:off x="681048" y="4723170"/>
            <a:ext cx="5443518" cy="4475083"/>
          </a:xfrm>
          <a:prstGeom prst="rect">
            <a:avLst/>
          </a:prstGeom>
        </p:spPr>
        <p:txBody>
          <a:bodyPr vert="horz" lIns="92318" tIns="46159" rIns="92318" bIns="461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749"/>
            <a:ext cx="2949586" cy="497761"/>
          </a:xfrm>
          <a:prstGeom prst="rect">
            <a:avLst/>
          </a:prstGeom>
        </p:spPr>
        <p:txBody>
          <a:bodyPr vert="horz" lIns="92318" tIns="46159" rIns="92318" bIns="46159" rtlCol="0" anchor="b"/>
          <a:lstStyle>
            <a:lvl1pPr algn="l">
              <a:defRPr sz="1200"/>
            </a:lvl1pPr>
          </a:lstStyle>
          <a:p>
            <a:endParaRPr lang="en-GB"/>
          </a:p>
        </p:txBody>
      </p:sp>
      <p:sp>
        <p:nvSpPr>
          <p:cNvPr id="7" name="Slide Number Placeholder 6"/>
          <p:cNvSpPr>
            <a:spLocks noGrp="1"/>
          </p:cNvSpPr>
          <p:nvPr>
            <p:ph type="sldNum" sz="quarter" idx="5"/>
          </p:nvPr>
        </p:nvSpPr>
        <p:spPr>
          <a:xfrm>
            <a:off x="3854406" y="9444749"/>
            <a:ext cx="2949585" cy="497761"/>
          </a:xfrm>
          <a:prstGeom prst="rect">
            <a:avLst/>
          </a:prstGeom>
        </p:spPr>
        <p:txBody>
          <a:bodyPr vert="horz" lIns="92318" tIns="46159" rIns="92318" bIns="46159" rtlCol="0" anchor="b"/>
          <a:lstStyle>
            <a:lvl1pPr algn="r">
              <a:defRPr sz="1200"/>
            </a:lvl1pPr>
          </a:lstStyle>
          <a:p>
            <a:fld id="{C99AF411-5551-4D9D-B9CF-FAF5B002BD2A}" type="slidenum">
              <a:rPr lang="en-GB" smtClean="0"/>
              <a:t>‹#›</a:t>
            </a:fld>
            <a:endParaRPr lang="en-GB"/>
          </a:p>
        </p:txBody>
      </p:sp>
    </p:spTree>
    <p:extLst>
      <p:ext uri="{BB962C8B-B14F-4D97-AF65-F5344CB8AC3E}">
        <p14:creationId xmlns:p14="http://schemas.microsoft.com/office/powerpoint/2010/main" val="36598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9528" rtl="0" eaLnBrk="1" fontAlgn="auto" latinLnBrk="0" hangingPunct="1">
              <a:lnSpc>
                <a:spcPct val="100000"/>
              </a:lnSpc>
              <a:spcBef>
                <a:spcPts val="0"/>
              </a:spcBef>
              <a:spcAft>
                <a:spcPts val="0"/>
              </a:spcAft>
              <a:buClrTx/>
              <a:buSzTx/>
              <a:buFontTx/>
              <a:buNone/>
              <a:tabLst/>
              <a:defRPr/>
            </a:pPr>
            <a:r>
              <a:rPr lang="en-GB" sz="1100" dirty="0"/>
              <a:t>Welcome</a:t>
            </a:r>
            <a:r>
              <a:rPr lang="en-GB" sz="1100" baseline="0" dirty="0"/>
              <a:t> to SVQ BA Network Event - Thank you for coming along. I hope you will find today very worthwhile. </a:t>
            </a:r>
          </a:p>
          <a:p>
            <a:pPr marL="0" marR="0" lvl="0" indent="0" algn="l" defTabSz="919528"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9528" rtl="0" eaLnBrk="1" fontAlgn="auto" latinLnBrk="0" hangingPunct="1">
              <a:lnSpc>
                <a:spcPct val="100000"/>
              </a:lnSpc>
              <a:spcBef>
                <a:spcPts val="0"/>
              </a:spcBef>
              <a:spcAft>
                <a:spcPts val="0"/>
              </a:spcAft>
              <a:buClrTx/>
              <a:buSzTx/>
              <a:buFontTx/>
              <a:buNone/>
              <a:tabLst/>
              <a:defRPr/>
            </a:pPr>
            <a:r>
              <a:rPr lang="en-GB" sz="1100" dirty="0"/>
              <a:t>I am TH QM for subject, those</a:t>
            </a:r>
            <a:r>
              <a:rPr lang="en-GB" sz="1100" baseline="0" dirty="0"/>
              <a:t> of you who have been to these events before will probably remember me. If you do remember me you may also remember that SM was previously QM for this area.</a:t>
            </a:r>
          </a:p>
          <a:p>
            <a:pPr marL="0" marR="0" lvl="0" indent="0" algn="l" defTabSz="919528"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9528" rtl="0" eaLnBrk="1" fontAlgn="auto" latinLnBrk="0" hangingPunct="1">
              <a:lnSpc>
                <a:spcPct val="100000"/>
              </a:lnSpc>
              <a:spcBef>
                <a:spcPts val="0"/>
              </a:spcBef>
              <a:spcAft>
                <a:spcPts val="0"/>
              </a:spcAft>
              <a:buClrTx/>
              <a:buSzTx/>
              <a:buFontTx/>
              <a:buNone/>
              <a:tabLst/>
              <a:defRPr/>
            </a:pPr>
            <a:r>
              <a:rPr lang="en-GB" sz="1100" baseline="0" dirty="0"/>
              <a:t>Back in the Autumn she did a BR - for those who know who that is  (moved to International – still on organisation). New colleague Caitlin - now the main port of call at SQA for queries about the standards.</a:t>
            </a:r>
          </a:p>
          <a:p>
            <a:pPr marL="0" marR="0" lvl="0" indent="0" algn="l" defTabSz="919528" rtl="0" eaLnBrk="1" fontAlgn="auto" latinLnBrk="0" hangingPunct="1">
              <a:lnSpc>
                <a:spcPct val="100000"/>
              </a:lnSpc>
              <a:spcBef>
                <a:spcPts val="0"/>
              </a:spcBef>
              <a:spcAft>
                <a:spcPts val="0"/>
              </a:spcAft>
              <a:buClrTx/>
              <a:buSzTx/>
              <a:buFontTx/>
              <a:buNone/>
              <a:tabLst/>
              <a:defRPr/>
            </a:pPr>
            <a:endParaRPr lang="en-GB" sz="1100" baseline="0" dirty="0"/>
          </a:p>
          <a:p>
            <a:pPr marL="0" marR="0" lvl="0" indent="0" algn="l" defTabSz="919528" rtl="0" eaLnBrk="1" fontAlgn="auto" latinLnBrk="0" hangingPunct="1">
              <a:lnSpc>
                <a:spcPct val="100000"/>
              </a:lnSpc>
              <a:spcBef>
                <a:spcPts val="0"/>
              </a:spcBef>
              <a:spcAft>
                <a:spcPts val="0"/>
              </a:spcAft>
              <a:buClrTx/>
              <a:buSzTx/>
              <a:buFontTx/>
              <a:buNone/>
              <a:tabLst/>
              <a:defRPr/>
            </a:pPr>
            <a:r>
              <a:rPr lang="en-GB" sz="1100" baseline="0" dirty="0"/>
              <a:t>We’ve been having these events for over 10 years now and the numbers are always very healthy, never more so than this year, so that’s very positive and I always feel that’s down to yourselves – delegates who come ready to engage in a positive way in discussion and collaboration.</a:t>
            </a:r>
          </a:p>
          <a:p>
            <a:pPr defTabSz="919528">
              <a:defRPr/>
            </a:pPr>
            <a:endParaRPr lang="en-GB" sz="1100" baseline="0" dirty="0"/>
          </a:p>
          <a:p>
            <a:pPr defTabSz="919528">
              <a:defRPr/>
            </a:pPr>
            <a:r>
              <a:rPr lang="en-GB" sz="1100" baseline="0" dirty="0"/>
              <a:t>Today is about sharing practice about Assessment – SQA sharing guidance, but mostly practitioners sharing with each other - as you all have that shared experience of being in each others’ shoes and facing similar types of situations and </a:t>
            </a:r>
            <a:r>
              <a:rPr lang="en-GB" sz="1100" baseline="0" dirty="0" err="1"/>
              <a:t>challangeds</a:t>
            </a:r>
            <a:r>
              <a:rPr lang="en-GB" sz="1100" baseline="0" dirty="0"/>
              <a:t>.</a:t>
            </a:r>
          </a:p>
          <a:p>
            <a:pPr defTabSz="919528">
              <a:defRPr/>
            </a:pPr>
            <a:endParaRPr lang="en-GB" sz="1100" baseline="0" dirty="0"/>
          </a:p>
          <a:p>
            <a:pPr defTabSz="919528">
              <a:defRPr/>
            </a:pPr>
            <a:r>
              <a:rPr lang="en-GB" sz="1100" baseline="0" dirty="0"/>
              <a:t>My plan for today - is to say as little as possible – the feedback from other evens has tended to be that the SQA update from me is the least interesting part of the day – that’s fine. I absolutely DON’T take that personally.</a:t>
            </a:r>
          </a:p>
          <a:p>
            <a:pPr defTabSz="919528">
              <a:defRPr/>
            </a:pPr>
            <a:endParaRPr lang="en-GB" sz="1100" baseline="0" dirty="0"/>
          </a:p>
          <a:p>
            <a:pPr defTabSz="919528">
              <a:defRPr/>
            </a:pPr>
            <a:r>
              <a:rPr lang="en-GB" sz="1100" baseline="0" dirty="0"/>
              <a:t>But we’ve invited speakers who I’m sure you will find much more interesting than me – but of course there will be ample time to discuss anything you want to raise throughout the course of the day – and we have a workshop activity for after lunch that I’m sure will stimulate some of that discussion.</a:t>
            </a:r>
          </a:p>
        </p:txBody>
      </p:sp>
      <p:sp>
        <p:nvSpPr>
          <p:cNvPr id="4" name="Slide Number Placeholder 3"/>
          <p:cNvSpPr>
            <a:spLocks noGrp="1"/>
          </p:cNvSpPr>
          <p:nvPr>
            <p:ph type="sldNum" sz="quarter" idx="10"/>
          </p:nvPr>
        </p:nvSpPr>
        <p:spPr/>
        <p:txBody>
          <a:bodyPr/>
          <a:lstStyle/>
          <a:p>
            <a:fld id="{68AEC530-C8CF-4A30-BFA9-FE432B1692B7}" type="slidenum">
              <a:rPr lang="en-GB" smtClean="0"/>
              <a:t>1</a:t>
            </a:fld>
            <a:endParaRPr lang="en-GB"/>
          </a:p>
        </p:txBody>
      </p:sp>
    </p:spTree>
    <p:extLst>
      <p:ext uri="{BB962C8B-B14F-4D97-AF65-F5344CB8AC3E}">
        <p14:creationId xmlns:p14="http://schemas.microsoft.com/office/powerpoint/2010/main" val="233379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 I’ll run through the programme quickly. </a:t>
            </a:r>
            <a:r>
              <a:rPr lang="en-GB" dirty="0"/>
              <a:t>I’m going to provide a few brief updates on frameworks and apprenticeships</a:t>
            </a:r>
          </a:p>
          <a:p>
            <a:endParaRPr lang="en-GB" dirty="0"/>
          </a:p>
          <a:p>
            <a:r>
              <a:rPr lang="en-GB" dirty="0"/>
              <a:t>Then</a:t>
            </a:r>
            <a:r>
              <a:rPr lang="en-GB" baseline="0" dirty="0"/>
              <a:t> I’ll hand over to Donnie the senior EV who will talk to you about the things he’s seen in centres – the things he’s seen in centres that are repeatable in public - and I’m sure he as some good examples of things he’d like to highlight and share with you.</a:t>
            </a:r>
          </a:p>
          <a:p>
            <a:endParaRPr lang="en-GB" baseline="0" dirty="0"/>
          </a:p>
          <a:p>
            <a:r>
              <a:rPr lang="en-GB" baseline="0" dirty="0"/>
              <a:t>Following that we have John Docherty from One File – One File is a specific e-portfolio package. </a:t>
            </a:r>
          </a:p>
          <a:p>
            <a:endParaRPr lang="en-GB" baseline="0" dirty="0"/>
          </a:p>
          <a:p>
            <a:r>
              <a:rPr lang="en-GB" baseline="0" dirty="0"/>
              <a:t>I was at a College Development Network meeting in March where John gave a presentation and demonstrated some of the features of the package – I found it very interesting.</a:t>
            </a:r>
          </a:p>
          <a:p>
            <a:endParaRPr lang="en-GB" baseline="0" dirty="0"/>
          </a:p>
          <a:p>
            <a:r>
              <a:rPr lang="en-GB" baseline="0" dirty="0"/>
              <a:t>Now, this isn’t about a specific package it’s about thinking about assessment in general and ways that can be done, whether electronically or not.</a:t>
            </a:r>
          </a:p>
          <a:p>
            <a:endParaRPr lang="en-GB" baseline="0" dirty="0"/>
          </a:p>
          <a:p>
            <a:endParaRPr lang="en-GB" baseline="0" dirty="0"/>
          </a:p>
          <a:p>
            <a:r>
              <a:rPr lang="en-GB" baseline="0" dirty="0"/>
              <a:t>After that we have a tea/coffee break for half an hour, a chance for you to chat and make some contacts.</a:t>
            </a:r>
          </a:p>
          <a:p>
            <a:endParaRPr lang="en-GB" baseline="0" dirty="0"/>
          </a:p>
          <a:p>
            <a:r>
              <a:rPr lang="en-GB" baseline="0" dirty="0"/>
              <a:t>Then we have James Davidson from Forth Valley college (and his colleague?) who’s kindly agreed to come along and present.</a:t>
            </a:r>
          </a:p>
          <a:p>
            <a:endParaRPr lang="en-GB" baseline="0" dirty="0"/>
          </a:p>
          <a:p>
            <a:r>
              <a:rPr lang="en-GB" baseline="0" dirty="0"/>
              <a:t> James uses OneFile in his centre and is leading a project to standardise delivery and assessment of SVQs across the different subjects offered by the college – so has perspective</a:t>
            </a:r>
          </a:p>
          <a:p>
            <a:endParaRPr lang="en-GB" baseline="0" dirty="0"/>
          </a:p>
          <a:p>
            <a:r>
              <a:rPr lang="en-GB" baseline="0" dirty="0"/>
              <a:t>Again, this is not about a specific package, it’s about ways of capturing and referencing evidence that could be useful for you to think about and relate to your own delivery – hopefully it will consolidate what you do or give you new ideas, or a bit of both.</a:t>
            </a:r>
          </a:p>
          <a:p>
            <a:endParaRPr lang="en-GB" baseline="0" dirty="0"/>
          </a:p>
          <a:p>
            <a:r>
              <a:rPr lang="en-GB" baseline="0" dirty="0"/>
              <a:t>James has some examples of live candidate evidence which are really interesting and bring the presentation to life.</a:t>
            </a:r>
          </a:p>
          <a:p>
            <a:endParaRPr lang="en-GB" baseline="0" dirty="0"/>
          </a:p>
          <a:p>
            <a:r>
              <a:rPr lang="en-GB" baseline="0" dirty="0"/>
              <a:t>We than break for </a:t>
            </a:r>
            <a:r>
              <a:rPr lang="en-GB" b="1" baseline="0" dirty="0"/>
              <a:t>lunch</a:t>
            </a:r>
          </a:p>
          <a:p>
            <a:endParaRPr lang="en-GB" b="1" baseline="0" dirty="0"/>
          </a:p>
          <a:p>
            <a:r>
              <a:rPr lang="en-GB" b="0" baseline="0" dirty="0"/>
              <a:t>In the afternoon, we have two related workshops – where we’ll get you into groups and discuss appropriate types of Performance Evidence and coverage for some of the most common optional units – and after another break – the same for Knowledge evidence.</a:t>
            </a:r>
          </a:p>
          <a:p>
            <a:endParaRPr lang="en-GB" b="0" baseline="0" dirty="0"/>
          </a:p>
          <a:p>
            <a:r>
              <a:rPr lang="en-GB" b="0" baseline="0" dirty="0"/>
              <a:t>And at the end of that we’ll have some time for some final questions before we head off for the day.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8AEC530-C8CF-4A30-BFA9-FE432B1692B7}" type="slidenum">
              <a:rPr lang="en-GB" smtClean="0"/>
              <a:t>2</a:t>
            </a:fld>
            <a:endParaRPr lang="en-GB"/>
          </a:p>
        </p:txBody>
      </p:sp>
    </p:spTree>
    <p:extLst>
      <p:ext uri="{BB962C8B-B14F-4D97-AF65-F5344CB8AC3E}">
        <p14:creationId xmlns:p14="http://schemas.microsoft.com/office/powerpoint/2010/main" val="123916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To kick-off I’m going to quickly run through some stats on uptake – you have them printed in your packs so I don’t need to go into great detail here.</a:t>
            </a:r>
          </a:p>
          <a:p>
            <a:endParaRPr lang="en-GB" baseline="0" dirty="0"/>
          </a:p>
          <a:p>
            <a:r>
              <a:rPr lang="en-GB" baseline="0" dirty="0"/>
              <a:t>SCQF 5 (Level 2 in old speak) – is 2</a:t>
            </a:r>
            <a:r>
              <a:rPr lang="en-GB" baseline="30000" dirty="0"/>
              <a:t>nd</a:t>
            </a:r>
            <a:r>
              <a:rPr lang="en-GB" baseline="0" dirty="0"/>
              <a:t> highest SQA SVQ by uptake for SCQF 5, so uptake continues to be strong even with the introduction of Foundation Apprenticeship at SCQF 6</a:t>
            </a:r>
          </a:p>
        </p:txBody>
      </p:sp>
      <p:sp>
        <p:nvSpPr>
          <p:cNvPr id="4" name="Slide Number Placeholder 3"/>
          <p:cNvSpPr>
            <a:spLocks noGrp="1"/>
          </p:cNvSpPr>
          <p:nvPr>
            <p:ph type="sldNum" sz="quarter" idx="10"/>
          </p:nvPr>
        </p:nvSpPr>
        <p:spPr/>
        <p:txBody>
          <a:bodyPr/>
          <a:lstStyle/>
          <a:p>
            <a:fld id="{68AEC530-C8CF-4A30-BFA9-FE432B1692B7}" type="slidenum">
              <a:rPr lang="en-GB" smtClean="0"/>
              <a:t>3</a:t>
            </a:fld>
            <a:endParaRPr lang="en-GB"/>
          </a:p>
        </p:txBody>
      </p:sp>
    </p:spTree>
    <p:extLst>
      <p:ext uri="{BB962C8B-B14F-4D97-AF65-F5344CB8AC3E}">
        <p14:creationId xmlns:p14="http://schemas.microsoft.com/office/powerpoint/2010/main" val="144873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SCQF level 6 (Level 3 in old speak) – again 2</a:t>
            </a:r>
            <a:r>
              <a:rPr lang="en-GB" baseline="30000" dirty="0"/>
              <a:t>nd</a:t>
            </a:r>
            <a:r>
              <a:rPr lang="en-GB" baseline="0" dirty="0"/>
              <a:t> highest SQA SVQ for uptake – with Social Services and Healthcare way out in front driven by registration requirements – it means Business and Admin is effectively “best of the rest” – if uptake = best.</a:t>
            </a:r>
          </a:p>
          <a:p>
            <a:endParaRPr lang="en-GB" baseline="0" dirty="0"/>
          </a:p>
        </p:txBody>
      </p:sp>
      <p:sp>
        <p:nvSpPr>
          <p:cNvPr id="4" name="Slide Number Placeholder 3"/>
          <p:cNvSpPr>
            <a:spLocks noGrp="1"/>
          </p:cNvSpPr>
          <p:nvPr>
            <p:ph type="sldNum" sz="quarter" idx="10"/>
          </p:nvPr>
        </p:nvSpPr>
        <p:spPr/>
        <p:txBody>
          <a:bodyPr/>
          <a:lstStyle/>
          <a:p>
            <a:fld id="{68AEC530-C8CF-4A30-BFA9-FE432B1692B7}" type="slidenum">
              <a:rPr lang="en-GB" smtClean="0"/>
              <a:t>4</a:t>
            </a:fld>
            <a:endParaRPr lang="en-GB"/>
          </a:p>
        </p:txBody>
      </p:sp>
    </p:spTree>
    <p:extLst>
      <p:ext uri="{BB962C8B-B14F-4D97-AF65-F5344CB8AC3E}">
        <p14:creationId xmlns:p14="http://schemas.microsoft.com/office/powerpoint/2010/main" val="42701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Good to see Business &amp; Admin as 4</a:t>
            </a:r>
            <a:r>
              <a:rPr lang="en-GB" baseline="30000" dirty="0"/>
              <a:t>th</a:t>
            </a:r>
            <a:r>
              <a:rPr lang="en-GB" baseline="0" dirty="0"/>
              <a:t> highest SCQF 8 SVQ after less than 2 years, although numbers drop away sharply after that.</a:t>
            </a:r>
          </a:p>
          <a:p>
            <a:endParaRPr lang="en-GB" baseline="0" dirty="0"/>
          </a:p>
          <a:p>
            <a:r>
              <a:rPr lang="en-GB" baseline="0" dirty="0"/>
              <a:t>As with other Business &amp; Admin SVQs, there’s a big gap between male and female candidates which is interesting, although that’s been the case for many years.</a:t>
            </a:r>
          </a:p>
          <a:p>
            <a:endParaRPr lang="en-GB" baseline="0" dirty="0"/>
          </a:p>
          <a:p>
            <a:r>
              <a:rPr lang="en-GB" baseline="0" dirty="0"/>
              <a:t> </a:t>
            </a:r>
          </a:p>
          <a:p>
            <a:endParaRPr lang="en-GB" baseline="0" dirty="0"/>
          </a:p>
        </p:txBody>
      </p:sp>
      <p:sp>
        <p:nvSpPr>
          <p:cNvPr id="4" name="Slide Number Placeholder 3"/>
          <p:cNvSpPr>
            <a:spLocks noGrp="1"/>
          </p:cNvSpPr>
          <p:nvPr>
            <p:ph type="sldNum" sz="quarter" idx="10"/>
          </p:nvPr>
        </p:nvSpPr>
        <p:spPr/>
        <p:txBody>
          <a:bodyPr/>
          <a:lstStyle/>
          <a:p>
            <a:fld id="{68AEC530-C8CF-4A30-BFA9-FE432B1692B7}" type="slidenum">
              <a:rPr lang="en-GB" smtClean="0"/>
              <a:t>5</a:t>
            </a:fld>
            <a:endParaRPr lang="en-GB"/>
          </a:p>
        </p:txBody>
      </p:sp>
    </p:spTree>
    <p:extLst>
      <p:ext uri="{BB962C8B-B14F-4D97-AF65-F5344CB8AC3E}">
        <p14:creationId xmlns:p14="http://schemas.microsoft.com/office/powerpoint/2010/main" val="216667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trend in entries across all SVQs from 2014 to 2018 (not just B&amp;A).</a:t>
            </a:r>
          </a:p>
          <a:p>
            <a:endParaRPr lang="en-GB" baseline="0" dirty="0"/>
          </a:p>
          <a:p>
            <a:r>
              <a:rPr lang="en-GB" baseline="0" dirty="0"/>
              <a:t>Two interesting figures I thought I’d highlight in purple - </a:t>
            </a:r>
          </a:p>
          <a:p>
            <a:endParaRPr lang="en-GB" baseline="0" dirty="0"/>
          </a:p>
          <a:p>
            <a:r>
              <a:rPr lang="en-GB" baseline="0" dirty="0"/>
              <a:t>Level 6 15% increase from 17 to 18, way above any previous increase  – due to FAs?</a:t>
            </a:r>
          </a:p>
          <a:p>
            <a:endParaRPr lang="en-GB" baseline="0" dirty="0"/>
          </a:p>
          <a:p>
            <a:r>
              <a:rPr lang="en-GB" baseline="0" dirty="0"/>
              <a:t>Level 8 – Business &amp; Admin coming on stream may account for the rise in uptake </a:t>
            </a:r>
            <a:r>
              <a:rPr lang="en-GB" baseline="0" dirty="0" err="1"/>
              <a:t>uptake</a:t>
            </a:r>
            <a:r>
              <a:rPr lang="en-GB" baseline="0" dirty="0"/>
              <a:t> as the 44 or 55 entries translates as roughly 10%?</a:t>
            </a:r>
          </a:p>
          <a:p>
            <a:endParaRPr lang="en-GB" baseline="0" dirty="0"/>
          </a:p>
          <a:p>
            <a:r>
              <a:rPr lang="en-GB" baseline="0" dirty="0"/>
              <a:t>That’s really just speculation as we don’t have data on the drivers behind entries, that’s something I imagine SDS will have some data on.</a:t>
            </a:r>
          </a:p>
        </p:txBody>
      </p:sp>
      <p:sp>
        <p:nvSpPr>
          <p:cNvPr id="4" name="Slide Number Placeholder 3"/>
          <p:cNvSpPr>
            <a:spLocks noGrp="1"/>
          </p:cNvSpPr>
          <p:nvPr>
            <p:ph type="sldNum" sz="quarter" idx="10"/>
          </p:nvPr>
        </p:nvSpPr>
        <p:spPr/>
        <p:txBody>
          <a:bodyPr/>
          <a:lstStyle/>
          <a:p>
            <a:fld id="{68AEC530-C8CF-4A30-BFA9-FE432B1692B7}" type="slidenum">
              <a:rPr lang="en-GB" smtClean="0"/>
              <a:t>6</a:t>
            </a:fld>
            <a:endParaRPr lang="en-GB"/>
          </a:p>
        </p:txBody>
      </p:sp>
    </p:spTree>
    <p:extLst>
      <p:ext uri="{BB962C8B-B14F-4D97-AF65-F5344CB8AC3E}">
        <p14:creationId xmlns:p14="http://schemas.microsoft.com/office/powerpoint/2010/main" val="91220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Just a reminder for you of the various Apprenticeships available.</a:t>
            </a:r>
          </a:p>
          <a:p>
            <a:endParaRPr lang="en-GB" baseline="0" dirty="0"/>
          </a:p>
          <a:p>
            <a:r>
              <a:rPr lang="en-GB" baseline="0" dirty="0"/>
              <a:t>Graduate Apprenticeships don’t involve SQA directly as they are designed around degree programmes with workplace assessed elements that are not SVQs – not in Business Management anyway.</a:t>
            </a:r>
          </a:p>
        </p:txBody>
      </p:sp>
      <p:sp>
        <p:nvSpPr>
          <p:cNvPr id="4" name="Slide Number Placeholder 3"/>
          <p:cNvSpPr>
            <a:spLocks noGrp="1"/>
          </p:cNvSpPr>
          <p:nvPr>
            <p:ph type="sldNum" sz="quarter" idx="10"/>
          </p:nvPr>
        </p:nvSpPr>
        <p:spPr/>
        <p:txBody>
          <a:bodyPr/>
          <a:lstStyle/>
          <a:p>
            <a:fld id="{68AEC530-C8CF-4A30-BFA9-FE432B1692B7}" type="slidenum">
              <a:rPr lang="en-GB" smtClean="0"/>
              <a:t>7</a:t>
            </a:fld>
            <a:endParaRPr lang="en-GB"/>
          </a:p>
        </p:txBody>
      </p:sp>
    </p:spTree>
    <p:extLst>
      <p:ext uri="{BB962C8B-B14F-4D97-AF65-F5344CB8AC3E}">
        <p14:creationId xmlns:p14="http://schemas.microsoft.com/office/powerpoint/2010/main" val="132202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was a meeting on Wednesday 1 May of the three nation representatives with all of the organisations who have been appointed to review standards and qualifications. Instructus (CFA)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was one of these.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next stage of identifying development work being done over the next year will see these delivery partners competing for project work.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yet to learn what projects will be in the competition stage. If Business and Admin is included, there is no presumption that Instructus will be the organisation taking this forward.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seems that it could be late June or even July before we know who is doing what.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unlikely that there will be new NOS and qualification structures in time for a reaccreditation in May 2020, in which case they will be extended.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review of the qualifications</a:t>
            </a:r>
            <a:r>
              <a:rPr lang="en-GB" sz="1200" kern="1200" baseline="0" dirty="0">
                <a:solidFill>
                  <a:schemeClr val="tx1"/>
                </a:solidFill>
                <a:effectLst/>
                <a:latin typeface="+mn-lt"/>
                <a:ea typeface="+mn-ea"/>
                <a:cs typeface="+mn-cs"/>
              </a:rPr>
              <a:t> structures and NOS could also encompass the Assessment Strategy in terms of any changes we might want to </a:t>
            </a:r>
            <a:r>
              <a:rPr lang="en-GB" sz="1200" kern="1200" baseline="0">
                <a:solidFill>
                  <a:schemeClr val="tx1"/>
                </a:solidFill>
                <a:effectLst/>
                <a:latin typeface="+mn-lt"/>
                <a:ea typeface="+mn-ea"/>
                <a:cs typeface="+mn-cs"/>
              </a:rPr>
              <a:t>see there.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8AEC530-C8CF-4A30-BFA9-FE432B1692B7}" type="slidenum">
              <a:rPr lang="en-GB" smtClean="0"/>
              <a:t>8</a:t>
            </a:fld>
            <a:endParaRPr lang="en-GB"/>
          </a:p>
        </p:txBody>
      </p:sp>
    </p:spTree>
    <p:extLst>
      <p:ext uri="{BB962C8B-B14F-4D97-AF65-F5344CB8AC3E}">
        <p14:creationId xmlns:p14="http://schemas.microsoft.com/office/powerpoint/2010/main" val="173895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AF411-5551-4D9D-B9CF-FAF5B002BD2A}" type="slidenum">
              <a:rPr lang="en-GB" smtClean="0"/>
              <a:t>9</a:t>
            </a:fld>
            <a:endParaRPr lang="en-GB"/>
          </a:p>
        </p:txBody>
      </p:sp>
    </p:spTree>
    <p:extLst>
      <p:ext uri="{BB962C8B-B14F-4D97-AF65-F5344CB8AC3E}">
        <p14:creationId xmlns:p14="http://schemas.microsoft.com/office/powerpoint/2010/main" val="407550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QA LOGO TITLE HOLDING SLIDE ">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683568" y="1484784"/>
            <a:ext cx="4802491" cy="2551393"/>
          </a:xfrm>
          <a:prstGeom prst="rect">
            <a:avLst/>
          </a:prstGeom>
        </p:spPr>
      </p:pic>
    </p:spTree>
    <p:extLst>
      <p:ext uri="{BB962C8B-B14F-4D97-AF65-F5344CB8AC3E}">
        <p14:creationId xmlns:p14="http://schemas.microsoft.com/office/powerpoint/2010/main" val="142502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4159" y="1556792"/>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724650" algn="l"/>
              </a:tabLst>
              <a:defRPr/>
            </a:pPr>
            <a:r>
              <a:rPr lang="en-GB" kern="0" dirty="0"/>
              <a:t>SVQs in Business and Administration</a:t>
            </a: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3" name="Text Placeholder 2"/>
          <p:cNvSpPr txBox="1">
            <a:spLocks/>
          </p:cNvSpPr>
          <p:nvPr/>
        </p:nvSpPr>
        <p:spPr>
          <a:xfrm>
            <a:off x="506170" y="2708920"/>
            <a:ext cx="6946149" cy="1512168"/>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a:solidFill>
                  <a:srgbClr val="9BE1F7"/>
                </a:solidFill>
                <a:latin typeface="Arial"/>
              </a:rPr>
              <a:t>Network Events</a:t>
            </a:r>
          </a:p>
          <a:p>
            <a:pPr marL="342900" marR="0" lvl="0" indent="-342900" algn="ctr"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r>
              <a:rPr lang="en-GB" kern="0" dirty="0">
                <a:solidFill>
                  <a:srgbClr val="FFFF99"/>
                </a:solidFill>
                <a:latin typeface="Arial"/>
              </a:rPr>
              <a:t>May 2019</a:t>
            </a:r>
            <a:endParaRPr kumimoji="0" lang="en-US" sz="2800" b="0" i="0" u="none" strike="noStrike" kern="0" cap="none" spc="0" normalizeH="0" baseline="0" noProof="0" dirty="0">
              <a:ln>
                <a:noFill/>
              </a:ln>
              <a:solidFill>
                <a:srgbClr val="FFFF99"/>
              </a:solidFill>
              <a:effectLst/>
              <a:uLnTx/>
              <a:uFillTx/>
              <a:latin typeface="Arial"/>
            </a:endParaRPr>
          </a:p>
        </p:txBody>
      </p:sp>
    </p:spTree>
    <p:extLst>
      <p:ext uri="{BB962C8B-B14F-4D97-AF65-F5344CB8AC3E}">
        <p14:creationId xmlns:p14="http://schemas.microsoft.com/office/powerpoint/2010/main" val="158151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1261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3200" kern="0" dirty="0">
                <a:solidFill>
                  <a:prstClr val="white"/>
                </a:solidFill>
                <a:latin typeface="Arial" charset="0"/>
              </a:rPr>
              <a:t>Programme</a:t>
            </a:r>
            <a:endParaRPr lang="en-US" sz="3200" kern="0" dirty="0">
              <a:solidFill>
                <a:prstClr val="white"/>
              </a:solidFill>
              <a:latin typeface="Arial" charset="0"/>
            </a:endParaRPr>
          </a:p>
        </p:txBody>
      </p:sp>
      <p:sp>
        <p:nvSpPr>
          <p:cNvPr id="5" name="Text Placeholder 2"/>
          <p:cNvSpPr txBox="1">
            <a:spLocks/>
          </p:cNvSpPr>
          <p:nvPr/>
        </p:nvSpPr>
        <p:spPr>
          <a:xfrm>
            <a:off x="107504" y="1052736"/>
            <a:ext cx="8928992" cy="5256584"/>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latin typeface="Arial"/>
              </a:rPr>
              <a:t>1000	</a:t>
            </a:r>
            <a:r>
              <a:rPr lang="en-US" sz="1800" kern="0" dirty="0">
                <a:solidFill>
                  <a:srgbClr val="9BE1F7"/>
                </a:solidFill>
                <a:latin typeface="Arial"/>
              </a:rPr>
              <a:t>Welcome/SQA Update			</a:t>
            </a:r>
            <a:r>
              <a:rPr lang="en-US" sz="1800" kern="0" dirty="0">
                <a:solidFill>
                  <a:schemeClr val="bg1"/>
                </a:solidFill>
                <a:latin typeface="Arial"/>
              </a:rPr>
              <a:t>Tony Hamilton (QM, SQA)</a:t>
            </a:r>
            <a:br>
              <a:rPr lang="en-US" sz="1800" kern="0" dirty="0">
                <a:solidFill>
                  <a:srgbClr val="9BE1F7"/>
                </a:solidFill>
                <a:latin typeface="Arial"/>
              </a:rPr>
            </a:br>
            <a:r>
              <a:rPr lang="en-US" sz="1800" kern="0" dirty="0">
                <a:solidFill>
                  <a:srgbClr val="FFFF99"/>
                </a:solidFill>
                <a:latin typeface="Arial"/>
              </a:rPr>
              <a:t>			</a:t>
            </a: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latin typeface="Arial"/>
              </a:rPr>
              <a:t>1015	</a:t>
            </a:r>
            <a:r>
              <a:rPr lang="en-US" sz="1800" kern="0" dirty="0">
                <a:solidFill>
                  <a:srgbClr val="9BE1F7"/>
                </a:solidFill>
                <a:latin typeface="Arial"/>
              </a:rPr>
              <a:t>Senior EV Update			</a:t>
            </a:r>
            <a:r>
              <a:rPr lang="en-US" sz="1800" kern="0" dirty="0">
                <a:solidFill>
                  <a:schemeClr val="bg1"/>
                </a:solidFill>
                <a:latin typeface="Arial"/>
              </a:rPr>
              <a:t>Donnie </a:t>
            </a:r>
            <a:r>
              <a:rPr lang="en-US" sz="1800" kern="0" dirty="0" err="1">
                <a:solidFill>
                  <a:schemeClr val="bg1"/>
                </a:solidFill>
                <a:latin typeface="Arial"/>
              </a:rPr>
              <a:t>Carthew</a:t>
            </a:r>
            <a:r>
              <a:rPr lang="en-US" sz="1800" kern="0" dirty="0">
                <a:solidFill>
                  <a:schemeClr val="bg1"/>
                </a:solidFill>
                <a:latin typeface="Arial"/>
              </a:rPr>
              <a:t> (SEV, SQA)</a:t>
            </a:r>
            <a:endParaRPr lang="en-US" sz="18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latin typeface="Arial"/>
              </a:rPr>
              <a:t>1045	</a:t>
            </a:r>
            <a:r>
              <a:rPr lang="en-US" sz="1800" kern="0" dirty="0">
                <a:solidFill>
                  <a:srgbClr val="9BE1F7"/>
                </a:solidFill>
                <a:latin typeface="Arial"/>
              </a:rPr>
              <a:t>OneFile – Learning Hub			</a:t>
            </a:r>
            <a:r>
              <a:rPr lang="en-US" sz="1800" kern="0" dirty="0">
                <a:solidFill>
                  <a:schemeClr val="bg1"/>
                </a:solidFill>
                <a:latin typeface="Arial"/>
              </a:rPr>
              <a:t>John Docherty (OneFile)</a:t>
            </a:r>
            <a:endParaRPr lang="en-US" sz="18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US" sz="1800" kern="0" dirty="0">
                <a:latin typeface="Arial"/>
              </a:rPr>
              <a:t>1115	</a:t>
            </a:r>
            <a:r>
              <a:rPr lang="en-US" sz="1800" kern="0" dirty="0">
                <a:solidFill>
                  <a:srgbClr val="FFFF99"/>
                </a:solidFill>
                <a:latin typeface="Arial"/>
              </a:rPr>
              <a:t>Tea/coffee break</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US" sz="10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a:latin typeface="Arial"/>
              </a:rPr>
              <a:t>1145	</a:t>
            </a:r>
            <a:r>
              <a:rPr lang="en-GB" sz="1800" kern="0" dirty="0">
                <a:solidFill>
                  <a:srgbClr val="9BE1F7"/>
                </a:solidFill>
                <a:latin typeface="Arial"/>
              </a:rPr>
              <a:t>Standardising use of OneFile in a centre 	</a:t>
            </a:r>
            <a:r>
              <a:rPr lang="en-GB" sz="1800" kern="0" dirty="0">
                <a:solidFill>
                  <a:schemeClr val="bg1"/>
                </a:solidFill>
                <a:latin typeface="Arial"/>
              </a:rPr>
              <a:t>James Davidson (FV College)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chemeClr val="bg1"/>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1800" kern="0" dirty="0">
                <a:latin typeface="Arial"/>
              </a:rPr>
              <a:t>1215	</a:t>
            </a:r>
            <a:r>
              <a:rPr lang="en-GB" sz="1800" kern="0" dirty="0">
                <a:solidFill>
                  <a:srgbClr val="FFFF99"/>
                </a:solidFill>
                <a:latin typeface="Arial"/>
              </a:rPr>
              <a:t>Lunch</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latin typeface="Arial"/>
            </a:endParaRPr>
          </a:p>
          <a:p>
            <a:pPr marL="0" indent="0">
              <a:buClr>
                <a:srgbClr val="FFFFFF"/>
              </a:buClr>
              <a:buNone/>
              <a:defRPr/>
            </a:pPr>
            <a:r>
              <a:rPr lang="en-GB" sz="1800" kern="0" dirty="0">
                <a:latin typeface="Arial"/>
              </a:rPr>
              <a:t>1315	</a:t>
            </a:r>
            <a:r>
              <a:rPr lang="en-GB" sz="1800" kern="0" dirty="0">
                <a:solidFill>
                  <a:srgbClr val="9BE1F7"/>
                </a:solidFill>
                <a:latin typeface="Arial"/>
              </a:rPr>
              <a:t>Performance Evidence Workshop		</a:t>
            </a:r>
            <a:r>
              <a:rPr lang="en-US" sz="1800" kern="0" dirty="0">
                <a:solidFill>
                  <a:schemeClr val="bg1"/>
                </a:solidFill>
                <a:latin typeface="Arial"/>
              </a:rPr>
              <a:t>Donnie </a:t>
            </a:r>
            <a:r>
              <a:rPr lang="en-US" sz="1800" kern="0" dirty="0" err="1">
                <a:solidFill>
                  <a:schemeClr val="bg1"/>
                </a:solidFill>
                <a:latin typeface="Arial"/>
              </a:rPr>
              <a:t>Carthew</a:t>
            </a:r>
            <a:r>
              <a:rPr lang="en-US" sz="1800" kern="0" dirty="0">
                <a:solidFill>
                  <a:schemeClr val="bg1"/>
                </a:solidFill>
                <a:latin typeface="Arial"/>
              </a:rPr>
              <a:t>/all</a:t>
            </a:r>
            <a:endParaRPr lang="en-GB" sz="1800" kern="0" dirty="0">
              <a:solidFill>
                <a:srgbClr val="9BE1F7"/>
              </a:solidFill>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latin typeface="Arial"/>
            </a:endParaRPr>
          </a:p>
          <a:p>
            <a:pPr marL="0" indent="0">
              <a:buClr>
                <a:srgbClr val="FFFFFF"/>
              </a:buClr>
              <a:buNone/>
              <a:defRPr/>
            </a:pPr>
            <a:r>
              <a:rPr lang="en-GB" sz="1800" kern="0" dirty="0">
                <a:latin typeface="Arial"/>
              </a:rPr>
              <a:t>1400	</a:t>
            </a:r>
            <a:r>
              <a:rPr lang="en-GB" sz="1800" kern="0" dirty="0">
                <a:solidFill>
                  <a:srgbClr val="FFFF99"/>
                </a:solidFill>
                <a:latin typeface="Arial"/>
              </a:rPr>
              <a:t>Tea/coffee break</a:t>
            </a:r>
            <a:br>
              <a:rPr lang="en-GB" sz="1800" kern="0" dirty="0">
                <a:solidFill>
                  <a:srgbClr val="FFFF99"/>
                </a:solidFill>
                <a:latin typeface="Arial"/>
              </a:rPr>
            </a:br>
            <a:br>
              <a:rPr lang="en-GB" sz="1800" kern="0" dirty="0">
                <a:solidFill>
                  <a:srgbClr val="FFFF99"/>
                </a:solidFill>
                <a:latin typeface="Arial"/>
              </a:rPr>
            </a:br>
            <a:r>
              <a:rPr lang="en-GB" sz="1800" kern="0" dirty="0">
                <a:solidFill>
                  <a:schemeClr val="bg1"/>
                </a:solidFill>
                <a:latin typeface="Arial"/>
              </a:rPr>
              <a:t>1430	</a:t>
            </a:r>
            <a:r>
              <a:rPr lang="en-GB" sz="1800" kern="0" dirty="0">
                <a:solidFill>
                  <a:srgbClr val="9BE1F7"/>
                </a:solidFill>
                <a:latin typeface="Arial"/>
              </a:rPr>
              <a:t>Knowledge Evidence Workshop		</a:t>
            </a:r>
            <a:r>
              <a:rPr lang="en-US" sz="1800" kern="0" dirty="0">
                <a:solidFill>
                  <a:schemeClr val="bg1"/>
                </a:solidFill>
                <a:latin typeface="Arial"/>
              </a:rPr>
              <a:t>Donnie </a:t>
            </a:r>
            <a:r>
              <a:rPr lang="en-US" sz="1800" kern="0" dirty="0" err="1">
                <a:solidFill>
                  <a:schemeClr val="bg1"/>
                </a:solidFill>
                <a:latin typeface="Arial"/>
              </a:rPr>
              <a:t>Carthew</a:t>
            </a:r>
            <a:r>
              <a:rPr lang="en-US" sz="1800" kern="0" dirty="0">
                <a:solidFill>
                  <a:schemeClr val="bg1"/>
                </a:solidFill>
                <a:latin typeface="Arial"/>
              </a:rPr>
              <a:t>/all</a:t>
            </a:r>
            <a:br>
              <a:rPr lang="en-GB" sz="1800" kern="0" dirty="0">
                <a:solidFill>
                  <a:srgbClr val="9BE1F7"/>
                </a:solidFill>
                <a:latin typeface="Arial"/>
              </a:rPr>
            </a:br>
            <a:br>
              <a:rPr lang="en-GB" sz="1800" kern="0" dirty="0">
                <a:solidFill>
                  <a:srgbClr val="9BE1F7"/>
                </a:solidFill>
                <a:latin typeface="Arial"/>
              </a:rPr>
            </a:br>
            <a:r>
              <a:rPr lang="en-GB" sz="1800" kern="0" dirty="0">
                <a:solidFill>
                  <a:schemeClr val="bg1"/>
                </a:solidFill>
                <a:latin typeface="Arial"/>
              </a:rPr>
              <a:t>1515	</a:t>
            </a:r>
            <a:r>
              <a:rPr lang="en-GB" sz="1800" kern="0" dirty="0">
                <a:solidFill>
                  <a:srgbClr val="9BE1F7"/>
                </a:solidFill>
                <a:latin typeface="Arial"/>
              </a:rPr>
              <a:t>Plenary / Close</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200" kern="0" dirty="0">
              <a:latin typeface="Arial"/>
            </a:endParaRPr>
          </a:p>
        </p:txBody>
      </p:sp>
    </p:spTree>
    <p:extLst>
      <p:ext uri="{BB962C8B-B14F-4D97-AF65-F5344CB8AC3E}">
        <p14:creationId xmlns:p14="http://schemas.microsoft.com/office/powerpoint/2010/main" val="402440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576064"/>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SVQ Uptake – SCQF Level 5</a:t>
            </a:r>
            <a:endParaRPr lang="en-US" sz="2800" kern="0" dirty="0">
              <a:solidFill>
                <a:prstClr val="white"/>
              </a:solidFill>
              <a:latin typeface="Arial" charset="0"/>
            </a:endParaRPr>
          </a:p>
        </p:txBody>
      </p:sp>
      <p:sp>
        <p:nvSpPr>
          <p:cNvPr id="5" name="Text Placeholder 2" descr="SVQ Uptake figures">
            <a:extLst>
              <a:ext uri="{C183D7F6-B498-43B3-948B-1728B52AA6E4}">
                <adec:decorative xmlns:adec="http://schemas.microsoft.com/office/drawing/2017/decorative" val="0"/>
              </a:ext>
            </a:extLst>
          </p:cNvPr>
          <p:cNvSpPr txBox="1">
            <a:spLocks/>
          </p:cNvSpPr>
          <p:nvPr/>
        </p:nvSpPr>
        <p:spPr>
          <a:xfrm>
            <a:off x="323528" y="148478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400" kern="0" dirty="0">
                <a:latin typeface="Arial"/>
              </a:rPr>
              <a:t>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528" y="1628800"/>
            <a:ext cx="8373616" cy="3456384"/>
          </a:xfrm>
          <a:prstGeom prst="rect">
            <a:avLst/>
          </a:prstGeom>
        </p:spPr>
      </p:pic>
    </p:spTree>
    <p:extLst>
      <p:ext uri="{BB962C8B-B14F-4D97-AF65-F5344CB8AC3E}">
        <p14:creationId xmlns:p14="http://schemas.microsoft.com/office/powerpoint/2010/main" val="352306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576064"/>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SVQ Uptake – SCQF Level 6</a:t>
            </a:r>
            <a:endParaRPr lang="en-US" sz="2800" kern="0" dirty="0">
              <a:solidFill>
                <a:prstClr val="white"/>
              </a:solidFill>
              <a:latin typeface="Arial" charset="0"/>
            </a:endParaRPr>
          </a:p>
        </p:txBody>
      </p:sp>
      <p:sp>
        <p:nvSpPr>
          <p:cNvPr id="5" name="Text Placeholder 2">
            <a:extLst>
              <a:ext uri="{C183D7F6-B498-43B3-948B-1728B52AA6E4}">
                <adec:decorative xmlns:adec="http://schemas.microsoft.com/office/drawing/2017/decorative" val="1"/>
              </a:ext>
            </a:extLst>
          </p:cNvPr>
          <p:cNvSpPr txBox="1">
            <a:spLocks/>
          </p:cNvSpPr>
          <p:nvPr/>
        </p:nvSpPr>
        <p:spPr>
          <a:xfrm>
            <a:off x="323528" y="148478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400" kern="0" dirty="0">
                <a:latin typeface="Arial"/>
              </a:rPr>
              <a:t>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529" y="1556792"/>
            <a:ext cx="8373615" cy="3528392"/>
          </a:xfrm>
          <a:prstGeom prst="rect">
            <a:avLst/>
          </a:prstGeom>
        </p:spPr>
      </p:pic>
    </p:spTree>
    <p:extLst>
      <p:ext uri="{BB962C8B-B14F-4D97-AF65-F5344CB8AC3E}">
        <p14:creationId xmlns:p14="http://schemas.microsoft.com/office/powerpoint/2010/main" val="286711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576064"/>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SVQ Uptake – SCQF Level 8</a:t>
            </a:r>
            <a:endParaRPr lang="en-US" sz="2800" kern="0" dirty="0">
              <a:solidFill>
                <a:prstClr val="white"/>
              </a:solidFill>
              <a:latin typeface="Arial" charset="0"/>
            </a:endParaRPr>
          </a:p>
        </p:txBody>
      </p:sp>
      <p:sp>
        <p:nvSpPr>
          <p:cNvPr id="5" name="Text Placeholder 2">
            <a:extLst>
              <a:ext uri="{C183D7F6-B498-43B3-948B-1728B52AA6E4}">
                <adec:decorative xmlns:adec="http://schemas.microsoft.com/office/drawing/2017/decorative" val="1"/>
              </a:ext>
            </a:extLst>
          </p:cNvPr>
          <p:cNvSpPr txBox="1">
            <a:spLocks/>
          </p:cNvSpPr>
          <p:nvPr/>
        </p:nvSpPr>
        <p:spPr>
          <a:xfrm>
            <a:off x="323528" y="148478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400" kern="0" dirty="0">
                <a:latin typeface="Arial"/>
              </a:rPr>
              <a:t>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5252" y="1844824"/>
            <a:ext cx="8373616" cy="3312368"/>
          </a:xfrm>
          <a:prstGeom prst="rect">
            <a:avLst/>
          </a:prstGeom>
        </p:spPr>
      </p:pic>
    </p:spTree>
    <p:extLst>
      <p:ext uri="{BB962C8B-B14F-4D97-AF65-F5344CB8AC3E}">
        <p14:creationId xmlns:p14="http://schemas.microsoft.com/office/powerpoint/2010/main" val="177362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620688"/>
            <a:ext cx="8229600" cy="576064"/>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SVQ Uptake – All SVQs</a:t>
            </a:r>
            <a:endParaRPr lang="en-US" sz="2800" kern="0" dirty="0">
              <a:solidFill>
                <a:prstClr val="white"/>
              </a:solidFill>
              <a:latin typeface="Arial" charset="0"/>
            </a:endParaRPr>
          </a:p>
        </p:txBody>
      </p:sp>
      <p:sp>
        <p:nvSpPr>
          <p:cNvPr id="5" name="Text Placeholder 2">
            <a:extLst>
              <a:ext uri="{C183D7F6-B498-43B3-948B-1728B52AA6E4}">
                <adec:decorative xmlns:adec="http://schemas.microsoft.com/office/drawing/2017/decorative" val="1"/>
              </a:ext>
            </a:extLst>
          </p:cNvPr>
          <p:cNvSpPr txBox="1">
            <a:spLocks/>
          </p:cNvSpPr>
          <p:nvPr/>
        </p:nvSpPr>
        <p:spPr>
          <a:xfrm>
            <a:off x="323528" y="1484784"/>
            <a:ext cx="7777162" cy="4824536"/>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r>
              <a:rPr lang="en-GB" sz="2400" kern="0" dirty="0">
                <a:latin typeface="Arial"/>
              </a:rPr>
              <a:t> </a:t>
            </a: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24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kumimoji="0" lang="en-US" sz="2600" b="0" i="0" u="none" strike="noStrike" kern="0" cap="none" spc="0" normalizeH="0" baseline="0" noProof="0" dirty="0">
              <a:ln>
                <a:noFill/>
              </a:ln>
              <a:solidFill>
                <a:srgbClr val="FFFFFF"/>
              </a:solidFill>
              <a:effectLst/>
              <a:uLnTx/>
              <a:uFillTx/>
              <a:latin typeface="Aria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528" y="1196752"/>
            <a:ext cx="8064896" cy="3384376"/>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36124" y="4726838"/>
            <a:ext cx="7176774" cy="1368152"/>
          </a:xfrm>
          <a:prstGeom prst="rect">
            <a:avLst/>
          </a:prstGeom>
        </p:spPr>
      </p:pic>
    </p:spTree>
    <p:extLst>
      <p:ext uri="{BB962C8B-B14F-4D97-AF65-F5344CB8AC3E}">
        <p14:creationId xmlns:p14="http://schemas.microsoft.com/office/powerpoint/2010/main" val="120634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068" y="48014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Business and Administration Apprenticeships</a:t>
            </a:r>
            <a:endParaRPr lang="en-US" sz="2800" kern="0" dirty="0">
              <a:solidFill>
                <a:prstClr val="white"/>
              </a:solidFill>
              <a:latin typeface="Arial" charset="0"/>
            </a:endParaRPr>
          </a:p>
        </p:txBody>
      </p:sp>
      <p:sp>
        <p:nvSpPr>
          <p:cNvPr id="5" name="Text Placeholder 2"/>
          <p:cNvSpPr txBox="1">
            <a:spLocks/>
          </p:cNvSpPr>
          <p:nvPr/>
        </p:nvSpPr>
        <p:spPr>
          <a:xfrm>
            <a:off x="267244" y="888790"/>
            <a:ext cx="8568952" cy="576064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100" kern="0" dirty="0">
              <a:latin typeface="Arial"/>
            </a:endParaRPr>
          </a:p>
          <a:p>
            <a:pPr marL="0" marR="0" lvl="0" indent="0" algn="l" defTabSz="914400" rtl="0" eaLnBrk="1" fontAlgn="base" latinLnBrk="0" hangingPunct="1">
              <a:lnSpc>
                <a:spcPct val="100000"/>
              </a:lnSpc>
              <a:spcBef>
                <a:spcPct val="20000"/>
              </a:spcBef>
              <a:spcAft>
                <a:spcPct val="0"/>
              </a:spcAft>
              <a:buClr>
                <a:srgbClr val="FFFFFF"/>
              </a:buClr>
              <a:buSzTx/>
              <a:buNone/>
              <a:tabLst/>
              <a:defRPr/>
            </a:pPr>
            <a:endParaRPr lang="en-GB" sz="1000" kern="0" dirty="0">
              <a:solidFill>
                <a:srgbClr val="9BE1F7"/>
              </a:solidFill>
              <a:latin typeface="Arial"/>
            </a:endParaRPr>
          </a:p>
          <a:p>
            <a:pPr>
              <a:buClr>
                <a:srgbClr val="FFFFFF"/>
              </a:buClr>
              <a:defRPr/>
            </a:pPr>
            <a:r>
              <a:rPr lang="en-GB" sz="2000" kern="0" dirty="0">
                <a:solidFill>
                  <a:srgbClr val="FFFF99"/>
                </a:solidFill>
                <a:latin typeface="Arial"/>
              </a:rPr>
              <a:t>Foundation Apprenticeship</a:t>
            </a:r>
          </a:p>
          <a:p>
            <a:pPr lvl="1">
              <a:buClr>
                <a:srgbClr val="FFFFFF"/>
              </a:buClr>
              <a:defRPr/>
            </a:pPr>
            <a:r>
              <a:rPr lang="en-GB" sz="2000" kern="0" dirty="0">
                <a:solidFill>
                  <a:srgbClr val="9BE1F7"/>
                </a:solidFill>
                <a:latin typeface="Arial"/>
              </a:rPr>
              <a:t>Business Skills SCQF 6</a:t>
            </a:r>
          </a:p>
          <a:p>
            <a:pPr lvl="1">
              <a:buClr>
                <a:srgbClr val="FFFFFF"/>
              </a:buClr>
              <a:defRPr/>
            </a:pPr>
            <a:endParaRPr lang="en-GB" sz="2000" kern="0" dirty="0">
              <a:solidFill>
                <a:srgbClr val="9BE1F7"/>
              </a:solidFill>
              <a:latin typeface="Arial"/>
            </a:endParaRPr>
          </a:p>
          <a:p>
            <a:pPr>
              <a:buClr>
                <a:srgbClr val="FFFFFF"/>
              </a:buClr>
              <a:defRPr/>
            </a:pPr>
            <a:r>
              <a:rPr lang="en-GB" sz="2000" kern="0" dirty="0">
                <a:solidFill>
                  <a:srgbClr val="FFFF99"/>
                </a:solidFill>
                <a:latin typeface="Arial"/>
              </a:rPr>
              <a:t>Modern Apprenticeships</a:t>
            </a:r>
          </a:p>
          <a:p>
            <a:pPr lvl="1">
              <a:buClr>
                <a:srgbClr val="FFFFFF"/>
              </a:buClr>
              <a:defRPr/>
            </a:pPr>
            <a:r>
              <a:rPr lang="en-GB" sz="2000" kern="0" dirty="0">
                <a:solidFill>
                  <a:srgbClr val="9BE1F7"/>
                </a:solidFill>
                <a:latin typeface="Arial"/>
              </a:rPr>
              <a:t>Business and Administration SCQF 5</a:t>
            </a:r>
          </a:p>
          <a:p>
            <a:pPr lvl="1">
              <a:buClr>
                <a:srgbClr val="FFFFFF"/>
              </a:buClr>
              <a:defRPr/>
            </a:pPr>
            <a:r>
              <a:rPr lang="en-GB" sz="2000" kern="0" dirty="0">
                <a:solidFill>
                  <a:srgbClr val="9BE1F7"/>
                </a:solidFill>
                <a:latin typeface="Arial"/>
              </a:rPr>
              <a:t>Business and Administration SCQF 6</a:t>
            </a:r>
          </a:p>
          <a:p>
            <a:pPr marL="457200" lvl="1" indent="0">
              <a:buClr>
                <a:srgbClr val="FFFFFF"/>
              </a:buClr>
              <a:buNone/>
              <a:defRPr/>
            </a:pPr>
            <a:endParaRPr lang="en-GB" sz="2000" kern="0" dirty="0">
              <a:solidFill>
                <a:srgbClr val="FFFF99"/>
              </a:solidFill>
              <a:latin typeface="Arial"/>
            </a:endParaRPr>
          </a:p>
          <a:p>
            <a:pPr>
              <a:buClr>
                <a:srgbClr val="FFFFFF"/>
              </a:buClr>
              <a:defRPr/>
            </a:pPr>
            <a:r>
              <a:rPr lang="en-GB" sz="2000" kern="0" dirty="0">
                <a:solidFill>
                  <a:srgbClr val="FFFF99"/>
                </a:solidFill>
                <a:latin typeface="Arial"/>
              </a:rPr>
              <a:t>Technical Apprenticeship</a:t>
            </a:r>
          </a:p>
          <a:p>
            <a:pPr lvl="1">
              <a:buClr>
                <a:srgbClr val="FFFFFF"/>
              </a:buClr>
              <a:defRPr/>
            </a:pPr>
            <a:r>
              <a:rPr lang="en-GB" sz="2000" kern="0" dirty="0">
                <a:solidFill>
                  <a:srgbClr val="9BE1F7"/>
                </a:solidFill>
                <a:latin typeface="Arial"/>
              </a:rPr>
              <a:t>Business and Administration SCQF 8</a:t>
            </a:r>
          </a:p>
          <a:p>
            <a:pPr marL="457200" lvl="1" indent="0">
              <a:buClr>
                <a:srgbClr val="FFFFFF"/>
              </a:buClr>
              <a:buNone/>
              <a:defRPr/>
            </a:pPr>
            <a:endParaRPr lang="en-GB" sz="2000" kern="0" dirty="0">
              <a:solidFill>
                <a:srgbClr val="FFFF99"/>
              </a:solidFill>
              <a:latin typeface="Arial"/>
            </a:endParaRPr>
          </a:p>
          <a:p>
            <a:pPr>
              <a:buClr>
                <a:srgbClr val="FFFFFF"/>
              </a:buClr>
              <a:defRPr/>
            </a:pPr>
            <a:r>
              <a:rPr lang="en-GB" sz="2000" kern="0" dirty="0">
                <a:solidFill>
                  <a:srgbClr val="FFFF99"/>
                </a:solidFill>
                <a:latin typeface="Arial"/>
              </a:rPr>
              <a:t>Graduate Apprenticeships</a:t>
            </a:r>
          </a:p>
          <a:p>
            <a:pPr lvl="1">
              <a:buClr>
                <a:srgbClr val="FFFFFF"/>
              </a:buClr>
              <a:defRPr/>
            </a:pPr>
            <a:r>
              <a:rPr lang="en-GB" sz="2000" kern="0" dirty="0">
                <a:solidFill>
                  <a:srgbClr val="9BE1F7"/>
                </a:solidFill>
                <a:latin typeface="Arial"/>
              </a:rPr>
              <a:t>Business Management SCQF 10</a:t>
            </a:r>
          </a:p>
          <a:p>
            <a:pPr lvl="1">
              <a:buClr>
                <a:srgbClr val="FFFFFF"/>
              </a:buClr>
              <a:defRPr/>
            </a:pPr>
            <a:r>
              <a:rPr lang="en-GB" sz="2000" kern="0" dirty="0">
                <a:solidFill>
                  <a:srgbClr val="9BE1F7"/>
                </a:solidFill>
                <a:latin typeface="Arial"/>
              </a:rPr>
              <a:t>Business Management: Financial Services SCQF 10</a:t>
            </a:r>
          </a:p>
        </p:txBody>
      </p:sp>
    </p:spTree>
    <p:extLst>
      <p:ext uri="{BB962C8B-B14F-4D97-AF65-F5344CB8AC3E}">
        <p14:creationId xmlns:p14="http://schemas.microsoft.com/office/powerpoint/2010/main" val="123435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068"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lvl="0" eaLnBrk="0" hangingPunct="0">
              <a:defRPr/>
            </a:pPr>
            <a:r>
              <a:rPr lang="en-GB" sz="2800" kern="0" dirty="0">
                <a:solidFill>
                  <a:prstClr val="white"/>
                </a:solidFill>
                <a:latin typeface="Arial" charset="0"/>
              </a:rPr>
              <a:t>Lapsing Dates</a:t>
            </a:r>
            <a:endParaRPr lang="en-US" sz="2800" kern="0" dirty="0">
              <a:solidFill>
                <a:prstClr val="white"/>
              </a:solidFill>
              <a:latin typeface="Arial" charset="0"/>
            </a:endParaRPr>
          </a:p>
        </p:txBody>
      </p:sp>
      <p:sp>
        <p:nvSpPr>
          <p:cNvPr id="5" name="Text Placeholder 2"/>
          <p:cNvSpPr txBox="1">
            <a:spLocks/>
          </p:cNvSpPr>
          <p:nvPr/>
        </p:nvSpPr>
        <p:spPr>
          <a:xfrm>
            <a:off x="266068" y="1268760"/>
            <a:ext cx="8568952" cy="5760640"/>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marL="0" indent="0">
              <a:buClr>
                <a:srgbClr val="FFFFFF"/>
              </a:buClr>
              <a:buNone/>
              <a:defRPr/>
            </a:pPr>
            <a:endParaRPr lang="en-GB" sz="2800" kern="0" dirty="0">
              <a:latin typeface="Arial"/>
            </a:endParaRPr>
          </a:p>
          <a:p>
            <a:pPr marL="0" indent="0">
              <a:buClr>
                <a:srgbClr val="FFFFFF"/>
              </a:buClr>
              <a:buNone/>
              <a:defRPr/>
            </a:pPr>
            <a:r>
              <a:rPr lang="en-GB" sz="2800" kern="0" dirty="0">
                <a:solidFill>
                  <a:srgbClr val="FFFF99"/>
                </a:solidFill>
                <a:latin typeface="Arial"/>
              </a:rPr>
              <a:t>All four SVQs in Business and Administration are due to lapse on </a:t>
            </a:r>
            <a:r>
              <a:rPr lang="en-GB" sz="2800" kern="0" dirty="0">
                <a:solidFill>
                  <a:srgbClr val="9BE1F7"/>
                </a:solidFill>
                <a:latin typeface="Arial"/>
              </a:rPr>
              <a:t>31.05.2020</a:t>
            </a:r>
          </a:p>
          <a:p>
            <a:pPr marL="0" indent="0">
              <a:buClr>
                <a:srgbClr val="FFFFFF"/>
              </a:buClr>
              <a:buNone/>
              <a:defRPr/>
            </a:pPr>
            <a:endParaRPr lang="en-GB" sz="2800" kern="0" dirty="0">
              <a:solidFill>
                <a:srgbClr val="9BE1F7"/>
              </a:solidFill>
              <a:latin typeface="Arial"/>
            </a:endParaRPr>
          </a:p>
          <a:p>
            <a:pPr marL="0" indent="0">
              <a:buClr>
                <a:srgbClr val="FFFFFF"/>
              </a:buClr>
              <a:buNone/>
              <a:defRPr/>
            </a:pPr>
            <a:r>
              <a:rPr lang="en-GB" sz="2800" kern="0" dirty="0">
                <a:solidFill>
                  <a:srgbClr val="FFFF99"/>
                </a:solidFill>
                <a:latin typeface="Arial"/>
              </a:rPr>
              <a:t>There will either be new Frameworks to replace the existing ones from 01.06.2020 or the current Frameworks will be extended</a:t>
            </a:r>
          </a:p>
        </p:txBody>
      </p:sp>
    </p:spTree>
    <p:extLst>
      <p:ext uri="{BB962C8B-B14F-4D97-AF65-F5344CB8AC3E}">
        <p14:creationId xmlns:p14="http://schemas.microsoft.com/office/powerpoint/2010/main" val="3820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523638"/>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5109</TotalTime>
  <Words>1402</Words>
  <Application>Microsoft Office PowerPoint</Application>
  <PresentationFormat>On-screen Show (4:3)</PresentationFormat>
  <Paragraphs>128</Paragraphs>
  <Slides>9</Slides>
  <Notes>9</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9</vt:i4>
      </vt:variant>
    </vt:vector>
  </HeadingPairs>
  <TitlesOfParts>
    <vt:vector size="25" baseType="lpstr">
      <vt:lpstr>Arial</vt:lpstr>
      <vt:lpstr>Arial Narrow</vt:lpstr>
      <vt:lpstr>Calibri</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Caitlin Boyle</cp:lastModifiedBy>
  <cp:revision>354</cp:revision>
  <cp:lastPrinted>2018-05-02T08:48:20Z</cp:lastPrinted>
  <dcterms:created xsi:type="dcterms:W3CDTF">2013-10-10T15:37:55Z</dcterms:created>
  <dcterms:modified xsi:type="dcterms:W3CDTF">2022-12-14T11:45:09Z</dcterms:modified>
</cp:coreProperties>
</file>