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26"/>
  </p:handoutMasterIdLst>
  <p:sldIdLst>
    <p:sldId id="263" r:id="rId12"/>
    <p:sldId id="294" r:id="rId13"/>
    <p:sldId id="280" r:id="rId14"/>
    <p:sldId id="277" r:id="rId15"/>
    <p:sldId id="295" r:id="rId16"/>
    <p:sldId id="297" r:id="rId17"/>
    <p:sldId id="300" r:id="rId18"/>
    <p:sldId id="296" r:id="rId19"/>
    <p:sldId id="301" r:id="rId20"/>
    <p:sldId id="302" r:id="rId21"/>
    <p:sldId id="303" r:id="rId22"/>
    <p:sldId id="304" r:id="rId23"/>
    <p:sldId id="298" r:id="rId24"/>
    <p:sldId id="305" r:id="rId25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HN BUSINESS NETWORK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1" y="2376260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ASSESSMENT SUPPORT PACKS –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SUPPORTING CENTRES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John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Kelly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200" kern="0" dirty="0" smtClean="0">
                <a:latin typeface="Arial"/>
              </a:rPr>
              <a:t>28</a:t>
            </a:r>
            <a:r>
              <a:rPr lang="en-GB" sz="1200" kern="0" baseline="30000" dirty="0" smtClean="0">
                <a:latin typeface="Arial"/>
              </a:rPr>
              <a:t>th</a:t>
            </a:r>
            <a:r>
              <a:rPr lang="en-GB" sz="1200" kern="0" dirty="0" smtClean="0">
                <a:latin typeface="Arial"/>
              </a:rPr>
              <a:t> February 2017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kern="0" dirty="0"/>
              <a:t>ASSESSMENT SUPPORT PACK/EXEMPLAR – </a:t>
            </a:r>
            <a:r>
              <a:rPr lang="en-GB" kern="0" dirty="0" smtClean="0"/>
              <a:t>HOW?</a:t>
            </a:r>
            <a:endParaRPr lang="en-US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888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800" b="1" kern="0" dirty="0" smtClean="0">
                <a:latin typeface="Arial"/>
              </a:rPr>
              <a:t>Provide New Ideas </a:t>
            </a:r>
            <a:r>
              <a:rPr lang="en-GB" kern="0" dirty="0" smtClean="0">
                <a:latin typeface="Arial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Ideas on approaches to assessment…..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Note security</a:t>
            </a:r>
            <a:r>
              <a:rPr lang="en-GB" kern="0" dirty="0" smtClean="0">
                <a:latin typeface="Arial"/>
              </a:rPr>
              <a:t>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kern="0" dirty="0"/>
              <a:t>ASSESSMENT SUPPORT PACK/EXEMPLAR – </a:t>
            </a:r>
            <a:r>
              <a:rPr lang="en-GB" kern="0" dirty="0" smtClean="0"/>
              <a:t>HOW?</a:t>
            </a:r>
            <a:endParaRPr lang="en-US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888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800" b="1" kern="0" dirty="0" smtClean="0">
                <a:latin typeface="Arial"/>
              </a:rPr>
              <a:t>Staff Development Tool </a:t>
            </a:r>
            <a:r>
              <a:rPr lang="en-GB" kern="0" dirty="0" smtClean="0">
                <a:latin typeface="Arial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Staff 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Mentoring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Course/unit reviews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Note security</a:t>
            </a:r>
            <a:r>
              <a:rPr lang="en-GB" kern="0" dirty="0" smtClean="0">
                <a:latin typeface="Arial"/>
              </a:rPr>
              <a:t>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1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kern="0" dirty="0"/>
              <a:t>ASSESSMENT SUPPORT PACK/EXEMPLAR – </a:t>
            </a:r>
            <a:r>
              <a:rPr lang="en-GB" kern="0" dirty="0" smtClean="0"/>
              <a:t>WHY?</a:t>
            </a:r>
            <a:endParaRPr lang="en-US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888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latin typeface="Arial"/>
              </a:rPr>
              <a:t>Ensuring assessments are valid, reliable and practicable.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Updating assessments.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latin typeface="Arial"/>
              </a:rPr>
              <a:t>Merged colleges and systems.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Considering staff turnover</a:t>
            </a:r>
            <a:r>
              <a:rPr kumimoji="0" lang="en-GB" sz="26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and succession planning.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Changing circumstances and delivery</a:t>
            </a:r>
            <a:r>
              <a:rPr lang="en-GB" kern="0" dirty="0" smtClean="0">
                <a:latin typeface="Arial"/>
              </a:rPr>
              <a:t>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5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JUST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DO IT!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196752"/>
            <a:ext cx="777716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Consider Unit Specifications provided (2).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Consider example of ASP and example of Exemplar.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Consider how both ASP and Exemplar can be used for each of the key aims of support assessment: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kern="0" dirty="0" smtClean="0">
                <a:latin typeface="Arial"/>
              </a:rPr>
              <a:t>Generating evidence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kern="0" dirty="0" smtClean="0">
                <a:latin typeface="Arial"/>
              </a:rPr>
              <a:t>Exemplification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kern="0" dirty="0" smtClean="0">
                <a:latin typeface="Arial"/>
              </a:rPr>
              <a:t>Developing new assessments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kern="0" dirty="0" smtClean="0">
                <a:latin typeface="Arial"/>
              </a:rPr>
              <a:t>Providing new ideas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kern="0" dirty="0" smtClean="0">
                <a:latin typeface="Arial"/>
              </a:rPr>
              <a:t>Tool for staff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5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JUST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DO IT!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196752"/>
            <a:ext cx="777716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Report back with comments.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3200" kern="0" dirty="0" smtClean="0">
                <a:latin typeface="Arial"/>
              </a:rPr>
              <a:t>Report back with examples.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Using ASPs to support centres in Assessing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Unit Specifications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Assessment Support Packs/Exemplars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latin typeface="Arial"/>
              </a:rPr>
              <a:t>ASPs as a support: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kern="0" noProof="0" dirty="0" smtClean="0">
                <a:latin typeface="Arial"/>
              </a:rPr>
              <a:t>What?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kern="0" noProof="0" dirty="0" smtClean="0">
                <a:latin typeface="Arial"/>
              </a:rPr>
              <a:t>How?</a:t>
            </a:r>
          </a:p>
          <a:p>
            <a:pPr marL="719138" marR="0" lvl="0" indent="-719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Why?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Just do it!</a:t>
            </a: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ASSESSMENT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Unit Specification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This is the key document</a:t>
            </a:r>
            <a:r>
              <a:rPr lang="en-GB" kern="0" dirty="0">
                <a:latin typeface="Arial"/>
              </a:rPr>
              <a:t> </a:t>
            </a:r>
            <a:r>
              <a:rPr lang="en-GB" kern="0" dirty="0" smtClean="0">
                <a:latin typeface="Arial"/>
              </a:rPr>
              <a:t>for delivery of any course/unit.  The spec sets out: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19138" lvl="0" indent="-719138">
              <a:buClr>
                <a:srgbClr val="FFFFFF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 smtClean="0">
                <a:latin typeface="Arial"/>
              </a:rPr>
              <a:t>Unit Purpose</a:t>
            </a:r>
          </a:p>
          <a:p>
            <a:pPr marL="719138" lvl="0" indent="-719138">
              <a:buClr>
                <a:srgbClr val="FFFFFF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 smtClean="0">
                <a:latin typeface="Arial"/>
              </a:rPr>
              <a:t>Outcomes</a:t>
            </a:r>
          </a:p>
          <a:p>
            <a:pPr marL="719138" lvl="0" indent="-719138">
              <a:buClr>
                <a:srgbClr val="FFFFFF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 smtClean="0">
                <a:latin typeface="Arial"/>
              </a:rPr>
              <a:t>Knowledge/Skills</a:t>
            </a:r>
          </a:p>
          <a:p>
            <a:pPr marL="719138" lvl="0" indent="-719138">
              <a:buClr>
                <a:srgbClr val="FFFFFF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 smtClean="0">
                <a:latin typeface="Arial"/>
              </a:rPr>
              <a:t>Evidence Requirements</a:t>
            </a:r>
          </a:p>
          <a:p>
            <a:pPr marL="719138" lvl="0" indent="-719138">
              <a:buClr>
                <a:srgbClr val="FFFFFF"/>
              </a:buClr>
              <a:buFont typeface="Wingdings" panose="05000000000000000000" pitchFamily="2" charset="2"/>
              <a:buChar char="q"/>
              <a:defRPr/>
            </a:pPr>
            <a:r>
              <a:rPr lang="en-GB" kern="0" dirty="0" smtClean="0">
                <a:latin typeface="Arial"/>
              </a:rPr>
              <a:t>Assessment Guidelines</a:t>
            </a:r>
            <a:endParaRPr lang="en-GB" kern="0" dirty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UNIT SPECIFICATION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64088" y="1323829"/>
            <a:ext cx="3333056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Outcome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Knowledge/Skills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Evidence Requirements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Assessment Guidelines</a:t>
            </a:r>
            <a:endParaRPr lang="en-US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2382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9190" t="12430" r="28889" b="6025"/>
          <a:stretch/>
        </p:blipFill>
        <p:spPr bwMode="auto">
          <a:xfrm>
            <a:off x="121303" y="1120180"/>
            <a:ext cx="4811060" cy="5117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5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ASSESSMENT SUPPORT PACK/EXEMPLAR – WHAT?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772816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What it says </a:t>
            </a:r>
            <a:r>
              <a:rPr lang="en-GB" kern="0" dirty="0" smtClean="0">
                <a:latin typeface="Arial"/>
              </a:rPr>
              <a:t>on the tin, support for assessing students on a unit.  Supports us to -</a:t>
            </a:r>
            <a:endParaRPr lang="en-GB" dirty="0"/>
          </a:p>
          <a:p>
            <a:pPr marL="719138" indent="-719138">
              <a:buFont typeface="Wingdings" panose="05000000000000000000" pitchFamily="2" charset="2"/>
              <a:buChar char="q"/>
            </a:pPr>
            <a:r>
              <a:rPr lang="en-GB" sz="2800" b="1" u="sng" dirty="0" smtClean="0"/>
              <a:t>generate </a:t>
            </a:r>
            <a:r>
              <a:rPr lang="en-GB" sz="2800" b="1" u="sng" dirty="0"/>
              <a:t>evidence</a:t>
            </a:r>
            <a:r>
              <a:rPr lang="en-GB" sz="2800" b="1" dirty="0"/>
              <a:t> </a:t>
            </a:r>
            <a:r>
              <a:rPr lang="en-GB" dirty="0"/>
              <a:t>which demonstrates that learners have achieved all Outcomes and Knowledge and/or Skills for the Unit </a:t>
            </a:r>
          </a:p>
          <a:p>
            <a:pPr marL="719138" indent="-719138">
              <a:buFont typeface="Wingdings" panose="05000000000000000000" pitchFamily="2" charset="2"/>
              <a:buChar char="q"/>
            </a:pPr>
            <a:r>
              <a:rPr lang="en-GB" dirty="0"/>
              <a:t>p</a:t>
            </a:r>
            <a:r>
              <a:rPr lang="en-GB" dirty="0" smtClean="0"/>
              <a:t>rovide </a:t>
            </a:r>
            <a:r>
              <a:rPr lang="en-GB" sz="2800" b="1" u="sng" dirty="0" smtClean="0"/>
              <a:t>exemplification</a:t>
            </a:r>
            <a:r>
              <a:rPr lang="en-GB" dirty="0" smtClean="0"/>
              <a:t> </a:t>
            </a:r>
            <a:r>
              <a:rPr lang="en-GB" dirty="0"/>
              <a:t>of the standard of performance expected of learners achieving the Unit, </a:t>
            </a:r>
            <a:r>
              <a:rPr lang="en-GB" dirty="0" err="1"/>
              <a:t>ie</a:t>
            </a:r>
            <a:r>
              <a:rPr lang="en-GB" dirty="0"/>
              <a:t> as a benchmark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916832"/>
            <a:ext cx="7777162" cy="34557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dirty="0" smtClean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3200" i="1" kern="0" dirty="0" smtClean="0">
                <a:latin typeface="Arial"/>
              </a:rPr>
              <a:t>Can also be used </a:t>
            </a: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to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dirty="0"/>
          </a:p>
          <a:p>
            <a:r>
              <a:rPr lang="en-GB" dirty="0" smtClean="0"/>
              <a:t>help </a:t>
            </a:r>
            <a:r>
              <a:rPr lang="en-GB" dirty="0"/>
              <a:t>centres </a:t>
            </a:r>
            <a:r>
              <a:rPr lang="en-GB" sz="2800" b="1" u="sng" dirty="0"/>
              <a:t>develop an appropriate assessment </a:t>
            </a:r>
            <a:r>
              <a:rPr lang="en-GB" dirty="0"/>
              <a:t>for the </a:t>
            </a:r>
            <a:r>
              <a:rPr lang="en-GB" dirty="0" smtClean="0"/>
              <a:t>Unit. </a:t>
            </a:r>
            <a:endParaRPr lang="en-GB" dirty="0"/>
          </a:p>
          <a:p>
            <a:r>
              <a:rPr lang="en-GB" dirty="0" smtClean="0"/>
              <a:t>give </a:t>
            </a:r>
            <a:r>
              <a:rPr lang="en-GB" dirty="0"/>
              <a:t>teachers/lecturers/assessors </a:t>
            </a:r>
            <a:r>
              <a:rPr lang="en-GB" sz="2800" b="1" u="sng" dirty="0"/>
              <a:t>new ideas</a:t>
            </a:r>
            <a:r>
              <a:rPr lang="en-GB" u="sng" dirty="0"/>
              <a:t> </a:t>
            </a:r>
            <a:r>
              <a:rPr lang="en-GB" u="sng" dirty="0" smtClean="0"/>
              <a:t>.</a:t>
            </a:r>
            <a:endParaRPr lang="en-GB" u="sng" dirty="0"/>
          </a:p>
          <a:p>
            <a:r>
              <a:rPr lang="en-GB" dirty="0"/>
              <a:t>p</a:t>
            </a:r>
            <a:r>
              <a:rPr lang="en-GB" dirty="0" smtClean="0"/>
              <a:t>rovide a </a:t>
            </a:r>
            <a:r>
              <a:rPr lang="en-GB" sz="2800" b="1" u="sng" dirty="0" smtClean="0"/>
              <a:t>staff </a:t>
            </a:r>
            <a:r>
              <a:rPr lang="en-GB" sz="2800" b="1" u="sng" dirty="0"/>
              <a:t>development tool </a:t>
            </a:r>
            <a:r>
              <a:rPr lang="en-GB" sz="2800" b="1" u="sng" dirty="0" smtClean="0"/>
              <a:t>.</a:t>
            </a:r>
            <a:endParaRPr lang="en-GB" sz="2800" b="1" u="sng" dirty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944" y="7010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ASSESSMENT SUPPORT PACK/EXEMPLAR – WHAT?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kern="0" dirty="0"/>
              <a:t>ASSESSMENT SUPPORT PACK/EXEMPLAR – </a:t>
            </a:r>
            <a:r>
              <a:rPr lang="en-GB" kern="0" dirty="0" smtClean="0"/>
              <a:t>HOW?</a:t>
            </a:r>
            <a:endParaRPr lang="en-US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888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800" b="1" kern="0" dirty="0" smtClean="0">
                <a:latin typeface="Arial"/>
              </a:rPr>
              <a:t>Generate Evidence </a:t>
            </a:r>
            <a:r>
              <a:rPr lang="en-GB" kern="0" dirty="0" smtClean="0">
                <a:latin typeface="Arial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 instrument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identified in the ASP is simply used as the instrument of assessment.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lvl="0">
              <a:buClr>
                <a:srgbClr val="FFFFFF"/>
              </a:buClr>
              <a:defRPr/>
            </a:pPr>
            <a:r>
              <a:rPr lang="en-GB" sz="2000" dirty="0" smtClean="0"/>
              <a:t>“Centres should </a:t>
            </a:r>
            <a:r>
              <a:rPr lang="en-GB" sz="2000" dirty="0"/>
              <a:t>note that using it does not automatically guarantee successful external verification. It is the centre’s responsibility to make sure that all the appropriate internal quality assurance procedures are satisfactorily followed. </a:t>
            </a:r>
            <a:r>
              <a:rPr lang="en-GB" sz="2000" dirty="0" smtClean="0"/>
              <a:t>“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3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kern="0" dirty="0"/>
              <a:t>ASSESSMENT SUPPORT PACK/EXEMPLAR – </a:t>
            </a:r>
            <a:r>
              <a:rPr lang="en-GB" kern="0" dirty="0" smtClean="0"/>
              <a:t>HOW?</a:t>
            </a:r>
            <a:endParaRPr lang="en-US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888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800" b="1" kern="0" dirty="0" smtClean="0">
                <a:latin typeface="Arial"/>
              </a:rPr>
              <a:t>Exemplification</a:t>
            </a:r>
            <a:r>
              <a:rPr lang="en-GB" kern="0" dirty="0" smtClean="0">
                <a:latin typeface="Arial"/>
              </a:rPr>
              <a:t>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Provides an example of an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instrument of assessment which meets the standard required by the Unit Specification.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Minor amendments around the edges can be made without a requirement for Prior Verification</a:t>
            </a:r>
            <a:r>
              <a:rPr lang="en-GB" kern="0" dirty="0" smtClean="0">
                <a:latin typeface="Arial"/>
              </a:rPr>
              <a:t>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kern="0" dirty="0"/>
              <a:t>ASSESSMENT SUPPORT PACK/EXEMPLAR – </a:t>
            </a:r>
            <a:r>
              <a:rPr lang="en-GB" kern="0" dirty="0" smtClean="0"/>
              <a:t>HOW?</a:t>
            </a:r>
            <a:endParaRPr lang="en-US" kern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888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800" b="1" kern="0" dirty="0" smtClean="0">
                <a:latin typeface="Arial"/>
              </a:rPr>
              <a:t>Developing an assessment </a:t>
            </a:r>
            <a:r>
              <a:rPr lang="en-GB" kern="0" dirty="0" smtClean="0">
                <a:latin typeface="Arial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Using the ASP,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centres can develop their own assessments.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000" kern="0" dirty="0" smtClean="0">
                <a:latin typeface="Arial"/>
              </a:rPr>
              <a:t>Likely that this will involve the necessity of Prior Verification</a:t>
            </a:r>
            <a:r>
              <a:rPr lang="en-GB" kern="0" dirty="0" smtClean="0">
                <a:latin typeface="Arial"/>
              </a:rPr>
              <a:t>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0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440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John Kelly</cp:lastModifiedBy>
  <cp:revision>78</cp:revision>
  <cp:lastPrinted>2013-10-31T13:53:25Z</cp:lastPrinted>
  <dcterms:created xsi:type="dcterms:W3CDTF">2013-10-10T15:37:55Z</dcterms:created>
  <dcterms:modified xsi:type="dcterms:W3CDTF">2017-02-27T13:51:47Z</dcterms:modified>
</cp:coreProperties>
</file>