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4"/>
  </p:notesMasterIdLst>
  <p:handoutMasterIdLst>
    <p:handoutMasterId r:id="rId25"/>
  </p:handoutMasterIdLst>
  <p:sldIdLst>
    <p:sldId id="263" r:id="rId12"/>
    <p:sldId id="293" r:id="rId13"/>
    <p:sldId id="318" r:id="rId14"/>
    <p:sldId id="330" r:id="rId15"/>
    <p:sldId id="332" r:id="rId16"/>
    <p:sldId id="333" r:id="rId17"/>
    <p:sldId id="329" r:id="rId18"/>
    <p:sldId id="331" r:id="rId19"/>
    <p:sldId id="312" r:id="rId20"/>
    <p:sldId id="304" r:id="rId21"/>
    <p:sldId id="305" r:id="rId22"/>
    <p:sldId id="296" r:id="rId2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61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85" cy="49776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07" y="0"/>
            <a:ext cx="2949584" cy="49776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CF1BDA2F-9DA4-4545-9941-0A32F098AAF1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9" y="4723171"/>
            <a:ext cx="5443517" cy="4475083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4749"/>
            <a:ext cx="2949585" cy="49776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07" y="9444749"/>
            <a:ext cx="2949584" cy="49776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68AEC530-C8CF-4A30-BFA9-FE432B169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61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9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5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8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4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2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9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9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9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kern="0" dirty="0">
                <a:solidFill>
                  <a:srgbClr val="FFFF66"/>
                </a:solidFill>
              </a:rPr>
              <a:t>HN Administration and Information Technology</a:t>
            </a:r>
            <a:endParaRPr lang="en-US" sz="6000" kern="0" dirty="0">
              <a:solidFill>
                <a:srgbClr val="FFFF66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708920"/>
            <a:ext cx="6946149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Network </a:t>
            </a:r>
            <a:r>
              <a:rPr lang="en-GB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</a:t>
            </a: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upport Event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bg1"/>
                </a:solidFill>
                <a:latin typeface="Arial"/>
              </a:rPr>
              <a:t>Wednesday 21 February 2018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729" y="1916832"/>
            <a:ext cx="69985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receive email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alerts when content you are interested in has been updated on SQA’s website, subscribe to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MyAlerts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www.sqa.org.uk/myalerts</a:t>
            </a:r>
          </a:p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News – SQA’s weekly update for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subscribe to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newsletters, go to </a:t>
            </a:r>
            <a:r>
              <a:rPr lang="en-US" sz="2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mailer.sqa.org.uk</a:t>
            </a:r>
            <a:endParaRPr lang="en-US" sz="2400" b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729" y="620688"/>
            <a:ext cx="8301608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dirty="0" smtClean="0">
                <a:solidFill>
                  <a:srgbClr val="FFFF66"/>
                </a:solidFill>
              </a:rPr>
              <a:t>Keeping informed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  <a:p>
            <a:pPr lvl="0">
              <a:defRPr/>
            </a:pPr>
            <a:r>
              <a:rPr lang="en-US" sz="2400" b="0" kern="0" dirty="0" smtClean="0">
                <a:solidFill>
                  <a:schemeClr val="bg1"/>
                </a:solidFill>
              </a:rPr>
              <a:t>HN Administration and </a:t>
            </a:r>
            <a:r>
              <a:rPr lang="en-US" sz="2400" b="0" kern="0" dirty="0">
                <a:solidFill>
                  <a:schemeClr val="bg1"/>
                </a:solidFill>
              </a:rPr>
              <a:t>IT </a:t>
            </a:r>
            <a:r>
              <a:rPr lang="en-US" sz="2400" b="0" kern="0" dirty="0" smtClean="0">
                <a:solidFill>
                  <a:schemeClr val="bg1"/>
                </a:solidFill>
              </a:rPr>
              <a:t>webpage </a:t>
            </a:r>
            <a:r>
              <a:rPr lang="en-US" sz="2400" u="sng" kern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sz="2400" u="sng" kern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://www.sqa.org.uk/sqa/25688</a:t>
            </a:r>
            <a:endParaRPr kumimoji="0" lang="en-US" sz="2400" i="0" u="sng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548680"/>
            <a:ext cx="8301608" cy="11521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dirty="0" smtClean="0">
                <a:solidFill>
                  <a:srgbClr val="FFFF66"/>
                </a:solidFill>
              </a:rPr>
              <a:t>Follow us online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40150" y="1700808"/>
            <a:ext cx="7444218" cy="3240087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– </a:t>
            </a:r>
            <a:r>
              <a:rPr lang="en-GB" alt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SQAonline</a:t>
            </a:r>
            <a:endParaRPr lang="en-GB" alt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– </a:t>
            </a:r>
            <a:r>
              <a:rPr lang="en-GB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Qualifications Authority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- </a:t>
            </a:r>
            <a:r>
              <a:rPr lang="en-GB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alt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sqanews</a:t>
            </a:r>
            <a:endParaRPr lang="en-GB" alt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266" name="Picture 2" descr="C:\Users\mul49653\Downloads\YouTube-logo-full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0" y="3789040"/>
            <a:ext cx="1449165" cy="9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580"/>
            <a:ext cx="468663" cy="4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77973"/>
            <a:ext cx="646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8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57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srgbClr val="FFFF66"/>
                </a:solidFill>
                <a:latin typeface="Arial" charset="0"/>
              </a:rPr>
              <a:t>Programme</a:t>
            </a:r>
            <a:endParaRPr lang="en-US" sz="3200" kern="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4574" y="1340768"/>
            <a:ext cx="784887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SEV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Delivering Digital Technologies for Administrators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SOLAR demo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Lunch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Graded Unit 1 marking task 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Break for tea/coffee and networking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Graded Unit 1 marking task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Plenary/Close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2663" y="72870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srgbClr val="FFFF66"/>
                </a:solidFill>
                <a:latin typeface="Arial" charset="0"/>
              </a:rPr>
              <a:t>HNC/D Administration &amp; IT Uptake</a:t>
            </a:r>
            <a:endParaRPr lang="en-US" sz="3200" kern="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2663" y="1124744"/>
            <a:ext cx="777716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SQA Annual Statistical Report 2016</a:t>
            </a:r>
            <a:r>
              <a:rPr lang="en-GB" sz="2400" kern="0" dirty="0" smtClean="0">
                <a:latin typeface="Arial"/>
              </a:rPr>
              <a:t/>
            </a:r>
            <a:br>
              <a:rPr lang="en-GB" sz="2400" kern="0" dirty="0" smtClean="0">
                <a:latin typeface="Arial"/>
              </a:rPr>
            </a:br>
            <a:endParaRPr lang="en-GB" sz="24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HNC AIT  8</a:t>
            </a:r>
            <a:r>
              <a:rPr lang="en-GB" sz="2400" kern="0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 – 764 entries </a:t>
            </a: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(-17 / 2015)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HND AIT  11</a:t>
            </a:r>
            <a:r>
              <a:rPr lang="en-GB" sz="2400" kern="0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 – 467 entries </a:t>
            </a: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(-3 / 2015)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2017 Report due for publication April 2018</a:t>
            </a:r>
            <a:b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</a:br>
            <a:endParaRPr lang="en-GB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Source: </a:t>
            </a: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https</a:t>
            </a:r>
            <a:r>
              <a:rPr lang="en-GB" sz="24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://</a:t>
            </a:r>
            <a:r>
              <a:rPr lang="en-GB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www.sqa.org.uk/sqa/57518.8313.html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>
              <a:latin typeface="Arial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8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92" y="496144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>
                <a:solidFill>
                  <a:srgbClr val="FFFF66"/>
                </a:solidFill>
              </a:rPr>
              <a:t>HN AIT Review – start/end dates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16192" y="1180992"/>
            <a:ext cx="9003443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New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HNC Administration and IT </a:t>
            </a:r>
            <a:r>
              <a:rPr lang="en-US" sz="2400" b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GM10 15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start date 01.08.17</a:t>
            </a: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HND Administration and IT </a:t>
            </a:r>
            <a:r>
              <a:rPr lang="en-US" sz="2400" b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GM0Y 16</a:t>
            </a: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start date 01.08.17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0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Lapsing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HNC Administration and IT G9M7 15 end date 31.07.19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bg1">
                    <a:lumMod val="75000"/>
                  </a:schemeClr>
                </a:solidFill>
                <a:latin typeface="Arial"/>
              </a:rPr>
              <a:t>HND Administration and IT G9M8 16 end date 31.07.19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000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Transition arrangements in place to allow for progression from lapsing HNC to new HND (refer to Group </a:t>
            </a:r>
            <a:r>
              <a:rPr lang="en-US" sz="2400" kern="0" dirty="0">
                <a:solidFill>
                  <a:schemeClr val="bg1"/>
                </a:solidFill>
                <a:latin typeface="Arial"/>
              </a:rPr>
              <a:t>Award Specification </a:t>
            </a:r>
            <a:r>
              <a:rPr lang="en-US" sz="16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https://</a:t>
            </a:r>
            <a:r>
              <a:rPr lang="en-US" sz="16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www.sqa.org.uk/sqa/files_ccc/Group_Award_Specification_GM1015_GM0Y16.pdf</a:t>
            </a:r>
            <a:endParaRPr lang="en-US" sz="2400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7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92" y="496144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>
                <a:solidFill>
                  <a:srgbClr val="FFFF66"/>
                </a:solidFill>
              </a:rPr>
              <a:t>HN AIT Review – major changes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16193" y="1180992"/>
            <a:ext cx="872030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solidFill>
                <a:schemeClr val="bg1"/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Digital Technologies for Administrators HH82 34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replaces </a:t>
            </a:r>
            <a:r>
              <a:rPr lang="en-US" sz="2400" i="1" kern="0" dirty="0" smtClean="0">
                <a:solidFill>
                  <a:schemeClr val="bg1"/>
                </a:solidFill>
                <a:latin typeface="Arial"/>
              </a:rPr>
              <a:t>Office Technologies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F7J9 34</a:t>
            </a:r>
            <a:endParaRPr lang="en-US" sz="2400" kern="0" dirty="0">
              <a:solidFill>
                <a:schemeClr val="bg1"/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IT in Business Spreadsheets HH83 34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assessment reduced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ITIB WPPA HH84 34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assessment reduced</a:t>
            </a: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RFT HH81 33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assessment reduced – new Outcome 3</a:t>
            </a: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Presentation Skills HH85 35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assessment reduced</a:t>
            </a:r>
          </a:p>
          <a:p>
            <a:pPr>
              <a:buClr>
                <a:srgbClr val="FFFFFF"/>
              </a:buClr>
              <a:defRPr/>
            </a:pPr>
            <a:endParaRPr lang="en-US" sz="2400" kern="0" dirty="0">
              <a:solidFill>
                <a:schemeClr val="bg1"/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AIT Graded Unit HH9N 34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modest impact from new Digital Technologies unit – SQA Assessment via SOLAR</a:t>
            </a: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400" kern="0" dirty="0" smtClean="0">
              <a:solidFill>
                <a:schemeClr val="bg1"/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400" kern="0" dirty="0" smtClean="0">
              <a:solidFill>
                <a:schemeClr val="bg1"/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400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6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373336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>
                <a:solidFill>
                  <a:srgbClr val="FFFF66"/>
                </a:solidFill>
              </a:rPr>
              <a:t>Digital Technologies for Administrators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79512" y="908720"/>
            <a:ext cx="8720304" cy="55446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Aim –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to develop a new unit commensurate with up to date technologies used in modern business 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organisations</a:t>
            </a:r>
            <a:endParaRPr lang="en-US" sz="10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Design –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to allow flexible targeted delivery and assessment 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(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eg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400" i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social software, web service, collaborative software </a:t>
            </a:r>
            <a:r>
              <a:rPr lang="en-US" sz="2400" b="1" kern="0" dirty="0" smtClean="0">
                <a:solidFill>
                  <a:schemeClr val="bg1"/>
                </a:solidFill>
                <a:latin typeface="Arial"/>
              </a:rPr>
              <a:t>not </a:t>
            </a:r>
            <a:r>
              <a:rPr lang="en-US" sz="2400" i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Facebook, Survey Monkey, Google Docs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)</a:t>
            </a:r>
          </a:p>
          <a:p>
            <a:pPr>
              <a:buClr>
                <a:srgbClr val="FFFFFF"/>
              </a:buClr>
              <a:buFontTx/>
              <a:buChar char="-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Allows 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centres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/students to use resources available to them</a:t>
            </a:r>
          </a:p>
          <a:p>
            <a:pPr>
              <a:buClr>
                <a:srgbClr val="FFFFFF"/>
              </a:buClr>
              <a:buFontTx/>
              <a:buChar char="-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Future proofs as much as possible</a:t>
            </a: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Assessment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 – </a:t>
            </a: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SQA SOLAR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 or </a:t>
            </a: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Centre-devised portfolio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SQA SOLAR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– Dynamically generated multiple choice automatically marked and prior-verified for Outcomes 1&amp;2. Outcome 3 case study 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eportfolio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.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Centre-devised portfolio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– Allows assessment to be 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customised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according to </a:t>
            </a:r>
            <a:r>
              <a:rPr lang="en-US" sz="2400" kern="0" dirty="0" err="1" smtClean="0">
                <a:solidFill>
                  <a:schemeClr val="bg1"/>
                </a:solidFill>
                <a:latin typeface="Arial"/>
              </a:rPr>
              <a:t>centre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/student needs</a:t>
            </a: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US" sz="2400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2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260648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err="1" smtClean="0">
                <a:solidFill>
                  <a:srgbClr val="FFFF66"/>
                </a:solidFill>
              </a:rPr>
              <a:t>Ushare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07505" y="728700"/>
            <a:ext cx="8712968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GB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ushare.education/Ushare/Home</a:t>
            </a:r>
          </a:p>
          <a:p>
            <a:pPr marL="0" lvl="0" indent="0">
              <a:buNone/>
              <a:defRPr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of HN AIT page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https://www.sqa.org.uk/sqa/25688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66294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smtClean="0">
                <a:solidFill>
                  <a:srgbClr val="FFFF66"/>
                </a:solidFill>
              </a:rPr>
              <a:t>Security of Assessments – </a:t>
            </a:r>
            <a:r>
              <a:rPr lang="en-GB" sz="3200" kern="0" dirty="0" smtClean="0">
                <a:solidFill>
                  <a:srgbClr val="FFFF66"/>
                </a:solidFill>
              </a:rPr>
              <a:t>Graded Units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79512" y="1412776"/>
            <a:ext cx="8640960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ASPs for Graded Units 2 and 3 available on SQA secure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Unit 1 via SOLAR – closed book examination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Unit 2 – closed book examination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Unit 2 - All 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 </a:t>
            </a: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retained in the centre – i.e. question papers &amp; </a:t>
            </a:r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Unit 3 – project based on case study</a:t>
            </a:r>
          </a:p>
          <a:p>
            <a:pPr>
              <a:buClr>
                <a:srgbClr val="FFFFFF"/>
              </a:buClr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ASPs not renewed annually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en-GB" sz="2000" b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482432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3200" kern="0" dirty="0">
                <a:solidFill>
                  <a:srgbClr val="FFFF66"/>
                </a:solidFill>
                <a:latin typeface="Arial"/>
              </a:rPr>
              <a:t>Understanding Standards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196752"/>
            <a:ext cx="7777162" cy="35283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340768"/>
            <a:ext cx="8495062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b="1" u="sng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http://www.understandingstandards.org.uk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b="1" kern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Marked scripts with EV annotations for Graded Units 1&amp;2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Live assessments so password protected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Must be stored securely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Username/password can be obtained from: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>
                <a:latin typeface="Arial"/>
              </a:rPr>
              <a:t> </a:t>
            </a:r>
            <a:r>
              <a:rPr lang="en-US" sz="2400" kern="0" dirty="0" smtClean="0">
                <a:latin typeface="Arial"/>
              </a:rPr>
              <a:t>   </a:t>
            </a: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mycentre@sqa.org.uk</a:t>
            </a:r>
          </a:p>
        </p:txBody>
      </p:sp>
    </p:spTree>
    <p:extLst>
      <p:ext uri="{BB962C8B-B14F-4D97-AF65-F5344CB8AC3E}">
        <p14:creationId xmlns:p14="http://schemas.microsoft.com/office/powerpoint/2010/main" val="10861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477</Words>
  <Application>Microsoft Office PowerPoint</Application>
  <PresentationFormat>On-screen Show 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331</cp:revision>
  <cp:lastPrinted>2017-02-27T17:01:53Z</cp:lastPrinted>
  <dcterms:created xsi:type="dcterms:W3CDTF">2013-10-10T15:37:55Z</dcterms:created>
  <dcterms:modified xsi:type="dcterms:W3CDTF">2018-02-26T09:49:19Z</dcterms:modified>
</cp:coreProperties>
</file>