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theme/theme4.xml" ContentType="application/vnd.openxmlformats-officedocument.theme+xml"/>
  <Override PartName="/ppt/slideLayouts/slideLayout5.xml" ContentType="application/vnd.openxmlformats-officedocument.presentationml.slideLayout+xml"/>
  <Override PartName="/ppt/theme/theme5.xml" ContentType="application/vnd.openxmlformats-officedocument.theme+xml"/>
  <Override PartName="/ppt/slideLayouts/slideLayout6.xml" ContentType="application/vnd.openxmlformats-officedocument.presentationml.slideLayout+xml"/>
  <Override PartName="/ppt/theme/theme6.xml" ContentType="application/vnd.openxmlformats-officedocument.theme+xml"/>
  <Override PartName="/ppt/slideLayouts/slideLayout7.xml" ContentType="application/vnd.openxmlformats-officedocument.presentationml.slideLayout+xml"/>
  <Override PartName="/ppt/theme/theme7.xml" ContentType="application/vnd.openxmlformats-officedocument.theme+xml"/>
  <Override PartName="/ppt/slideLayouts/slideLayout8.xml" ContentType="application/vnd.openxmlformats-officedocument.presentationml.slideLayout+xml"/>
  <Override PartName="/ppt/theme/theme8.xml" ContentType="application/vnd.openxmlformats-officedocument.theme+xml"/>
  <Override PartName="/ppt/slideLayouts/slideLayout9.xml" ContentType="application/vnd.openxmlformats-officedocument.presentationml.slideLayout+xml"/>
  <Override PartName="/ppt/theme/theme9.xml" ContentType="application/vnd.openxmlformats-officedocument.theme+xml"/>
  <Override PartName="/ppt/slideLayouts/slideLayout10.xml" ContentType="application/vnd.openxmlformats-officedocument.presentationml.slideLayout+xml"/>
  <Override PartName="/ppt/theme/theme10.xml" ContentType="application/vnd.openxmlformats-officedocument.theme+xml"/>
  <Override PartName="/ppt/slideLayouts/slideLayout11.xml" ContentType="application/vnd.openxmlformats-officedocument.presentationml.slideLayout+xml"/>
  <Override PartName="/ppt/theme/theme11.xml" ContentType="application/vnd.openxmlformats-officedocument.theme+xml"/>
  <Override PartName="/ppt/slideLayouts/slideLayout12.xml" ContentType="application/vnd.openxmlformats-officedocument.presentationml.slideLayout+xml"/>
  <Override PartName="/ppt/theme/theme12.xml" ContentType="application/vnd.openxmlformats-officedocument.theme+xml"/>
  <Override PartName="/ppt/theme/theme13.xml" ContentType="application/vnd.openxmlformats-officedocument.theme+xml"/>
  <Override PartName="/ppt/theme/theme1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0" r:id="rId2"/>
    <p:sldMasterId id="2147483652" r:id="rId3"/>
    <p:sldMasterId id="2147483654" r:id="rId4"/>
    <p:sldMasterId id="2147483656" r:id="rId5"/>
    <p:sldMasterId id="2147483658" r:id="rId6"/>
    <p:sldMasterId id="2147483664" r:id="rId7"/>
    <p:sldMasterId id="2147483666" r:id="rId8"/>
    <p:sldMasterId id="2147483668" r:id="rId9"/>
    <p:sldMasterId id="2147483670" r:id="rId10"/>
    <p:sldMasterId id="2147483672" r:id="rId11"/>
    <p:sldMasterId id="2147483674" r:id="rId12"/>
  </p:sldMasterIdLst>
  <p:notesMasterIdLst>
    <p:notesMasterId r:id="rId19"/>
  </p:notesMasterIdLst>
  <p:handoutMasterIdLst>
    <p:handoutMasterId r:id="rId20"/>
  </p:handoutMasterIdLst>
  <p:sldIdLst>
    <p:sldId id="256" r:id="rId13"/>
    <p:sldId id="263" r:id="rId14"/>
    <p:sldId id="292" r:id="rId15"/>
    <p:sldId id="293" r:id="rId16"/>
    <p:sldId id="295" r:id="rId17"/>
    <p:sldId id="262" r:id="rId18"/>
  </p:sldIdLst>
  <p:sldSz cx="9144000" cy="6858000" type="screen4x3"/>
  <p:notesSz cx="666273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7B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4237" autoAdjust="0"/>
  </p:normalViewPr>
  <p:slideViewPr>
    <p:cSldViewPr>
      <p:cViewPr>
        <p:scale>
          <a:sx n="107" d="100"/>
          <a:sy n="107" d="100"/>
        </p:scale>
        <p:origin x="-84" y="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3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4010" y="0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072E86-E9A4-49BD-8545-91D469BDCC25}" type="datetimeFigureOut">
              <a:rPr lang="en-GB" smtClean="0"/>
              <a:t>07/03/2014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4010" y="9428583"/>
            <a:ext cx="2887186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143985-CF63-4E79-BA84-92EC3409B4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50222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76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3488" y="0"/>
            <a:ext cx="28876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A38CBA-464D-484D-9CC6-26F0DD76CC86}" type="datetimeFigureOut">
              <a:rPr lang="en-GB" smtClean="0"/>
              <a:t>07/03/2014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0900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14875"/>
            <a:ext cx="532923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8876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3488" y="9428163"/>
            <a:ext cx="2887662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709B93-0CD6-4917-9707-F46FD78F01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7497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709B93-0CD6-4917-9707-F46FD78F013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6543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709B93-0CD6-4917-9707-F46FD78F013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435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 smtClean="0"/>
              <a:t>This is what I am going to cover over next couple of slides</a:t>
            </a:r>
          </a:p>
          <a:p>
            <a:endParaRPr lang="en-GB" baseline="0" dirty="0" smtClean="0"/>
          </a:p>
          <a:p>
            <a:r>
              <a:rPr lang="en-GB" dirty="0" smtClean="0"/>
              <a:t>Domestics – </a:t>
            </a:r>
            <a:r>
              <a:rPr lang="en-GB" baseline="0" dirty="0" smtClean="0"/>
              <a:t>use of 3 rooms today: GET ROOM NAMES</a:t>
            </a:r>
          </a:p>
          <a:p>
            <a:r>
              <a:rPr lang="en-GB" baseline="0" dirty="0" smtClean="0"/>
              <a:t>Toilets and no fire alarm.</a:t>
            </a:r>
          </a:p>
          <a:p>
            <a:endParaRPr lang="en-GB" baseline="0" dirty="0" smtClean="0"/>
          </a:p>
          <a:p>
            <a:r>
              <a:rPr lang="en-GB" baseline="0" dirty="0" smtClean="0"/>
              <a:t>Many familiar to this Event – but for new delegates and reminder to others: this Event is really a conduit to support the ethos we have developed over the past few years of continued partnership working.  SQA hosts and facilitates these Events with the explicit aim of </a:t>
            </a:r>
            <a:r>
              <a:rPr lang="en-GB" altLang="en-US" dirty="0" smtClean="0"/>
              <a:t>supporting  practitioners with the delivery and assessment of HN Frameworks by:</a:t>
            </a:r>
            <a:r>
              <a:rPr lang="en-GB" altLang="en-US" baseline="0" dirty="0" smtClean="0"/>
              <a:t> p</a:t>
            </a:r>
            <a:r>
              <a:rPr lang="en-GB" altLang="en-US" dirty="0" smtClean="0"/>
              <a:t>roviding information</a:t>
            </a:r>
            <a:r>
              <a:rPr lang="en-GB" altLang="en-US" baseline="0" dirty="0" smtClean="0"/>
              <a:t> &amp; </a:t>
            </a:r>
            <a:r>
              <a:rPr lang="en-GB" altLang="en-US" dirty="0" smtClean="0"/>
              <a:t>updates,</a:t>
            </a:r>
            <a:r>
              <a:rPr lang="en-GB" altLang="en-US" baseline="0" dirty="0" smtClean="0"/>
              <a:t> f</a:t>
            </a:r>
            <a:r>
              <a:rPr lang="en-GB" altLang="en-US" dirty="0" smtClean="0"/>
              <a:t>acilitating workshops and</a:t>
            </a:r>
            <a:r>
              <a:rPr lang="en-GB" altLang="en-US" baseline="0" dirty="0" smtClean="0"/>
              <a:t> providing a forum for both formal and informal </a:t>
            </a:r>
            <a:r>
              <a:rPr lang="en-GB" altLang="en-US" dirty="0" smtClean="0"/>
              <a:t>networking.</a:t>
            </a:r>
          </a:p>
          <a:p>
            <a:endParaRPr lang="en-GB" altLang="en-US" dirty="0" smtClean="0"/>
          </a:p>
          <a:p>
            <a:r>
              <a:rPr lang="en-GB" altLang="en-US" dirty="0" smtClean="0"/>
              <a:t>As usual packs</a:t>
            </a:r>
            <a:r>
              <a:rPr lang="en-GB" altLang="en-US" baseline="0" dirty="0" smtClean="0"/>
              <a:t> are available for all delegates They contain some useful information – which we will refer to during the day.  As always, copies of presentation etc. will be added to the relevant subject pages on SQA website after the Event.</a:t>
            </a:r>
          </a:p>
          <a:p>
            <a:endParaRPr lang="en-GB" altLang="en-US" baseline="0" dirty="0" smtClean="0"/>
          </a:p>
          <a:p>
            <a:endParaRPr lang="en-GB" altLang="en-US" baseline="0" dirty="0" smtClean="0"/>
          </a:p>
          <a:p>
            <a:endParaRPr lang="en-GB" altLang="en-US" dirty="0" smtClean="0"/>
          </a:p>
          <a:p>
            <a:pPr>
              <a:buFont typeface="Wingdings" pitchFamily="2" charset="2"/>
              <a:buNone/>
            </a:pPr>
            <a:endParaRPr lang="en-GB" altLang="en-US" dirty="0" smtClean="0"/>
          </a:p>
          <a:p>
            <a:pPr>
              <a:buFont typeface="Wingdings" pitchFamily="2" charset="2"/>
              <a:buNone/>
            </a:pPr>
            <a:r>
              <a:rPr lang="en-GB" altLang="en-US" dirty="0" smtClean="0"/>
              <a:t>	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709B93-0CD6-4917-9707-F46FD78F013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42714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709B93-0CD6-4917-9707-F46FD78F013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49435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709B93-0CD6-4917-9707-F46FD78F013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17108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709B93-0CD6-4917-9707-F46FD78F013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5781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QA LOGO TITLE HOLDING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QA 2567 rev288 (pms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83568" y="1484784"/>
            <a:ext cx="4802491" cy="2551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065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0455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0455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QA LOGO  FINAL HOLDING SL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5153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5"/>
          <p:cNvSpPr txBox="1">
            <a:spLocks/>
          </p:cNvSpPr>
          <p:nvPr userDrawn="1"/>
        </p:nvSpPr>
        <p:spPr>
          <a:xfrm>
            <a:off x="467544" y="202438"/>
            <a:ext cx="8229600" cy="79208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83218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3218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3218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3218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6863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QA LOGO  FINAL HOLD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QA 2567 rev288 (pms)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041858" y="908720"/>
            <a:ext cx="4802491" cy="2551393"/>
          </a:xfrm>
          <a:prstGeom prst="rect">
            <a:avLst/>
          </a:prstGeom>
        </p:spPr>
      </p:pic>
      <p:sp>
        <p:nvSpPr>
          <p:cNvPr id="3" name="TextBox 2"/>
          <p:cNvSpPr txBox="1"/>
          <p:nvPr userDrawn="1"/>
        </p:nvSpPr>
        <p:spPr>
          <a:xfrm>
            <a:off x="1979712" y="3789041"/>
            <a:ext cx="53285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2600" b="1" dirty="0" smtClean="0">
                <a:solidFill>
                  <a:srgbClr val="FFFFFF"/>
                </a:solidFill>
              </a:rPr>
              <a:t>www.sqa.org.uk </a:t>
            </a:r>
            <a:r>
              <a:rPr lang="en-GB" altLang="en-US" sz="2600" dirty="0">
                <a:solidFill>
                  <a:srgbClr val="FFFFFF"/>
                </a:solidFill>
                <a:latin typeface="Arial Narrow" panose="020B0606020202030204" pitchFamily="34" charset="0"/>
              </a:rPr>
              <a:t>I</a:t>
            </a:r>
            <a:r>
              <a:rPr lang="en-GB" altLang="en-US" sz="2600" b="1" dirty="0" smtClean="0">
                <a:solidFill>
                  <a:srgbClr val="FFFFFF"/>
                </a:solidFill>
              </a:rPr>
              <a:t> 0303 </a:t>
            </a:r>
            <a:r>
              <a:rPr lang="en-GB" altLang="en-US" sz="2600" b="1" dirty="0">
                <a:solidFill>
                  <a:srgbClr val="FFFFFF"/>
                </a:solidFill>
              </a:rPr>
              <a:t>333 0330</a:t>
            </a:r>
            <a:endParaRPr lang="en-US" altLang="en-US" sz="2600" b="1" dirty="0">
              <a:solidFill>
                <a:srgbClr val="FFFFFF"/>
              </a:solidFill>
            </a:endParaRPr>
          </a:p>
          <a:p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3336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CBD SQA LOGO  TITLE HOLD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33049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6020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theme" Target="../theme/theme10.xml"/><Relationship Id="rId1" Type="http://schemas.openxmlformats.org/officeDocument/2006/relationships/slideLayout" Target="../slideLayouts/slideLayout10.xml"/></Relationships>
</file>

<file path=ppt/slideMasters/_rels/slideMaster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theme" Target="../theme/theme11.xml"/><Relationship Id="rId1" Type="http://schemas.openxmlformats.org/officeDocument/2006/relationships/slideLayout" Target="../slideLayouts/slideLayout11.xml"/></Relationships>
</file>

<file path=ppt/slideMasters/_rels/slideMaster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12.xml"/><Relationship Id="rId1" Type="http://schemas.openxmlformats.org/officeDocument/2006/relationships/slideLayout" Target="../slideLayouts/slideLayout1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8.xml"/><Relationship Id="rId1" Type="http://schemas.openxmlformats.org/officeDocument/2006/relationships/slideLayout" Target="../slideLayouts/slideLayout8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theme" Target="../theme/theme9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QA 2567 rev288 (pms)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683568" y="1484784"/>
            <a:ext cx="4802491" cy="2551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083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0919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0919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1979712" y="3789041"/>
            <a:ext cx="532859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en-US" sz="2600" b="1" dirty="0" smtClean="0">
                <a:solidFill>
                  <a:srgbClr val="FFFFFF"/>
                </a:solidFill>
              </a:rPr>
              <a:t>www.sqa.org.uk </a:t>
            </a:r>
            <a:r>
              <a:rPr lang="en-GB" altLang="en-US" sz="2600" dirty="0">
                <a:solidFill>
                  <a:srgbClr val="FFFFFF"/>
                </a:solidFill>
                <a:latin typeface="Arial Narrow" panose="020B0606020202030204" pitchFamily="34" charset="0"/>
              </a:rPr>
              <a:t>I</a:t>
            </a:r>
            <a:r>
              <a:rPr lang="en-GB" altLang="en-US" sz="2600" b="1" dirty="0" smtClean="0">
                <a:solidFill>
                  <a:srgbClr val="FFFFFF"/>
                </a:solidFill>
              </a:rPr>
              <a:t> 0303 </a:t>
            </a:r>
            <a:r>
              <a:rPr lang="en-GB" altLang="en-US" sz="2600" b="1" dirty="0">
                <a:solidFill>
                  <a:srgbClr val="FFFFFF"/>
                </a:solidFill>
              </a:rPr>
              <a:t>333 0330</a:t>
            </a:r>
            <a:endParaRPr lang="en-US" altLang="en-US" sz="2600" b="1" dirty="0">
              <a:solidFill>
                <a:srgbClr val="FFFFFF"/>
              </a:solidFill>
            </a:endParaRPr>
          </a:p>
          <a:p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89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5275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5275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5275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Symbol" panose="05050102010706020507" pitchFamily="18" charset="2"/>
        <a:buChar char="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85275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611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Symbol" panose="05050102010706020507" pitchFamily="18" charset="2"/>
        <a:buChar char="¨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QA 2567 rev288 (pms)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2041858" y="908720"/>
            <a:ext cx="4802491" cy="2551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3190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0385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520746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6183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534159" y="1556792"/>
            <a:ext cx="7056784" cy="864096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6724650" algn="l"/>
              </a:tabLst>
              <a:defRPr sz="3600" b="1">
                <a:solidFill>
                  <a:srgbClr val="FFFFFF"/>
                </a:solidFill>
                <a:latin typeface="Arial" pitchFamily="34" charset="0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6724650" algn="l"/>
              </a:tabLst>
              <a:defRPr sz="3600" b="1">
                <a:solidFill>
                  <a:srgbClr val="FFFFFF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6724650" algn="l"/>
              </a:tabLst>
              <a:defRPr sz="3600" b="1">
                <a:solidFill>
                  <a:srgbClr val="FFFFFF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6724650" algn="l"/>
              </a:tabLst>
              <a:defRPr sz="3600" b="1">
                <a:solidFill>
                  <a:srgbClr val="FFFFFF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6724650" algn="l"/>
              </a:tabLst>
              <a:defRPr sz="3600" b="1">
                <a:solidFill>
                  <a:srgbClr val="FFFFFF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AE7BD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AE7BD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AE7BD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AE7BD1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24650" algn="l"/>
              </a:tabLst>
              <a:defRPr/>
            </a:pPr>
            <a:r>
              <a:rPr lang="en-GB" kern="0" dirty="0" smtClean="0"/>
              <a:t>HN Administration and Information Technology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</a:endParaRPr>
          </a:p>
        </p:txBody>
      </p:sp>
      <p:sp>
        <p:nvSpPr>
          <p:cNvPr id="13" name="Text Placeholder 2"/>
          <p:cNvSpPr txBox="1">
            <a:spLocks/>
          </p:cNvSpPr>
          <p:nvPr/>
        </p:nvSpPr>
        <p:spPr>
          <a:xfrm>
            <a:off x="506171" y="2924944"/>
            <a:ext cx="6553200" cy="1296144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195E5"/>
              </a:buClr>
              <a:buFont typeface="Wingdings" pitchFamily="2" charset="2"/>
              <a:buNone/>
              <a:defRPr sz="28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195E5"/>
              </a:buClr>
              <a:buFont typeface="Arial" charset="0"/>
              <a:buNone/>
              <a:defRPr sz="28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None/>
              <a:defRPr sz="2800">
                <a:solidFill>
                  <a:schemeClr val="bg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None/>
              <a:defRPr sz="2800">
                <a:solidFill>
                  <a:schemeClr val="bg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None/>
              <a:defRPr sz="2800">
                <a:solidFill>
                  <a:schemeClr val="bg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Char char="»"/>
              <a:defRPr sz="2800">
                <a:solidFill>
                  <a:schemeClr val="bg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Char char="»"/>
              <a:defRPr sz="2800">
                <a:solidFill>
                  <a:schemeClr val="bg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Char char="»"/>
              <a:defRPr sz="2800">
                <a:solidFill>
                  <a:schemeClr val="bg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Char char="»"/>
              <a:defRPr sz="2800">
                <a:solidFill>
                  <a:schemeClr val="bg1"/>
                </a:solidFill>
                <a:latin typeface="+mn-lt"/>
              </a:defRPr>
            </a:lvl9pPr>
          </a:lstStyle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195E5"/>
              </a:buClr>
              <a:buSzTx/>
              <a:buFont typeface="Wingdings" pitchFamily="2" charset="2"/>
              <a:buNone/>
              <a:tabLst/>
              <a:defRPr/>
            </a:pPr>
            <a:r>
              <a:rPr lang="en-GB" kern="0" dirty="0" smtClean="0">
                <a:latin typeface="Arial"/>
              </a:rPr>
              <a:t>Network </a:t>
            </a:r>
            <a:r>
              <a:rPr lang="en-GB" kern="0" dirty="0">
                <a:latin typeface="Arial"/>
              </a:rPr>
              <a:t>S</a:t>
            </a:r>
            <a:r>
              <a:rPr lang="en-GB" kern="0" dirty="0" smtClean="0">
                <a:latin typeface="Arial"/>
              </a:rPr>
              <a:t>upport Event – Tuesday 4 February 2014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4750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67544" y="548680"/>
            <a:ext cx="8229600" cy="792088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6724650" algn="l"/>
              </a:tabLst>
              <a:defRPr sz="3600" b="1">
                <a:solidFill>
                  <a:srgbClr val="FFFFFF"/>
                </a:solidFill>
                <a:latin typeface="Arial" pitchFamily="34" charset="0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6724650" algn="l"/>
              </a:tabLst>
              <a:defRPr sz="3600" b="1">
                <a:solidFill>
                  <a:srgbClr val="FFFFFF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6724650" algn="l"/>
              </a:tabLst>
              <a:defRPr sz="3600" b="1">
                <a:solidFill>
                  <a:srgbClr val="FFFFFF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6724650" algn="l"/>
              </a:tabLst>
              <a:defRPr sz="3600" b="1">
                <a:solidFill>
                  <a:srgbClr val="FFFFFF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6724650" algn="l"/>
              </a:tabLst>
              <a:defRPr sz="3600" b="1">
                <a:solidFill>
                  <a:srgbClr val="FFFFFF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AE7BD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AE7BD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AE7BD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AE7BD1"/>
                </a:solidFill>
                <a:latin typeface="Arial" charset="0"/>
              </a:defRPr>
            </a:lvl9pPr>
          </a:lstStyle>
          <a:p>
            <a:pPr lvl="0" eaLnBrk="0" hangingPunct="0">
              <a:defRPr/>
            </a:pPr>
            <a:r>
              <a:rPr lang="en-GB" kern="0" dirty="0" smtClean="0">
                <a:solidFill>
                  <a:prstClr val="white"/>
                </a:solidFill>
                <a:latin typeface="Arial" charset="0"/>
              </a:rPr>
              <a:t>SQA Update</a:t>
            </a:r>
            <a:endParaRPr lang="en-US" kern="0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6" name="Text Placeholder 2"/>
          <p:cNvSpPr txBox="1">
            <a:spLocks/>
          </p:cNvSpPr>
          <p:nvPr/>
        </p:nvSpPr>
        <p:spPr>
          <a:xfrm>
            <a:off x="467544" y="1484784"/>
            <a:ext cx="7777162" cy="3887787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Wingdings" pitchFamily="2" charset="2"/>
              <a:buChar char="w"/>
              <a:defRPr sz="26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charset="0"/>
              <a:buChar char="–"/>
              <a:defRPr sz="26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600">
                <a:solidFill>
                  <a:schemeClr val="bg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–"/>
              <a:defRPr sz="2600">
                <a:solidFill>
                  <a:schemeClr val="bg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2600">
                <a:solidFill>
                  <a:schemeClr val="bg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Char char="»"/>
              <a:defRPr sz="2800">
                <a:solidFill>
                  <a:schemeClr val="bg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Char char="»"/>
              <a:defRPr sz="2800">
                <a:solidFill>
                  <a:schemeClr val="bg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Char char="»"/>
              <a:defRPr sz="2800">
                <a:solidFill>
                  <a:schemeClr val="bg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Char char="»"/>
              <a:defRPr sz="2800">
                <a:solidFill>
                  <a:schemeClr val="bg1"/>
                </a:solidFill>
                <a:latin typeface="+mn-lt"/>
              </a:defRPr>
            </a:lvl9pPr>
          </a:lstStyle>
          <a:p>
            <a:pPr>
              <a:buClr>
                <a:srgbClr val="FFFFFF"/>
              </a:buClr>
              <a:defRPr/>
            </a:pPr>
            <a:r>
              <a:rPr lang="en-GB" sz="28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Welcome and Introduction</a:t>
            </a:r>
          </a:p>
          <a:p>
            <a:pPr>
              <a:buClr>
                <a:srgbClr val="FFFFFF"/>
              </a:buClr>
              <a:defRPr/>
            </a:pPr>
            <a:r>
              <a:rPr kumimoji="0" lang="en-GB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Domestics</a:t>
            </a:r>
          </a:p>
          <a:p>
            <a:r>
              <a:rPr lang="en-GB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Purpose of Event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Delegate pack</a:t>
            </a:r>
          </a:p>
          <a:p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Programme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for the day</a:t>
            </a:r>
          </a:p>
          <a:p>
            <a:pPr marL="0" indent="0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None/>
              <a:tabLst/>
              <a:defRPr/>
            </a:pPr>
            <a:endParaRPr lang="en-GB" kern="0" dirty="0" smtClean="0">
              <a:latin typeface="Arial"/>
            </a:endParaRPr>
          </a:p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None/>
              <a:tabLst/>
              <a:defRPr/>
            </a:pPr>
            <a:endParaRPr kumimoji="0" lang="en-GB" sz="26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34773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67544" y="548680"/>
            <a:ext cx="8229600" cy="792088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6724650" algn="l"/>
              </a:tabLst>
              <a:defRPr sz="3600" b="1">
                <a:solidFill>
                  <a:srgbClr val="FFFFFF"/>
                </a:solidFill>
                <a:latin typeface="Arial" pitchFamily="34" charset="0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6724650" algn="l"/>
              </a:tabLst>
              <a:defRPr sz="3600" b="1">
                <a:solidFill>
                  <a:srgbClr val="FFFFFF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6724650" algn="l"/>
              </a:tabLst>
              <a:defRPr sz="3600" b="1">
                <a:solidFill>
                  <a:srgbClr val="FFFFFF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6724650" algn="l"/>
              </a:tabLst>
              <a:defRPr sz="3600" b="1">
                <a:solidFill>
                  <a:srgbClr val="FFFFFF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6724650" algn="l"/>
              </a:tabLst>
              <a:defRPr sz="3600" b="1">
                <a:solidFill>
                  <a:srgbClr val="FFFFFF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AE7BD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AE7BD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AE7BD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AE7BD1"/>
                </a:solidFill>
                <a:latin typeface="Arial" charset="0"/>
              </a:defRPr>
            </a:lvl9pPr>
          </a:lstStyle>
          <a:p>
            <a:pPr lvl="0" eaLnBrk="0" hangingPunct="0">
              <a:defRPr/>
            </a:pPr>
            <a:r>
              <a:rPr lang="en-GB" kern="0" dirty="0" smtClean="0">
                <a:solidFill>
                  <a:prstClr val="white"/>
                </a:solidFill>
                <a:latin typeface="Arial" charset="0"/>
              </a:rPr>
              <a:t>Network Support Event - Programme</a:t>
            </a:r>
            <a:endParaRPr lang="en-US" kern="0" dirty="0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5" name="Text Placeholder 2"/>
          <p:cNvSpPr txBox="1">
            <a:spLocks/>
          </p:cNvSpPr>
          <p:nvPr/>
        </p:nvSpPr>
        <p:spPr>
          <a:xfrm>
            <a:off x="467544" y="1124744"/>
            <a:ext cx="7777162" cy="4247827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Wingdings" pitchFamily="2" charset="2"/>
              <a:buChar char="w"/>
              <a:defRPr sz="26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charset="0"/>
              <a:buChar char="–"/>
              <a:defRPr sz="26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600">
                <a:solidFill>
                  <a:schemeClr val="bg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–"/>
              <a:defRPr sz="2600">
                <a:solidFill>
                  <a:schemeClr val="bg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2600">
                <a:solidFill>
                  <a:schemeClr val="bg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Char char="»"/>
              <a:defRPr sz="2800">
                <a:solidFill>
                  <a:schemeClr val="bg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Char char="»"/>
              <a:defRPr sz="2800">
                <a:solidFill>
                  <a:schemeClr val="bg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Char char="»"/>
              <a:defRPr sz="2800">
                <a:solidFill>
                  <a:schemeClr val="bg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Char char="»"/>
              <a:defRPr sz="2800">
                <a:solidFill>
                  <a:schemeClr val="bg1"/>
                </a:solidFill>
                <a:latin typeface="+mn-lt"/>
              </a:defRPr>
            </a:lvl9pPr>
          </a:lstStyle>
          <a:p>
            <a:pPr>
              <a:buClr>
                <a:srgbClr val="FFFFFF"/>
              </a:buClr>
              <a:defRPr/>
            </a:pPr>
            <a:r>
              <a:rPr lang="en-GB" kern="0" dirty="0" smtClean="0">
                <a:latin typeface="Arial"/>
              </a:rPr>
              <a:t>SEV Annual Update</a:t>
            </a:r>
            <a:endParaRPr kumimoji="0" lang="en-GB" sz="26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 typeface="Wingdings" pitchFamily="2" charset="2"/>
              <a:buChar char="w"/>
              <a:tabLst/>
              <a:defRPr/>
            </a:pPr>
            <a:r>
              <a:rPr lang="en-US" kern="0" dirty="0" smtClean="0">
                <a:latin typeface="Arial"/>
              </a:rPr>
              <a:t>QAV and college </a:t>
            </a:r>
            <a:r>
              <a:rPr lang="en-US" kern="0" dirty="0" err="1" smtClean="0">
                <a:latin typeface="Arial"/>
              </a:rPr>
              <a:t>regionalisation</a:t>
            </a:r>
            <a:endParaRPr kumimoji="0" lang="en-US" sz="2600" b="0" i="0" u="none" strike="noStrike" kern="0" cap="none" spc="0" normalizeH="0" baseline="0" noProof="0" dirty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 typeface="Wingdings" pitchFamily="2" charset="2"/>
              <a:buChar char="w"/>
              <a:tabLst/>
              <a:defRPr/>
            </a:pPr>
            <a:r>
              <a:rPr lang="en-US" kern="0" dirty="0" smtClean="0">
                <a:latin typeface="Arial"/>
              </a:rPr>
              <a:t>Graded Unit 3 – refreshed guidance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 typeface="Wingdings" pitchFamily="2" charset="2"/>
              <a:buChar char="w"/>
              <a:tabLst/>
              <a:defRPr/>
            </a:pPr>
            <a:r>
              <a:rPr lang="en-US" kern="0" dirty="0" smtClean="0">
                <a:latin typeface="Arial"/>
              </a:rPr>
              <a:t>Three </a:t>
            </a:r>
            <a:r>
              <a:rPr lang="en-US" kern="0" dirty="0">
                <a:latin typeface="Arial"/>
              </a:rPr>
              <a:t>b</a:t>
            </a:r>
            <a:r>
              <a:rPr lang="en-US" kern="0" dirty="0" smtClean="0">
                <a:latin typeface="Arial"/>
              </a:rPr>
              <a:t>reak out sessions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None/>
              <a:tabLst/>
              <a:defRPr/>
            </a:pPr>
            <a:r>
              <a:rPr lang="en-US" kern="0" dirty="0">
                <a:latin typeface="Arial"/>
              </a:rPr>
              <a:t>	</a:t>
            </a:r>
            <a:r>
              <a:rPr lang="en-US" kern="0" dirty="0" smtClean="0">
                <a:latin typeface="Arial"/>
              </a:rPr>
              <a:t>- sharing good practice in marking GU 3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None/>
              <a:tabLst/>
              <a:defRPr/>
            </a:pPr>
            <a:r>
              <a:rPr lang="en-US" kern="0" dirty="0">
                <a:latin typeface="Arial"/>
              </a:rPr>
              <a:t>	</a:t>
            </a:r>
            <a:r>
              <a:rPr lang="en-US" kern="0" dirty="0" smtClean="0">
                <a:latin typeface="Arial"/>
              </a:rPr>
              <a:t>- </a:t>
            </a:r>
            <a:r>
              <a:rPr lang="en-US" kern="0" dirty="0">
                <a:latin typeface="Arial"/>
              </a:rPr>
              <a:t>r</a:t>
            </a:r>
            <a:r>
              <a:rPr lang="en-US" kern="0" dirty="0" smtClean="0">
                <a:latin typeface="Arial"/>
              </a:rPr>
              <a:t>eview of DE3N 34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None/>
              <a:tabLst/>
              <a:defRPr/>
            </a:pPr>
            <a:r>
              <a:rPr lang="en-US" kern="0" dirty="0">
                <a:latin typeface="Arial"/>
              </a:rPr>
              <a:t>	</a:t>
            </a:r>
            <a:r>
              <a:rPr lang="en-US" kern="0" dirty="0" smtClean="0">
                <a:latin typeface="Arial"/>
              </a:rPr>
              <a:t>- </a:t>
            </a:r>
            <a:r>
              <a:rPr lang="en-US" kern="0" dirty="0">
                <a:latin typeface="Arial"/>
              </a:rPr>
              <a:t>d</a:t>
            </a:r>
            <a:r>
              <a:rPr lang="en-US" kern="0" dirty="0" smtClean="0">
                <a:latin typeface="Arial"/>
              </a:rPr>
              <a:t>evelopment of combined ASPs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Tx/>
              <a:buFont typeface="Wingdings" pitchFamily="2" charset="2"/>
              <a:buChar char="w"/>
              <a:tabLst/>
              <a:defRPr/>
            </a:pPr>
            <a:r>
              <a:rPr kumimoji="0" lang="en-US" sz="2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</a:rPr>
              <a:t>Plenary</a:t>
            </a:r>
          </a:p>
        </p:txBody>
      </p:sp>
    </p:spTree>
    <p:extLst>
      <p:ext uri="{BB962C8B-B14F-4D97-AF65-F5344CB8AC3E}">
        <p14:creationId xmlns:p14="http://schemas.microsoft.com/office/powerpoint/2010/main" val="102108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67544" y="548680"/>
            <a:ext cx="8229600" cy="792088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6724650" algn="l"/>
              </a:tabLst>
              <a:defRPr sz="3600" b="1">
                <a:solidFill>
                  <a:srgbClr val="FFFFFF"/>
                </a:solidFill>
                <a:latin typeface="Arial" pitchFamily="34" charset="0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6724650" algn="l"/>
              </a:tabLst>
              <a:defRPr sz="3600" b="1">
                <a:solidFill>
                  <a:srgbClr val="FFFFFF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6724650" algn="l"/>
              </a:tabLst>
              <a:defRPr sz="3600" b="1">
                <a:solidFill>
                  <a:srgbClr val="FFFFFF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6724650" algn="l"/>
              </a:tabLst>
              <a:defRPr sz="3600" b="1">
                <a:solidFill>
                  <a:srgbClr val="FFFFFF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tabLst>
                <a:tab pos="6724650" algn="l"/>
              </a:tabLst>
              <a:defRPr sz="3600" b="1">
                <a:solidFill>
                  <a:srgbClr val="FFFFFF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AE7BD1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AE7BD1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AE7BD1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AE7BD1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724650" algn="l"/>
              </a:tabLst>
              <a:defRPr/>
            </a:pPr>
            <a:r>
              <a:rPr lang="en-GB" kern="0" noProof="0" dirty="0" smtClean="0"/>
              <a:t>HN Administration &amp; IT - Highlights</a:t>
            </a:r>
            <a:endParaRPr kumimoji="0" lang="en-US" sz="3600" b="1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</a:endParaRPr>
          </a:p>
        </p:txBody>
      </p:sp>
      <p:sp>
        <p:nvSpPr>
          <p:cNvPr id="3" name="Text Placeholder 2"/>
          <p:cNvSpPr txBox="1">
            <a:spLocks/>
          </p:cNvSpPr>
          <p:nvPr/>
        </p:nvSpPr>
        <p:spPr>
          <a:xfrm>
            <a:off x="469427" y="1628800"/>
            <a:ext cx="7777162" cy="3096344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Wingdings" pitchFamily="2" charset="2"/>
              <a:buChar char="w"/>
              <a:defRPr sz="26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Font typeface="Arial" charset="0"/>
              <a:buChar char="–"/>
              <a:defRPr sz="2600">
                <a:solidFill>
                  <a:srgbClr val="FFFFFF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•"/>
              <a:defRPr sz="2600">
                <a:solidFill>
                  <a:schemeClr val="bg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–"/>
              <a:defRPr sz="2600">
                <a:solidFill>
                  <a:schemeClr val="bg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1"/>
              </a:buClr>
              <a:buChar char="»"/>
              <a:defRPr sz="2600">
                <a:solidFill>
                  <a:schemeClr val="bg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Char char="»"/>
              <a:defRPr sz="2800">
                <a:solidFill>
                  <a:schemeClr val="bg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Char char="»"/>
              <a:defRPr sz="2800">
                <a:solidFill>
                  <a:schemeClr val="bg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Char char="»"/>
              <a:defRPr sz="2800">
                <a:solidFill>
                  <a:schemeClr val="bg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FF9933"/>
              </a:buClr>
              <a:buChar char="»"/>
              <a:defRPr sz="2800">
                <a:solidFill>
                  <a:schemeClr val="bg1"/>
                </a:solidFill>
                <a:latin typeface="+mn-lt"/>
              </a:defRPr>
            </a:lvl9pPr>
          </a:lstStyle>
          <a:p>
            <a:pPr>
              <a:buClr>
                <a:srgbClr val="FFFFFF"/>
              </a:buClr>
              <a:defRPr/>
            </a:pPr>
            <a:r>
              <a:rPr lang="en-US" kern="0" dirty="0" smtClean="0">
                <a:latin typeface="Arial"/>
              </a:rPr>
              <a:t>QST meetings May and October 2013</a:t>
            </a:r>
          </a:p>
          <a:p>
            <a:pPr>
              <a:buClr>
                <a:srgbClr val="FFFFFF"/>
              </a:buClr>
              <a:defRPr/>
            </a:pPr>
            <a:r>
              <a:rPr lang="en-US" kern="0" dirty="0" smtClean="0">
                <a:latin typeface="Arial"/>
              </a:rPr>
              <a:t>Graded Unit 3: refreshed guidance</a:t>
            </a:r>
          </a:p>
          <a:p>
            <a:pPr>
              <a:buClr>
                <a:srgbClr val="FFFFFF"/>
              </a:buClr>
              <a:defRPr/>
            </a:pPr>
            <a:r>
              <a:rPr lang="en-US" kern="0" dirty="0">
                <a:latin typeface="Arial"/>
              </a:rPr>
              <a:t>Development of combined ASPs</a:t>
            </a:r>
          </a:p>
          <a:p>
            <a:pPr>
              <a:buClr>
                <a:srgbClr val="FFFFFF"/>
              </a:buClr>
              <a:defRPr/>
            </a:pPr>
            <a:r>
              <a:rPr lang="en-US" kern="0" dirty="0">
                <a:latin typeface="Arial"/>
              </a:rPr>
              <a:t>Revised Optional </a:t>
            </a:r>
            <a:r>
              <a:rPr lang="en-US" kern="0" dirty="0" smtClean="0">
                <a:latin typeface="Arial"/>
              </a:rPr>
              <a:t>Units</a:t>
            </a:r>
          </a:p>
          <a:p>
            <a:pPr>
              <a:buClr>
                <a:srgbClr val="FFFFFF"/>
              </a:buClr>
              <a:defRPr/>
            </a:pPr>
            <a:r>
              <a:rPr lang="en-US" kern="0" smtClean="0">
                <a:latin typeface="Arial"/>
              </a:rPr>
              <a:t>HN </a:t>
            </a:r>
            <a:r>
              <a:rPr lang="en-US" kern="0" dirty="0">
                <a:latin typeface="Arial"/>
              </a:rPr>
              <a:t>S</a:t>
            </a:r>
            <a:r>
              <a:rPr lang="en-US" kern="0" smtClean="0">
                <a:latin typeface="Arial"/>
              </a:rPr>
              <a:t>urvey </a:t>
            </a:r>
            <a:r>
              <a:rPr lang="en-US" kern="0" dirty="0" smtClean="0">
                <a:latin typeface="Arial"/>
              </a:rPr>
              <a:t>– </a:t>
            </a:r>
            <a:r>
              <a:rPr lang="en-US" kern="0" dirty="0" err="1" smtClean="0">
                <a:latin typeface="Arial"/>
              </a:rPr>
              <a:t>centres</a:t>
            </a:r>
            <a:r>
              <a:rPr lang="en-US" kern="0" dirty="0" smtClean="0">
                <a:latin typeface="Arial"/>
              </a:rPr>
              <a:t> and learners</a:t>
            </a:r>
          </a:p>
          <a:p>
            <a:pPr marL="0" indent="0">
              <a:buClr>
                <a:srgbClr val="FFFFFF"/>
              </a:buClr>
              <a:buNone/>
              <a:defRPr/>
            </a:pPr>
            <a:endParaRPr lang="en-US" kern="0" dirty="0" smtClean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11786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026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QA TITLE HOLDING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ICBD SQA DARK BACKGROUN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ICBD SQA LIGHT BACKGROUN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ICBD SQA LOGO  FINAL HOLDING SLI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QA TITLE GOES HE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QA DARK BACKGROUN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SQA LIGHT BACKGROUN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CORPORATE BLANK DAR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CORPORATE BLANK LIGH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SQA FINAL HOLDING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ICBD SQA TITLE HOLDING SLIDE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ICBD SQA TITLE GOES HE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1303</TotalTime>
  <Words>242</Words>
  <Application>Microsoft Office PowerPoint</Application>
  <PresentationFormat>On-screen Show (4:3)</PresentationFormat>
  <Paragraphs>46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12</vt:i4>
      </vt:variant>
      <vt:variant>
        <vt:lpstr>Slide Titles</vt:lpstr>
      </vt:variant>
      <vt:variant>
        <vt:i4>6</vt:i4>
      </vt:variant>
    </vt:vector>
  </HeadingPairs>
  <TitlesOfParts>
    <vt:vector size="18" baseType="lpstr">
      <vt:lpstr>SQA TITLE HOLDING SLIDE</vt:lpstr>
      <vt:lpstr>SQA TITLE GOES HERE</vt:lpstr>
      <vt:lpstr>SQA DARK BACKGROUND</vt:lpstr>
      <vt:lpstr>SQA LIGHT BACKGROUND</vt:lpstr>
      <vt:lpstr>CORPORATE BLANK DARK</vt:lpstr>
      <vt:lpstr>CORPORATE BLANK LIGHT</vt:lpstr>
      <vt:lpstr>SQA FINAL HOLDING SLIDE</vt:lpstr>
      <vt:lpstr>ICBD SQA TITLE HOLDING SLIDE </vt:lpstr>
      <vt:lpstr>ICBD SQA TITLE GOES HERE</vt:lpstr>
      <vt:lpstr>ICBD SQA DARK BACKGROUND</vt:lpstr>
      <vt:lpstr>ICBD SQA LIGHT BACKGROUND</vt:lpstr>
      <vt:lpstr>ICBD SQA LOGO  FINAL HOLDING SLID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SQA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 Findlay</dc:creator>
  <cp:lastModifiedBy>Linda Meikle</cp:lastModifiedBy>
  <cp:revision>94</cp:revision>
  <cp:lastPrinted>2014-01-31T14:40:24Z</cp:lastPrinted>
  <dcterms:created xsi:type="dcterms:W3CDTF">2013-10-10T15:37:55Z</dcterms:created>
  <dcterms:modified xsi:type="dcterms:W3CDTF">2014-03-07T13:25:33Z</dcterms:modified>
</cp:coreProperties>
</file>