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28"/>
  </p:notesMasterIdLst>
  <p:handoutMasterIdLst>
    <p:handoutMasterId r:id="rId29"/>
  </p:handoutMasterIdLst>
  <p:sldIdLst>
    <p:sldId id="295" r:id="rId12"/>
    <p:sldId id="296" r:id="rId13"/>
    <p:sldId id="298" r:id="rId14"/>
    <p:sldId id="299" r:id="rId15"/>
    <p:sldId id="303" r:id="rId16"/>
    <p:sldId id="300" r:id="rId17"/>
    <p:sldId id="302" r:id="rId18"/>
    <p:sldId id="304" r:id="rId19"/>
    <p:sldId id="309" r:id="rId20"/>
    <p:sldId id="306" r:id="rId21"/>
    <p:sldId id="307" r:id="rId22"/>
    <p:sldId id="308" r:id="rId23"/>
    <p:sldId id="305" r:id="rId24"/>
    <p:sldId id="310" r:id="rId25"/>
    <p:sldId id="311" r:id="rId26"/>
    <p:sldId id="312" r:id="rId2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66FF"/>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60" autoAdjust="0"/>
  </p:normalViewPr>
  <p:slideViewPr>
    <p:cSldViewPr>
      <p:cViewPr varScale="1">
        <p:scale>
          <a:sx n="89" d="100"/>
          <a:sy n="89" d="100"/>
        </p:scale>
        <p:origin x="624" y="90"/>
      </p:cViewPr>
      <p:guideLst>
        <p:guide orient="horz" pos="2160"/>
        <p:guide pos="2880"/>
      </p:guideLst>
    </p:cSldViewPr>
  </p:slideViewPr>
  <p:notesTextViewPr>
    <p:cViewPr>
      <p:scale>
        <a:sx n="3" d="2"/>
        <a:sy n="3" d="2"/>
      </p:scale>
      <p:origin x="0" y="0"/>
    </p:cViewPr>
  </p:notesTextViewPr>
  <p:notesViewPr>
    <p:cSldViewPr>
      <p:cViewPr varScale="1">
        <p:scale>
          <a:sx n="75" d="100"/>
          <a:sy n="75" d="100"/>
        </p:scale>
        <p:origin x="221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8" cy="497205"/>
          </a:xfrm>
          <a:prstGeom prst="rect">
            <a:avLst/>
          </a:prstGeom>
        </p:spPr>
        <p:txBody>
          <a:bodyPr vert="horz" lIns="92318" tIns="46159" rIns="92318" bIns="46159" rtlCol="0"/>
          <a:lstStyle>
            <a:lvl1pPr algn="l">
              <a:defRPr sz="1200"/>
            </a:lvl1pPr>
          </a:lstStyle>
          <a:p>
            <a:endParaRPr lang="en-GB"/>
          </a:p>
        </p:txBody>
      </p:sp>
      <p:sp>
        <p:nvSpPr>
          <p:cNvPr id="3" name="Date Placeholder 2"/>
          <p:cNvSpPr>
            <a:spLocks noGrp="1"/>
          </p:cNvSpPr>
          <p:nvPr>
            <p:ph type="dt" sz="quarter" idx="1"/>
          </p:nvPr>
        </p:nvSpPr>
        <p:spPr>
          <a:xfrm>
            <a:off x="3854940" y="0"/>
            <a:ext cx="2949098" cy="497205"/>
          </a:xfrm>
          <a:prstGeom prst="rect">
            <a:avLst/>
          </a:prstGeom>
        </p:spPr>
        <p:txBody>
          <a:bodyPr vert="horz" lIns="92318" tIns="46159" rIns="92318" bIns="46159" rtlCol="0"/>
          <a:lstStyle>
            <a:lvl1pPr algn="r">
              <a:defRPr sz="1200"/>
            </a:lvl1pPr>
          </a:lstStyle>
          <a:p>
            <a:fld id="{2B072E86-E9A4-49BD-8545-91D469BDCC25}" type="datetimeFigureOut">
              <a:rPr lang="en-GB" smtClean="0"/>
              <a:t>22/05/2017</a:t>
            </a:fld>
            <a:endParaRPr lang="en-GB"/>
          </a:p>
        </p:txBody>
      </p:sp>
      <p:sp>
        <p:nvSpPr>
          <p:cNvPr id="4" name="Footer Placeholder 3"/>
          <p:cNvSpPr>
            <a:spLocks noGrp="1"/>
          </p:cNvSpPr>
          <p:nvPr>
            <p:ph type="ftr" sz="quarter" idx="2"/>
          </p:nvPr>
        </p:nvSpPr>
        <p:spPr>
          <a:xfrm>
            <a:off x="0" y="9445169"/>
            <a:ext cx="2949098" cy="497205"/>
          </a:xfrm>
          <a:prstGeom prst="rect">
            <a:avLst/>
          </a:prstGeom>
        </p:spPr>
        <p:txBody>
          <a:bodyPr vert="horz" lIns="92318" tIns="46159" rIns="92318" bIns="46159"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69"/>
            <a:ext cx="2949098" cy="497205"/>
          </a:xfrm>
          <a:prstGeom prst="rect">
            <a:avLst/>
          </a:prstGeom>
        </p:spPr>
        <p:txBody>
          <a:bodyPr vert="horz" lIns="92318" tIns="46159" rIns="92318" bIns="46159"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86" cy="497762"/>
          </a:xfrm>
          <a:prstGeom prst="rect">
            <a:avLst/>
          </a:prstGeom>
        </p:spPr>
        <p:txBody>
          <a:bodyPr vert="horz" lIns="92318" tIns="46159" rIns="92318" bIns="46159" rtlCol="0"/>
          <a:lstStyle>
            <a:lvl1pPr algn="l">
              <a:defRPr sz="1200"/>
            </a:lvl1pPr>
          </a:lstStyle>
          <a:p>
            <a:endParaRPr lang="en-GB"/>
          </a:p>
        </p:txBody>
      </p:sp>
      <p:sp>
        <p:nvSpPr>
          <p:cNvPr id="3" name="Date Placeholder 2"/>
          <p:cNvSpPr>
            <a:spLocks noGrp="1"/>
          </p:cNvSpPr>
          <p:nvPr>
            <p:ph type="dt" idx="1"/>
          </p:nvPr>
        </p:nvSpPr>
        <p:spPr>
          <a:xfrm>
            <a:off x="3854406" y="0"/>
            <a:ext cx="2949585" cy="497762"/>
          </a:xfrm>
          <a:prstGeom prst="rect">
            <a:avLst/>
          </a:prstGeom>
        </p:spPr>
        <p:txBody>
          <a:bodyPr vert="horz" lIns="92318" tIns="46159" rIns="92318" bIns="46159" rtlCol="0"/>
          <a:lstStyle>
            <a:lvl1pPr algn="r">
              <a:defRPr sz="1200"/>
            </a:lvl1pPr>
          </a:lstStyle>
          <a:p>
            <a:fld id="{52E17546-7195-47C7-9129-4CB5D6201F8D}" type="datetimeFigureOut">
              <a:rPr lang="en-GB" smtClean="0"/>
              <a:t>22/05/2017</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2318" tIns="46159" rIns="92318" bIns="46159" rtlCol="0" anchor="ctr"/>
          <a:lstStyle/>
          <a:p>
            <a:endParaRPr lang="en-GB"/>
          </a:p>
        </p:txBody>
      </p:sp>
      <p:sp>
        <p:nvSpPr>
          <p:cNvPr id="5" name="Notes Placeholder 4"/>
          <p:cNvSpPr>
            <a:spLocks noGrp="1"/>
          </p:cNvSpPr>
          <p:nvPr>
            <p:ph type="body" sz="quarter" idx="3"/>
          </p:nvPr>
        </p:nvSpPr>
        <p:spPr>
          <a:xfrm>
            <a:off x="681048" y="4723170"/>
            <a:ext cx="5443518" cy="4475083"/>
          </a:xfrm>
          <a:prstGeom prst="rect">
            <a:avLst/>
          </a:prstGeom>
        </p:spPr>
        <p:txBody>
          <a:bodyPr vert="horz" lIns="92318" tIns="46159" rIns="92318" bIns="461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4749"/>
            <a:ext cx="2949586" cy="497761"/>
          </a:xfrm>
          <a:prstGeom prst="rect">
            <a:avLst/>
          </a:prstGeom>
        </p:spPr>
        <p:txBody>
          <a:bodyPr vert="horz" lIns="92318" tIns="46159" rIns="92318" bIns="46159" rtlCol="0" anchor="b"/>
          <a:lstStyle>
            <a:lvl1pPr algn="l">
              <a:defRPr sz="1200"/>
            </a:lvl1pPr>
          </a:lstStyle>
          <a:p>
            <a:endParaRPr lang="en-GB"/>
          </a:p>
        </p:txBody>
      </p:sp>
      <p:sp>
        <p:nvSpPr>
          <p:cNvPr id="7" name="Slide Number Placeholder 6"/>
          <p:cNvSpPr>
            <a:spLocks noGrp="1"/>
          </p:cNvSpPr>
          <p:nvPr>
            <p:ph type="sldNum" sz="quarter" idx="5"/>
          </p:nvPr>
        </p:nvSpPr>
        <p:spPr>
          <a:xfrm>
            <a:off x="3854406" y="9444749"/>
            <a:ext cx="2949585" cy="497761"/>
          </a:xfrm>
          <a:prstGeom prst="rect">
            <a:avLst/>
          </a:prstGeom>
        </p:spPr>
        <p:txBody>
          <a:bodyPr vert="horz" lIns="92318" tIns="46159" rIns="92318" bIns="46159" rtlCol="0" anchor="b"/>
          <a:lstStyle>
            <a:lvl1pPr algn="r">
              <a:defRPr sz="1200"/>
            </a:lvl1pPr>
          </a:lstStyle>
          <a:p>
            <a:fld id="{C99AF411-5551-4D9D-B9CF-FAF5B002BD2A}" type="slidenum">
              <a:rPr lang="en-GB" smtClean="0"/>
              <a:t>‹#›</a:t>
            </a:fld>
            <a:endParaRPr lang="en-GB"/>
          </a:p>
        </p:txBody>
      </p:sp>
    </p:spTree>
    <p:extLst>
      <p:ext uri="{BB962C8B-B14F-4D97-AF65-F5344CB8AC3E}">
        <p14:creationId xmlns:p14="http://schemas.microsoft.com/office/powerpoint/2010/main" val="36598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528">
              <a:defRPr/>
            </a:pPr>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a:t>
            </a:fld>
            <a:endParaRPr lang="en-GB"/>
          </a:p>
        </p:txBody>
      </p:sp>
    </p:spTree>
    <p:extLst>
      <p:ext uri="{BB962C8B-B14F-4D97-AF65-F5344CB8AC3E}">
        <p14:creationId xmlns:p14="http://schemas.microsoft.com/office/powerpoint/2010/main" val="233379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is this?</a:t>
            </a:r>
            <a:endParaRPr lang="en-GB" dirty="0" smtClean="0"/>
          </a:p>
          <a:p>
            <a:endParaRPr lang="en-GB" baseline="0" dirty="0" smtClean="0"/>
          </a:p>
          <a:p>
            <a:r>
              <a:rPr lang="en-GB" b="1" baseline="0" dirty="0" smtClean="0"/>
              <a:t>Is this person competent as a professional footballer?</a:t>
            </a:r>
          </a:p>
          <a:p>
            <a:endParaRPr lang="en-GB" b="0" baseline="0" dirty="0" smtClean="0"/>
          </a:p>
          <a:p>
            <a:r>
              <a:rPr lang="en-GB" b="0" baseline="0" dirty="0" smtClean="0"/>
              <a:t>How do we know? Many years of observation, lots of product evidence. High confidence level in his level of competence.</a:t>
            </a:r>
            <a:endParaRPr lang="en-GB" b="0" baseline="0" dirty="0" smtClean="0"/>
          </a:p>
          <a:p>
            <a:endParaRPr lang="en-GB" b="0" baseline="0" dirty="0" smtClean="0"/>
          </a:p>
          <a:p>
            <a:r>
              <a:rPr lang="en-GB" b="0" dirty="0" smtClean="0"/>
              <a:t>To formally </a:t>
            </a:r>
            <a:r>
              <a:rPr lang="en-GB" b="0" dirty="0" smtClean="0"/>
              <a:t>assess him for occupational</a:t>
            </a:r>
            <a:r>
              <a:rPr lang="en-GB" b="0" baseline="0" dirty="0" smtClean="0"/>
              <a:t> competence </a:t>
            </a:r>
            <a:r>
              <a:rPr lang="en-GB" b="0" baseline="0" dirty="0" smtClean="0"/>
              <a:t>we could design </a:t>
            </a:r>
            <a:r>
              <a:rPr lang="en-GB" b="0" baseline="0" dirty="0" smtClean="0"/>
              <a:t>a </a:t>
            </a:r>
            <a:r>
              <a:rPr lang="en-GB" b="0" baseline="0" dirty="0" smtClean="0"/>
              <a:t>standard.</a:t>
            </a:r>
            <a:endParaRPr lang="en-GB" b="0" dirty="0"/>
          </a:p>
        </p:txBody>
      </p:sp>
      <p:sp>
        <p:nvSpPr>
          <p:cNvPr id="4" name="Slide Number Placeholder 3"/>
          <p:cNvSpPr>
            <a:spLocks noGrp="1"/>
          </p:cNvSpPr>
          <p:nvPr>
            <p:ph type="sldNum" sz="quarter" idx="10"/>
          </p:nvPr>
        </p:nvSpPr>
        <p:spPr/>
        <p:txBody>
          <a:bodyPr/>
          <a:lstStyle/>
          <a:p>
            <a:fld id="{68AEC530-C8CF-4A30-BFA9-FE432B1692B7}" type="slidenum">
              <a:rPr lang="en-GB" smtClean="0"/>
              <a:t>10</a:t>
            </a:fld>
            <a:endParaRPr lang="en-GB"/>
          </a:p>
        </p:txBody>
      </p:sp>
    </p:spTree>
    <p:extLst>
      <p:ext uri="{BB962C8B-B14F-4D97-AF65-F5344CB8AC3E}">
        <p14:creationId xmlns:p14="http://schemas.microsoft.com/office/powerpoint/2010/main" val="158623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what </a:t>
            </a:r>
            <a:r>
              <a:rPr lang="en-GB" baseline="0" dirty="0" smtClean="0"/>
              <a:t>might </a:t>
            </a:r>
            <a:r>
              <a:rPr lang="en-GB" baseline="0" dirty="0" smtClean="0"/>
              <a:t>this standards </a:t>
            </a:r>
            <a:r>
              <a:rPr lang="en-GB" baseline="0" dirty="0" smtClean="0"/>
              <a:t>look like?</a:t>
            </a:r>
          </a:p>
          <a:p>
            <a:endParaRPr lang="en-GB" baseline="0" dirty="0" smtClean="0"/>
          </a:p>
          <a:p>
            <a:r>
              <a:rPr lang="en-GB" baseline="0" dirty="0" smtClean="0"/>
              <a:t>If the standard was extremely prescriptive it would be possible to design a standard that even the (arguably) best footballer in the world might struggle to cover 100% - tackling?</a:t>
            </a:r>
            <a:endParaRPr lang="en-GB" baseline="0" dirty="0" smtClean="0"/>
          </a:p>
          <a:p>
            <a:endParaRPr lang="en-GB" b="0" baseline="0" dirty="0" smtClean="0"/>
          </a:p>
          <a:p>
            <a:r>
              <a:rPr lang="en-GB" b="0" baseline="0" dirty="0" smtClean="0"/>
              <a:t>For an SVQ </a:t>
            </a:r>
            <a:r>
              <a:rPr lang="en-GB" b="0" baseline="0" dirty="0" smtClean="0"/>
              <a:t>what we’re claiming is – this person is competent. Nothing beyond that.</a:t>
            </a:r>
          </a:p>
          <a:p>
            <a:endParaRPr lang="en-GB" b="0" baseline="0" dirty="0" smtClean="0"/>
          </a:p>
          <a:p>
            <a:r>
              <a:rPr lang="en-GB" b="0" baseline="0" dirty="0" smtClean="0"/>
              <a:t>If we wanted to assess whether he is better than Ronaldo then that would require much more evidence and would be a more difficult judgement – because we would be making a much more specific and greater claim.</a:t>
            </a:r>
          </a:p>
          <a:p>
            <a:endParaRPr lang="en-GB" b="0" baseline="0" dirty="0" smtClean="0"/>
          </a:p>
          <a:p>
            <a:r>
              <a:rPr lang="en-GB" b="0" baseline="0" dirty="0" smtClean="0"/>
              <a:t>This highlights a difference between competence judgements and assessments that grade achievement.</a:t>
            </a:r>
            <a:endParaRPr lang="en-GB" b="0" baseline="0" dirty="0" smtClean="0"/>
          </a:p>
          <a:p>
            <a:endParaRPr lang="en-GB" b="0" baseline="0" dirty="0" smtClean="0"/>
          </a:p>
          <a:p>
            <a:endParaRPr lang="en-GB" b="1"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11</a:t>
            </a:fld>
            <a:endParaRPr lang="en-GB"/>
          </a:p>
        </p:txBody>
      </p:sp>
    </p:spTree>
    <p:extLst>
      <p:ext uri="{BB962C8B-B14F-4D97-AF65-F5344CB8AC3E}">
        <p14:creationId xmlns:p14="http://schemas.microsoft.com/office/powerpoint/2010/main" val="209263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Returning to our footballer national occupational standard….</a:t>
            </a:r>
          </a:p>
          <a:p>
            <a:endParaRPr lang="en-GB" sz="1100" dirty="0"/>
          </a:p>
          <a:p>
            <a:r>
              <a:rPr lang="en-GB" sz="1100" dirty="0"/>
              <a:t>If we take </a:t>
            </a:r>
            <a:r>
              <a:rPr lang="en-GB" sz="1100" b="1" dirty="0"/>
              <a:t>shooting as an </a:t>
            </a:r>
            <a:r>
              <a:rPr lang="en-GB" sz="1100" b="1" dirty="0" smtClean="0"/>
              <a:t>example</a:t>
            </a:r>
            <a:r>
              <a:rPr lang="en-GB" sz="1100" b="0" baseline="0" dirty="0"/>
              <a:t> </a:t>
            </a:r>
            <a:r>
              <a:rPr lang="en-GB" sz="1100" dirty="0" smtClean="0"/>
              <a:t>The </a:t>
            </a:r>
            <a:r>
              <a:rPr lang="en-GB" sz="1100" dirty="0"/>
              <a:t>aim </a:t>
            </a:r>
            <a:r>
              <a:rPr lang="en-GB" sz="1100" dirty="0" smtClean="0"/>
              <a:t>is </a:t>
            </a:r>
            <a:r>
              <a:rPr lang="en-GB" sz="1100" dirty="0"/>
              <a:t>to score goals. </a:t>
            </a:r>
          </a:p>
          <a:p>
            <a:endParaRPr lang="en-GB" sz="1100" dirty="0"/>
          </a:p>
          <a:p>
            <a:r>
              <a:rPr lang="en-GB" sz="1100" dirty="0"/>
              <a:t>To show competence in shooting i.e. scoring goals, what evidence would we want to see</a:t>
            </a:r>
            <a:r>
              <a:rPr lang="en-GB" sz="1100" dirty="0" smtClean="0"/>
              <a:t>?</a:t>
            </a:r>
          </a:p>
          <a:p>
            <a:endParaRPr lang="en-GB" sz="1100" dirty="0" smtClean="0"/>
          </a:p>
          <a:p>
            <a:r>
              <a:rPr lang="en-GB" sz="1100" dirty="0" smtClean="0"/>
              <a:t>How</a:t>
            </a:r>
            <a:r>
              <a:rPr lang="en-GB" sz="1100" baseline="0" dirty="0" smtClean="0"/>
              <a:t> many penalties would Messi need to score to be judged as competent? If he missed one would we ask him to score an extra one? Would he need to score one with his left foot and his right foot.</a:t>
            </a:r>
          </a:p>
          <a:p>
            <a:endParaRPr lang="en-GB" sz="1100" baseline="0" dirty="0" smtClean="0"/>
          </a:p>
          <a:p>
            <a:r>
              <a:rPr lang="en-GB" sz="1100" baseline="0" dirty="0" smtClean="0"/>
              <a:t>We could go on and on forever adding criteria but from this example we can see that that doesn’t necessarily add any value – probably the opposite</a:t>
            </a:r>
          </a:p>
          <a:p>
            <a:endParaRPr lang="en-GB" sz="1100" dirty="0"/>
          </a:p>
          <a:p>
            <a:r>
              <a:rPr lang="en-GB" sz="1100" b="0" dirty="0" smtClean="0"/>
              <a:t>At </a:t>
            </a:r>
            <a:r>
              <a:rPr lang="en-GB" sz="1100" b="0" dirty="0"/>
              <a:t>what point do we say, </a:t>
            </a:r>
            <a:r>
              <a:rPr lang="en-GB" sz="1100" b="0" dirty="0" smtClean="0"/>
              <a:t>know </a:t>
            </a:r>
            <a:r>
              <a:rPr lang="en-GB" sz="1100" b="0" dirty="0"/>
              <a:t>this person is competent</a:t>
            </a:r>
            <a:r>
              <a:rPr lang="en-GB" sz="1100" b="0" dirty="0" smtClean="0"/>
              <a:t>? We need to think in terms of overall competence</a:t>
            </a:r>
            <a:r>
              <a:rPr lang="en-GB" sz="1100" b="0" baseline="0" dirty="0" smtClean="0"/>
              <a:t> as well as whether a candidate has achieved specific criteria.</a:t>
            </a:r>
            <a:endParaRPr lang="en-GB" sz="1100" b="0" dirty="0"/>
          </a:p>
          <a:p>
            <a:endParaRPr lang="en-GB" sz="1100" dirty="0"/>
          </a:p>
          <a:p>
            <a:r>
              <a:rPr lang="en-GB" sz="1100" dirty="0"/>
              <a:t>If we have a situation where you’ve got a candidate and you know – </a:t>
            </a:r>
            <a:r>
              <a:rPr lang="en-GB" sz="1100" b="1" dirty="0"/>
              <a:t>from the assessment you’ve already done</a:t>
            </a:r>
            <a:r>
              <a:rPr lang="en-GB" sz="1100" dirty="0"/>
              <a:t> - they’re competent but you’re still having to ask them for more evidence – </a:t>
            </a:r>
            <a:r>
              <a:rPr lang="en-GB" sz="1100" dirty="0" smtClean="0"/>
              <a:t>it’s possible</a:t>
            </a:r>
            <a:r>
              <a:rPr lang="en-GB" sz="1100" baseline="0" dirty="0" smtClean="0"/>
              <a:t> </a:t>
            </a:r>
            <a:r>
              <a:rPr lang="en-GB" sz="1100" baseline="0" dirty="0" smtClean="0"/>
              <a:t>you – or the standards – are asking for too much.</a:t>
            </a:r>
            <a:endParaRPr lang="en-GB" sz="1100" dirty="0"/>
          </a:p>
          <a:p>
            <a:endParaRPr lang="en-GB" sz="1100" dirty="0"/>
          </a:p>
          <a:p>
            <a:r>
              <a:rPr lang="en-GB" sz="1100" dirty="0"/>
              <a:t>We shouldn’t be asking for more evidence when we know someone is competent.</a:t>
            </a:r>
          </a:p>
          <a:p>
            <a:endParaRPr lang="en-GB" sz="1100" dirty="0"/>
          </a:p>
          <a:p>
            <a:r>
              <a:rPr lang="en-GB" sz="1100" b="1" dirty="0"/>
              <a:t>Atomised checklists</a:t>
            </a:r>
          </a:p>
          <a:p>
            <a:pPr marL="173096" indent="-173096">
              <a:buFontTx/>
              <a:buChar char="-"/>
            </a:pPr>
            <a:r>
              <a:rPr lang="en-GB" sz="1100" dirty="0"/>
              <a:t>Occupational competence is real life. </a:t>
            </a:r>
            <a:r>
              <a:rPr lang="en-GB" sz="1100" dirty="0" smtClean="0"/>
              <a:t>Real </a:t>
            </a:r>
            <a:r>
              <a:rPr lang="en-GB" sz="1100" dirty="0"/>
              <a:t>life doesn’t come in neat packages all uniform sized units and tasks.</a:t>
            </a:r>
          </a:p>
          <a:p>
            <a:pPr marL="173096" indent="-173096">
              <a:buFontTx/>
              <a:buChar char="-"/>
            </a:pPr>
            <a:r>
              <a:rPr lang="en-GB" sz="1100" dirty="0"/>
              <a:t>Judgement is </a:t>
            </a:r>
            <a:r>
              <a:rPr lang="en-GB" sz="1100" b="1" dirty="0"/>
              <a:t>always needed.</a:t>
            </a:r>
          </a:p>
          <a:p>
            <a:pPr marL="173096" indent="-173096">
              <a:buFontTx/>
              <a:buChar char="-"/>
            </a:pPr>
            <a:r>
              <a:rPr lang="en-GB" sz="1100" b="1" dirty="0"/>
              <a:t>False economy – </a:t>
            </a:r>
            <a:r>
              <a:rPr lang="en-GB" sz="1100" dirty="0"/>
              <a:t>the more criteria there are, the more there are to disagree about</a:t>
            </a:r>
          </a:p>
          <a:p>
            <a:endParaRPr lang="en-GB" sz="1100" dirty="0"/>
          </a:p>
          <a:p>
            <a:r>
              <a:rPr lang="en-GB" sz="1100" dirty="0"/>
              <a:t>EVs – there will always be that potential for an EV – or an IV – and an assessor to have different opinions about the evidence – but there’s no getting away from </a:t>
            </a:r>
            <a:r>
              <a:rPr lang="en-GB" sz="1100" dirty="0" smtClean="0"/>
              <a:t>that however </a:t>
            </a:r>
            <a:r>
              <a:rPr lang="en-GB" sz="1100" dirty="0"/>
              <a:t>detailed the criteria is….. </a:t>
            </a:r>
          </a:p>
          <a:p>
            <a:endParaRPr lang="en-GB" sz="1100" dirty="0"/>
          </a:p>
          <a:p>
            <a:r>
              <a:rPr lang="en-GB" sz="1100" dirty="0"/>
              <a:t>Our EVs are not </a:t>
            </a:r>
            <a:r>
              <a:rPr lang="en-GB" sz="1100" dirty="0" smtClean="0"/>
              <a:t>there </a:t>
            </a:r>
            <a:r>
              <a:rPr lang="en-GB" sz="1100" dirty="0"/>
              <a:t>to catch you out. </a:t>
            </a:r>
          </a:p>
        </p:txBody>
      </p:sp>
      <p:sp>
        <p:nvSpPr>
          <p:cNvPr id="4" name="Slide Number Placeholder 3"/>
          <p:cNvSpPr>
            <a:spLocks noGrp="1"/>
          </p:cNvSpPr>
          <p:nvPr>
            <p:ph type="sldNum" sz="quarter" idx="10"/>
          </p:nvPr>
        </p:nvSpPr>
        <p:spPr/>
        <p:txBody>
          <a:bodyPr/>
          <a:lstStyle/>
          <a:p>
            <a:fld id="{68AEC530-C8CF-4A30-BFA9-FE432B1692B7}" type="slidenum">
              <a:rPr lang="en-GB" smtClean="0"/>
              <a:t>12</a:t>
            </a:fld>
            <a:endParaRPr lang="en-GB"/>
          </a:p>
        </p:txBody>
      </p:sp>
    </p:spTree>
    <p:extLst>
      <p:ext uri="{BB962C8B-B14F-4D97-AF65-F5344CB8AC3E}">
        <p14:creationId xmlns:p14="http://schemas.microsoft.com/office/powerpoint/2010/main" val="94872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I’ve </a:t>
            </a:r>
            <a:r>
              <a:rPr lang="en-GB" b="0" baseline="0" dirty="0" smtClean="0"/>
              <a:t>taken a quote from Professor Alison Wolf, who has written extensively about competence-based assessment.</a:t>
            </a:r>
          </a:p>
          <a:p>
            <a:endParaRPr lang="en-GB" b="0" baseline="0" dirty="0" smtClean="0"/>
          </a:p>
          <a:p>
            <a:r>
              <a:rPr lang="en-GB" b="0" baseline="0" dirty="0" smtClean="0"/>
              <a:t>Also wrote the </a:t>
            </a:r>
            <a:r>
              <a:rPr lang="en-GB" b="0" baseline="0" dirty="0" smtClean="0"/>
              <a:t>Wolf Report – Review of Vocational Education - that was commissioned by the UK </a:t>
            </a:r>
            <a:r>
              <a:rPr lang="en-GB" b="0" baseline="0" dirty="0" err="1" smtClean="0"/>
              <a:t>Govt</a:t>
            </a:r>
            <a:r>
              <a:rPr lang="en-GB" b="0" baseline="0" dirty="0" smtClean="0"/>
              <a:t> and published in 2011. </a:t>
            </a:r>
          </a:p>
          <a:p>
            <a:endParaRPr lang="en-GB" b="0" baseline="0" dirty="0" smtClean="0"/>
          </a:p>
          <a:p>
            <a:r>
              <a:rPr lang="en-GB" b="0" baseline="0" dirty="0" smtClean="0"/>
              <a:t>In essence – trying to be ever more “precise” is a never ending endeavour that can actually create less clarity not more.</a:t>
            </a:r>
          </a:p>
          <a:p>
            <a:endParaRPr lang="en-GB" b="0" baseline="0" dirty="0" smtClean="0"/>
          </a:p>
          <a:p>
            <a:r>
              <a:rPr lang="en-GB" b="0" baseline="0" dirty="0" smtClean="0"/>
              <a:t>It leads to artificial checklist type assessment that is counter to the aim of assessing and supporting the development of real-life workplace competence.</a:t>
            </a:r>
          </a:p>
          <a:p>
            <a:r>
              <a:rPr lang="en-GB" b="0" baseline="0" dirty="0" smtClean="0"/>
              <a:t> </a:t>
            </a:r>
            <a:endParaRPr lang="en-GB" b="0" baseline="0" dirty="0" smtClean="0"/>
          </a:p>
          <a:p>
            <a:r>
              <a:rPr lang="en-GB" b="0" baseline="0" dirty="0" smtClean="0"/>
              <a:t>becomes </a:t>
            </a:r>
            <a:r>
              <a:rPr lang="en-GB" b="0" baseline="0" dirty="0" smtClean="0"/>
              <a:t>so convoluted that it becomes confusing for assessors and most certainly employers</a:t>
            </a:r>
            <a:r>
              <a:rPr lang="en-GB" b="0" baseline="0" dirty="0" smtClean="0"/>
              <a:t>.</a:t>
            </a:r>
          </a:p>
          <a:p>
            <a:endParaRPr lang="en-GB" b="0" baseline="0" dirty="0" smtClean="0"/>
          </a:p>
          <a:p>
            <a:r>
              <a:rPr lang="en-GB" b="0" baseline="0" dirty="0" smtClean="0"/>
              <a:t>“…</a:t>
            </a:r>
            <a:r>
              <a:rPr lang="en-GB" b="1" baseline="0" dirty="0" smtClean="0"/>
              <a:t>a world of rapid technological change and fluid job boundaries</a:t>
            </a:r>
            <a:r>
              <a:rPr lang="en-GB" b="0" baseline="0" dirty="0" smtClean="0"/>
              <a:t>” – Highly prescriptive approaches cannot replicate or remain relevant to such job roles.</a:t>
            </a:r>
            <a:endParaRPr lang="en-GB" b="0" baseline="0" dirty="0" smtClean="0"/>
          </a:p>
          <a:p>
            <a:endParaRPr lang="en-GB" b="0"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13</a:t>
            </a:fld>
            <a:endParaRPr lang="en-GB"/>
          </a:p>
        </p:txBody>
      </p:sp>
    </p:spTree>
    <p:extLst>
      <p:ext uri="{BB962C8B-B14F-4D97-AF65-F5344CB8AC3E}">
        <p14:creationId xmlns:p14="http://schemas.microsoft.com/office/powerpoint/2010/main" val="18140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t>
            </a:r>
            <a:r>
              <a:rPr lang="en-GB" baseline="0" dirty="0" smtClean="0"/>
              <a:t>the last full-scale review of the NOS; and therefore the SVQs; that came in in 2011 there were some big changes:</a:t>
            </a:r>
          </a:p>
          <a:p>
            <a:endParaRPr lang="en-GB" dirty="0" smtClean="0"/>
          </a:p>
          <a:p>
            <a:r>
              <a:rPr lang="en-GB" b="1" dirty="0" smtClean="0"/>
              <a:t>Contingencies flexible </a:t>
            </a:r>
            <a:r>
              <a:rPr lang="en-GB" b="1" dirty="0" smtClean="0"/>
              <a:t>–</a:t>
            </a:r>
            <a:r>
              <a:rPr lang="en-GB" b="0" dirty="0" smtClean="0"/>
              <a:t>the </a:t>
            </a:r>
            <a:r>
              <a:rPr lang="en-GB" b="0" dirty="0" smtClean="0"/>
              <a:t>use of simulation or alternative evidence to fill small gaps.</a:t>
            </a:r>
            <a:endParaRPr lang="en-GB" b="1" dirty="0"/>
          </a:p>
        </p:txBody>
      </p:sp>
      <p:sp>
        <p:nvSpPr>
          <p:cNvPr id="4" name="Slide Number Placeholder 3"/>
          <p:cNvSpPr>
            <a:spLocks noGrp="1"/>
          </p:cNvSpPr>
          <p:nvPr>
            <p:ph type="sldNum" sz="quarter" idx="10"/>
          </p:nvPr>
        </p:nvSpPr>
        <p:spPr/>
        <p:txBody>
          <a:bodyPr/>
          <a:lstStyle/>
          <a:p>
            <a:fld id="{68AEC530-C8CF-4A30-BFA9-FE432B1692B7}" type="slidenum">
              <a:rPr lang="en-GB" smtClean="0"/>
              <a:t>14</a:t>
            </a:fld>
            <a:endParaRPr lang="en-GB"/>
          </a:p>
        </p:txBody>
      </p:sp>
    </p:spTree>
    <p:extLst>
      <p:ext uri="{BB962C8B-B14F-4D97-AF65-F5344CB8AC3E}">
        <p14:creationId xmlns:p14="http://schemas.microsoft.com/office/powerpoint/2010/main" val="115963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time </a:t>
            </a:r>
            <a:r>
              <a:rPr lang="en-GB" sz="1100" dirty="0"/>
              <a:t>I said something about what we </a:t>
            </a:r>
            <a:r>
              <a:rPr lang="en-GB" sz="1100" b="1" dirty="0"/>
              <a:t>do </a:t>
            </a:r>
            <a:r>
              <a:rPr lang="en-GB" sz="1100" dirty="0" smtClean="0"/>
              <a:t>want to see:</a:t>
            </a:r>
            <a:endParaRPr lang="en-GB" sz="1100" dirty="0" smtClean="0"/>
          </a:p>
          <a:p>
            <a:endParaRPr lang="en-GB" sz="1100" dirty="0" smtClean="0"/>
          </a:p>
          <a:p>
            <a:r>
              <a:rPr lang="en-GB" sz="1100" dirty="0" smtClean="0"/>
              <a:t>No need to make this complicated for the sake of it !</a:t>
            </a:r>
            <a:endParaRPr lang="en-GB" sz="1100" dirty="0"/>
          </a:p>
          <a:p>
            <a:endParaRPr lang="en-GB" sz="1100" dirty="0"/>
          </a:p>
          <a:p>
            <a:pPr marL="173096" indent="-173096">
              <a:buFontTx/>
              <a:buChar char="-"/>
            </a:pPr>
            <a:r>
              <a:rPr lang="en-GB" sz="1100" b="1" dirty="0"/>
              <a:t>Performance Indicators met by Performance Evidence is really the </a:t>
            </a:r>
            <a:r>
              <a:rPr lang="en-GB" sz="1100" b="1" dirty="0" smtClean="0"/>
              <a:t>fundamental </a:t>
            </a:r>
            <a:r>
              <a:rPr lang="en-GB" sz="1100" b="1" dirty="0" smtClean="0"/>
              <a:t>thing</a:t>
            </a:r>
          </a:p>
          <a:p>
            <a:pPr marL="0" indent="0">
              <a:buFontTx/>
              <a:buNone/>
            </a:pPr>
            <a:endParaRPr lang="en-GB" sz="1100" b="1" dirty="0"/>
          </a:p>
          <a:p>
            <a:pPr marL="173096" indent="-173096">
              <a:buFontTx/>
              <a:buChar char="-"/>
            </a:pPr>
            <a:r>
              <a:rPr lang="en-GB" sz="1100" dirty="0"/>
              <a:t>Triangulation </a:t>
            </a:r>
            <a:r>
              <a:rPr lang="en-GB" sz="1100" dirty="0" smtClean="0"/>
              <a:t>– Different</a:t>
            </a:r>
            <a:r>
              <a:rPr lang="en-GB" sz="1100" baseline="0" dirty="0" smtClean="0"/>
              <a:t> types of evidence complementing each other to support claims to </a:t>
            </a:r>
            <a:r>
              <a:rPr lang="en-GB" sz="1100" baseline="0" dirty="0" err="1" smtClean="0"/>
              <a:t>competenece</a:t>
            </a:r>
            <a:r>
              <a:rPr lang="en-GB" sz="1100" baseline="0" dirty="0" smtClean="0"/>
              <a:t>. EXAMPLE:</a:t>
            </a:r>
          </a:p>
          <a:p>
            <a:pPr marL="173096" indent="-173096">
              <a:buFontTx/>
              <a:buChar char="-"/>
            </a:pPr>
            <a:r>
              <a:rPr lang="en-GB" sz="1100" dirty="0" smtClean="0"/>
              <a:t>list </a:t>
            </a:r>
            <a:r>
              <a:rPr lang="en-GB" sz="1100" dirty="0"/>
              <a:t>of witness testimony from pals (not very convincing), </a:t>
            </a:r>
            <a:endParaRPr lang="en-GB" sz="1100" dirty="0" smtClean="0"/>
          </a:p>
          <a:p>
            <a:pPr marL="173096" indent="-173096">
              <a:buFontTx/>
              <a:buChar char="-"/>
            </a:pPr>
            <a:r>
              <a:rPr lang="en-GB" sz="1100" dirty="0" smtClean="0"/>
              <a:t>Examples </a:t>
            </a:r>
            <a:r>
              <a:rPr lang="en-GB" sz="1100" dirty="0"/>
              <a:t>of work </a:t>
            </a:r>
            <a:r>
              <a:rPr lang="en-GB" sz="1100" dirty="0" smtClean="0"/>
              <a:t>(More convincing </a:t>
            </a:r>
            <a:r>
              <a:rPr lang="en-GB" sz="1100" dirty="0"/>
              <a:t>but how do I know </a:t>
            </a:r>
            <a:r>
              <a:rPr lang="en-GB" sz="1100" dirty="0" smtClean="0"/>
              <a:t>it</a:t>
            </a:r>
            <a:r>
              <a:rPr lang="en-GB" sz="1100" baseline="0" dirty="0" smtClean="0"/>
              <a:t> is </a:t>
            </a:r>
            <a:r>
              <a:rPr lang="en-GB" sz="1100" dirty="0" smtClean="0"/>
              <a:t>your work?). </a:t>
            </a:r>
            <a:endParaRPr lang="en-GB" sz="1100" dirty="0" smtClean="0"/>
          </a:p>
          <a:p>
            <a:pPr marL="173096" indent="-173096">
              <a:buFontTx/>
              <a:buChar char="-"/>
            </a:pPr>
            <a:r>
              <a:rPr lang="en-GB" sz="1100" dirty="0" smtClean="0"/>
              <a:t>Mixture </a:t>
            </a:r>
            <a:r>
              <a:rPr lang="en-GB" sz="1100" dirty="0"/>
              <a:t>of </a:t>
            </a:r>
            <a:r>
              <a:rPr lang="en-GB" sz="1100" dirty="0" smtClean="0"/>
              <a:t>examples</a:t>
            </a:r>
            <a:r>
              <a:rPr lang="en-GB" sz="1100" baseline="0" dirty="0" smtClean="0"/>
              <a:t> –</a:t>
            </a:r>
            <a:r>
              <a:rPr lang="en-GB" sz="1100" dirty="0" smtClean="0"/>
              <a:t> examples of work, </a:t>
            </a:r>
            <a:r>
              <a:rPr lang="en-GB" sz="1100" dirty="0"/>
              <a:t>plus </a:t>
            </a:r>
            <a:r>
              <a:rPr lang="en-GB" sz="1100" dirty="0" smtClean="0"/>
              <a:t>personal statements </a:t>
            </a:r>
            <a:r>
              <a:rPr lang="en-GB" sz="1100" dirty="0"/>
              <a:t>and witness </a:t>
            </a:r>
            <a:r>
              <a:rPr lang="en-GB" sz="1100" dirty="0" smtClean="0"/>
              <a:t>statements</a:t>
            </a:r>
            <a:r>
              <a:rPr lang="en-GB" sz="1100" baseline="0" dirty="0" smtClean="0"/>
              <a:t> and professional discussion</a:t>
            </a:r>
            <a:r>
              <a:rPr lang="en-GB" sz="1100" dirty="0" smtClean="0"/>
              <a:t> </a:t>
            </a:r>
            <a:r>
              <a:rPr lang="en-GB" sz="1100" dirty="0"/>
              <a:t>that are all consistent </a:t>
            </a:r>
            <a:r>
              <a:rPr lang="en-GB" sz="1100" dirty="0" smtClean="0"/>
              <a:t>with each other (very </a:t>
            </a:r>
            <a:r>
              <a:rPr lang="en-GB" sz="1100" dirty="0"/>
              <a:t>compelling).</a:t>
            </a:r>
          </a:p>
          <a:p>
            <a:endParaRPr lang="en-GB" sz="1100" dirty="0"/>
          </a:p>
          <a:p>
            <a:r>
              <a:rPr lang="en-GB" sz="1100" dirty="0"/>
              <a:t>This can be more robust than lots of examples of the same thing over and </a:t>
            </a:r>
            <a:r>
              <a:rPr lang="en-GB" sz="1100" dirty="0" smtClean="0"/>
              <a:t>over (where’s the context?).</a:t>
            </a:r>
            <a:endParaRPr lang="en-GB" sz="1100" dirty="0"/>
          </a:p>
          <a:p>
            <a:endParaRPr lang="en-GB" sz="1100" dirty="0"/>
          </a:p>
          <a:p>
            <a:r>
              <a:rPr lang="en-GB" sz="1100" dirty="0"/>
              <a:t>Competence over time should occur naturally, candidates are going to take a period of time, usually at least 6 months to complete, so plenty of opportunity for this to be demonstrated</a:t>
            </a:r>
          </a:p>
          <a:p>
            <a:endParaRPr lang="en-GB" sz="1100" dirty="0"/>
          </a:p>
          <a:p>
            <a:r>
              <a:rPr lang="en-GB" sz="1100" dirty="0" smtClean="0"/>
              <a:t>Not more</a:t>
            </a:r>
            <a:r>
              <a:rPr lang="en-GB" sz="1100" baseline="0" dirty="0" smtClean="0"/>
              <a:t> than 1 item for each Performance Indicator  however, </a:t>
            </a:r>
            <a:r>
              <a:rPr lang="en-GB" sz="1100" dirty="0" smtClean="0"/>
              <a:t>Holistic </a:t>
            </a:r>
            <a:r>
              <a:rPr lang="en-GB" sz="1100" dirty="0"/>
              <a:t>assessment – usually provides more than 1 piece of evidence for most PIs as there is overlap in what candidates are doing in their job. </a:t>
            </a:r>
          </a:p>
          <a:p>
            <a:endParaRPr lang="en-GB" sz="1100" dirty="0"/>
          </a:p>
          <a:p>
            <a:r>
              <a:rPr lang="en-GB" sz="1100" dirty="0"/>
              <a:t>Want to see competence over time at unit level rather than PI.</a:t>
            </a:r>
          </a:p>
          <a:p>
            <a:r>
              <a:rPr lang="en-GB" sz="1100" dirty="0"/>
              <a:t>Not explicitly stated in the Assessment Strategy but is intrinsic to a claim of competence.</a:t>
            </a:r>
          </a:p>
          <a:p>
            <a:endParaRPr lang="en-GB" sz="1100" dirty="0"/>
          </a:p>
          <a:p>
            <a:r>
              <a:rPr lang="en-GB" sz="1100" b="0" dirty="0" smtClean="0"/>
              <a:t>Best</a:t>
            </a:r>
            <a:r>
              <a:rPr lang="en-GB" sz="1100" b="0" baseline="0" dirty="0" smtClean="0"/>
              <a:t> to get Knowledge from practice. Drawbacks to generic questions:</a:t>
            </a:r>
          </a:p>
          <a:p>
            <a:endParaRPr lang="en-GB" sz="1100" b="0" baseline="0" dirty="0" smtClean="0"/>
          </a:p>
          <a:p>
            <a:r>
              <a:rPr lang="en-GB" sz="1100" b="1" baseline="0" dirty="0" smtClean="0"/>
              <a:t>Generic questions not wrong – </a:t>
            </a:r>
            <a:r>
              <a:rPr lang="en-GB" sz="1100" b="0" baseline="0" dirty="0" smtClean="0"/>
              <a:t>and can be useful for training – so we are not saying that is wrong but if used a mixed approach is best.</a:t>
            </a:r>
            <a:endParaRPr lang="en-GB" sz="1100" b="1" dirty="0"/>
          </a:p>
          <a:p>
            <a:endParaRPr lang="en-GB" sz="1100" dirty="0"/>
          </a:p>
        </p:txBody>
      </p:sp>
      <p:sp>
        <p:nvSpPr>
          <p:cNvPr id="4" name="Slide Number Placeholder 3"/>
          <p:cNvSpPr>
            <a:spLocks noGrp="1"/>
          </p:cNvSpPr>
          <p:nvPr>
            <p:ph type="sldNum" sz="quarter" idx="10"/>
          </p:nvPr>
        </p:nvSpPr>
        <p:spPr/>
        <p:txBody>
          <a:bodyPr/>
          <a:lstStyle/>
          <a:p>
            <a:fld id="{68AEC530-C8CF-4A30-BFA9-FE432B1692B7}" type="slidenum">
              <a:rPr lang="en-GB" smtClean="0"/>
              <a:t>15</a:t>
            </a:fld>
            <a:endParaRPr lang="en-GB"/>
          </a:p>
        </p:txBody>
      </p:sp>
    </p:spTree>
    <p:extLst>
      <p:ext uri="{BB962C8B-B14F-4D97-AF65-F5344CB8AC3E}">
        <p14:creationId xmlns:p14="http://schemas.microsoft.com/office/powerpoint/2010/main" val="337119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That’s it for the Evolution</a:t>
            </a:r>
            <a:r>
              <a:rPr lang="en-GB" baseline="0" dirty="0" smtClean="0"/>
              <a:t> of Standards….. Are there any questions?</a:t>
            </a:r>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16</a:t>
            </a:fld>
            <a:endParaRPr lang="en-GB"/>
          </a:p>
        </p:txBody>
      </p:sp>
    </p:spTree>
    <p:extLst>
      <p:ext uri="{BB962C8B-B14F-4D97-AF65-F5344CB8AC3E}">
        <p14:creationId xmlns:p14="http://schemas.microsoft.com/office/powerpoint/2010/main" val="165320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2</a:t>
            </a:fld>
            <a:endParaRPr lang="en-GB"/>
          </a:p>
        </p:txBody>
      </p:sp>
    </p:spTree>
    <p:extLst>
      <p:ext uri="{BB962C8B-B14F-4D97-AF65-F5344CB8AC3E}">
        <p14:creationId xmlns:p14="http://schemas.microsoft.com/office/powerpoint/2010/main" val="123916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3</a:t>
            </a:fld>
            <a:endParaRPr lang="en-GB"/>
          </a:p>
        </p:txBody>
      </p:sp>
    </p:spTree>
    <p:extLst>
      <p:ext uri="{BB962C8B-B14F-4D97-AF65-F5344CB8AC3E}">
        <p14:creationId xmlns:p14="http://schemas.microsoft.com/office/powerpoint/2010/main" val="42701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“Level 4” Business and Administration SVQ will no longer refer to “Level 4” in the title.</a:t>
            </a:r>
          </a:p>
          <a:p>
            <a:endParaRPr lang="en-GB" baseline="0" dirty="0" smtClean="0"/>
          </a:p>
          <a:p>
            <a:r>
              <a:rPr lang="en-GB" baseline="0" dirty="0" smtClean="0"/>
              <a:t>All SVQs since September 2016 refer only to SCQF Level.</a:t>
            </a:r>
          </a:p>
          <a:p>
            <a:endParaRPr lang="en-GB" baseline="0" dirty="0" smtClean="0"/>
          </a:p>
          <a:p>
            <a:r>
              <a:rPr lang="en-GB" baseline="0" dirty="0" smtClean="0"/>
              <a:t>This SVQ is credit rated at SCQF Level 8/</a:t>
            </a:r>
          </a:p>
          <a:p>
            <a:endParaRPr lang="en-GB" baseline="0" dirty="0" smtClean="0"/>
          </a:p>
          <a:p>
            <a:r>
              <a:rPr lang="en-GB" baseline="0" dirty="0" smtClean="0"/>
              <a:t>Here is some of the background and rationale for the revised SVQ and potential candidate groups.</a:t>
            </a:r>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4</a:t>
            </a:fld>
            <a:endParaRPr lang="en-GB"/>
          </a:p>
        </p:txBody>
      </p:sp>
    </p:spTree>
    <p:extLst>
      <p:ext uri="{BB962C8B-B14F-4D97-AF65-F5344CB8AC3E}">
        <p14:creationId xmlns:p14="http://schemas.microsoft.com/office/powerpoint/2010/main" val="49444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SCQF </a:t>
            </a:r>
            <a:r>
              <a:rPr lang="en-GB" sz="1100" dirty="0"/>
              <a:t>credit rating has increased to level 8</a:t>
            </a:r>
          </a:p>
          <a:p>
            <a:endParaRPr lang="en-GB" sz="1100" dirty="0"/>
          </a:p>
          <a:p>
            <a:r>
              <a:rPr lang="en-GB" sz="1100" dirty="0"/>
              <a:t>8 Units needed, 3 mandatory – same as before and same as levels 2 and 3</a:t>
            </a:r>
          </a:p>
          <a:p>
            <a:endParaRPr lang="en-GB" sz="1100" dirty="0"/>
          </a:p>
          <a:p>
            <a:r>
              <a:rPr lang="en-GB" sz="1100" b="1" dirty="0" smtClean="0"/>
              <a:t>Mandatory units –</a:t>
            </a:r>
            <a:r>
              <a:rPr lang="en-GB" sz="1100" b="1" baseline="0" dirty="0" smtClean="0"/>
              <a:t> </a:t>
            </a:r>
            <a:r>
              <a:rPr lang="en-GB" sz="1100" dirty="0" smtClean="0"/>
              <a:t>431 </a:t>
            </a:r>
            <a:r>
              <a:rPr lang="en-GB" sz="1100" dirty="0"/>
              <a:t>is a new unit to this qualification, not a completely new unit – imported from Management</a:t>
            </a:r>
          </a:p>
          <a:p>
            <a:endParaRPr lang="en-GB" sz="1100" dirty="0"/>
          </a:p>
          <a:p>
            <a:r>
              <a:rPr lang="en-GB" sz="1100" dirty="0"/>
              <a:t>Previously Manage Communication in a BE. </a:t>
            </a:r>
            <a:endParaRPr lang="en-GB" sz="1100" dirty="0" smtClean="0"/>
          </a:p>
          <a:p>
            <a:r>
              <a:rPr lang="en-GB" sz="1100" dirty="0" smtClean="0"/>
              <a:t>Level </a:t>
            </a:r>
            <a:r>
              <a:rPr lang="en-GB" sz="1100" dirty="0"/>
              <a:t>3 Communicate in a BE – Level 2 Prepare to Communicate </a:t>
            </a:r>
            <a:r>
              <a:rPr lang="en-GB" sz="1100" dirty="0" smtClean="0"/>
              <a:t>…</a:t>
            </a:r>
            <a:r>
              <a:rPr lang="en-GB" sz="1100" baseline="0" dirty="0" smtClean="0"/>
              <a:t> competences that are </a:t>
            </a:r>
            <a:r>
              <a:rPr lang="en-GB" sz="1100" baseline="0" dirty="0" err="1" smtClean="0"/>
              <a:t>tgeneric</a:t>
            </a:r>
            <a:r>
              <a:rPr lang="en-GB" sz="1100" baseline="0" dirty="0" smtClean="0"/>
              <a:t> throughout </a:t>
            </a:r>
            <a:r>
              <a:rPr lang="en-GB" sz="1100" baseline="0" dirty="0" smtClean="0"/>
              <a:t>the qualifications</a:t>
            </a:r>
          </a:p>
          <a:p>
            <a:endParaRPr lang="en-GB" sz="1100" baseline="0" dirty="0" smtClean="0"/>
          </a:p>
          <a:p>
            <a:r>
              <a:rPr lang="en-GB" sz="1100" baseline="0" dirty="0" smtClean="0"/>
              <a:t>Manage Communication – more specific and specialist</a:t>
            </a:r>
          </a:p>
          <a:p>
            <a:endParaRPr lang="en-GB" sz="1100" baseline="0" dirty="0" smtClean="0"/>
          </a:p>
          <a:p>
            <a:r>
              <a:rPr lang="en-GB" sz="1100" baseline="0" dirty="0" smtClean="0"/>
              <a:t>Decision-making – something more embedded in job roles of candidates at this level</a:t>
            </a:r>
            <a:r>
              <a:rPr lang="en-GB" sz="1100" baseline="0" dirty="0" smtClean="0"/>
              <a:t>. Much more relevant</a:t>
            </a:r>
            <a:endParaRPr lang="en-GB" sz="1100" dirty="0"/>
          </a:p>
          <a:p>
            <a:endParaRPr lang="en-GB" sz="1100" dirty="0"/>
          </a:p>
          <a:p>
            <a:r>
              <a:rPr lang="en-GB" sz="1100" dirty="0"/>
              <a:t>Many other units are new to the </a:t>
            </a:r>
            <a:r>
              <a:rPr lang="en-GB" sz="1100" dirty="0" err="1"/>
              <a:t>qual</a:t>
            </a:r>
            <a:r>
              <a:rPr lang="en-GB" sz="1100" dirty="0"/>
              <a:t> but imported from </a:t>
            </a:r>
            <a:r>
              <a:rPr lang="en-GB" sz="1100" dirty="0" smtClean="0"/>
              <a:t>other</a:t>
            </a:r>
            <a:r>
              <a:rPr lang="en-GB" sz="1100" baseline="0" dirty="0" smtClean="0"/>
              <a:t> SVQs.</a:t>
            </a:r>
            <a:endParaRPr lang="en-GB" sz="1100" dirty="0"/>
          </a:p>
          <a:p>
            <a:endParaRPr lang="en-GB" sz="1100" dirty="0"/>
          </a:p>
          <a:p>
            <a:r>
              <a:rPr lang="en-GB" sz="1100" dirty="0"/>
              <a:t>Start date 1 August – Usual support material available – Assessment Guidance &amp; Portfolio</a:t>
            </a:r>
          </a:p>
        </p:txBody>
      </p:sp>
      <p:sp>
        <p:nvSpPr>
          <p:cNvPr id="4" name="Slide Number Placeholder 3"/>
          <p:cNvSpPr>
            <a:spLocks noGrp="1"/>
          </p:cNvSpPr>
          <p:nvPr>
            <p:ph type="sldNum" sz="quarter" idx="10"/>
          </p:nvPr>
        </p:nvSpPr>
        <p:spPr/>
        <p:txBody>
          <a:bodyPr/>
          <a:lstStyle/>
          <a:p>
            <a:fld id="{68AEC530-C8CF-4A30-BFA9-FE432B1692B7}" type="slidenum">
              <a:rPr lang="en-GB" smtClean="0"/>
              <a:t>5</a:t>
            </a:fld>
            <a:endParaRPr lang="en-GB"/>
          </a:p>
        </p:txBody>
      </p:sp>
    </p:spTree>
    <p:extLst>
      <p:ext uri="{BB962C8B-B14F-4D97-AF65-F5344CB8AC3E}">
        <p14:creationId xmlns:p14="http://schemas.microsoft.com/office/powerpoint/2010/main" val="362533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6" indent="-173096">
              <a:buFontTx/>
              <a:buChar char="-"/>
            </a:pPr>
            <a:r>
              <a:rPr lang="en-GB" dirty="0" smtClean="0"/>
              <a:t>SVQ at SCQF Level 8 or above…. Business and Administration</a:t>
            </a:r>
          </a:p>
          <a:p>
            <a:pPr marL="173096" indent="-173096">
              <a:buFontTx/>
              <a:buChar char="-"/>
            </a:pPr>
            <a:r>
              <a:rPr lang="en-GB" dirty="0" smtClean="0"/>
              <a:t>Additional SVQ units – </a:t>
            </a:r>
            <a:r>
              <a:rPr lang="en-GB" dirty="0" smtClean="0"/>
              <a:t>15 SCQF credit</a:t>
            </a:r>
            <a:r>
              <a:rPr lang="en-GB" baseline="0" dirty="0" smtClean="0"/>
              <a:t> points worth) </a:t>
            </a:r>
            <a:r>
              <a:rPr lang="en-GB" dirty="0" smtClean="0"/>
              <a:t>there </a:t>
            </a:r>
            <a:r>
              <a:rPr lang="en-GB" dirty="0" smtClean="0"/>
              <a:t>is</a:t>
            </a:r>
            <a:r>
              <a:rPr lang="en-GB" baseline="0" dirty="0" smtClean="0"/>
              <a:t> likely to be a specific list. </a:t>
            </a:r>
          </a:p>
          <a:p>
            <a:endParaRPr lang="en-GB" baseline="0" dirty="0" smtClean="0"/>
          </a:p>
          <a:p>
            <a:r>
              <a:rPr lang="en-GB" baseline="0" dirty="0" smtClean="0"/>
              <a:t>Most likely route – additional optional units – although units in other subjects possible if candidate can evidence.</a:t>
            </a: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6</a:t>
            </a:fld>
            <a:endParaRPr lang="en-GB"/>
          </a:p>
        </p:txBody>
      </p:sp>
    </p:spTree>
    <p:extLst>
      <p:ext uri="{BB962C8B-B14F-4D97-AF65-F5344CB8AC3E}">
        <p14:creationId xmlns:p14="http://schemas.microsoft.com/office/powerpoint/2010/main" val="132202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I </a:t>
            </a:r>
            <a:r>
              <a:rPr lang="en-GB" sz="1100" baseline="0" dirty="0" smtClean="0"/>
              <a:t>thought it would be useful </a:t>
            </a:r>
            <a:r>
              <a:rPr lang="en-GB" sz="1100" dirty="0" smtClean="0"/>
              <a:t>to talk about the standards and assessment strategy in terms of how they were 10 – 15 years ago</a:t>
            </a:r>
            <a:r>
              <a:rPr lang="en-GB" sz="1100" baseline="0" dirty="0" smtClean="0"/>
              <a:t> and the main changes that we’ve seen in that time and the rationale </a:t>
            </a:r>
            <a:r>
              <a:rPr lang="en-GB" sz="1100" baseline="0" dirty="0" smtClean="0"/>
              <a:t>for </a:t>
            </a:r>
            <a:r>
              <a:rPr lang="en-GB" sz="1100" baseline="0" dirty="0" smtClean="0"/>
              <a:t>them.</a:t>
            </a:r>
            <a:endParaRPr lang="en-GB" sz="1100" dirty="0"/>
          </a:p>
          <a:p>
            <a:endParaRPr lang="en-GB"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t>Stacks</a:t>
            </a:r>
            <a:r>
              <a:rPr lang="en-GB" sz="1100" baseline="0" dirty="0" smtClean="0"/>
              <a:t> of folders – used to see this many years ago</a:t>
            </a:r>
          </a:p>
          <a:p>
            <a:endParaRPr lang="en-GB" sz="1100" dirty="0"/>
          </a:p>
          <a:p>
            <a:r>
              <a:rPr lang="en-GB" sz="1100" dirty="0" smtClean="0"/>
              <a:t>We’ve </a:t>
            </a:r>
            <a:r>
              <a:rPr lang="en-GB" sz="1100" dirty="0"/>
              <a:t>seen a reduction in the volume of evidence required to demonstrate competence for SVQs over the past 10 or 15 years and that’s a good </a:t>
            </a:r>
            <a:r>
              <a:rPr lang="en-GB" sz="1100" dirty="0" smtClean="0"/>
              <a:t>thing</a:t>
            </a:r>
            <a:endParaRPr lang="en-GB" sz="1100" dirty="0"/>
          </a:p>
          <a:p>
            <a:endParaRPr lang="en-GB" sz="1100" dirty="0" smtClean="0"/>
          </a:p>
          <a:p>
            <a:r>
              <a:rPr lang="en-GB" sz="1100" dirty="0" smtClean="0"/>
              <a:t>Not </a:t>
            </a:r>
            <a:r>
              <a:rPr lang="en-GB" sz="1100" dirty="0"/>
              <a:t>just for practical </a:t>
            </a:r>
            <a:r>
              <a:rPr lang="en-GB" sz="1100" dirty="0" smtClean="0"/>
              <a:t>reasons,  </a:t>
            </a:r>
            <a:r>
              <a:rPr lang="en-GB" sz="1100" dirty="0" smtClean="0"/>
              <a:t>assumption </a:t>
            </a:r>
            <a:r>
              <a:rPr lang="en-GB" sz="1100" dirty="0"/>
              <a:t>that the more evidence you have, the more valid the claim to competence is, </a:t>
            </a:r>
            <a:r>
              <a:rPr lang="en-GB" sz="1100" dirty="0" smtClean="0"/>
              <a:t>but </a:t>
            </a:r>
            <a:r>
              <a:rPr lang="en-GB" sz="1100" dirty="0" smtClean="0"/>
              <a:t>not </a:t>
            </a:r>
            <a:r>
              <a:rPr lang="en-GB" sz="1100" dirty="0"/>
              <a:t>necessarily true </a:t>
            </a:r>
            <a:r>
              <a:rPr lang="en-GB" sz="1100" dirty="0" smtClean="0"/>
              <a:t>…</a:t>
            </a:r>
            <a:r>
              <a:rPr lang="en-GB" sz="1100" baseline="0" dirty="0" smtClean="0"/>
              <a:t> reliance on lots of the same type of evidence is weak</a:t>
            </a:r>
          </a:p>
          <a:p>
            <a:endParaRPr lang="en-GB" sz="1100" dirty="0"/>
          </a:p>
          <a:p>
            <a:r>
              <a:rPr lang="en-GB" sz="1100" dirty="0"/>
              <a:t>What is important is the quality of the </a:t>
            </a:r>
            <a:r>
              <a:rPr lang="en-GB" sz="1100" dirty="0" smtClean="0"/>
              <a:t>evidence. Triangulation is stronger than lots of the same thing.</a:t>
            </a:r>
            <a:endParaRPr lang="en-GB" sz="1100" dirty="0"/>
          </a:p>
          <a:p>
            <a:endParaRPr lang="en-GB" sz="1100" dirty="0"/>
          </a:p>
        </p:txBody>
      </p:sp>
      <p:sp>
        <p:nvSpPr>
          <p:cNvPr id="4" name="Slide Number Placeholder 3"/>
          <p:cNvSpPr>
            <a:spLocks noGrp="1"/>
          </p:cNvSpPr>
          <p:nvPr>
            <p:ph type="sldNum" sz="quarter" idx="10"/>
          </p:nvPr>
        </p:nvSpPr>
        <p:spPr/>
        <p:txBody>
          <a:bodyPr/>
          <a:lstStyle/>
          <a:p>
            <a:fld id="{68AEC530-C8CF-4A30-BFA9-FE432B1692B7}" type="slidenum">
              <a:rPr lang="en-GB" smtClean="0"/>
              <a:t>7</a:t>
            </a:fld>
            <a:endParaRPr lang="en-GB"/>
          </a:p>
        </p:txBody>
      </p:sp>
    </p:spTree>
    <p:extLst>
      <p:ext uri="{BB962C8B-B14F-4D97-AF65-F5344CB8AC3E}">
        <p14:creationId xmlns:p14="http://schemas.microsoft.com/office/powerpoint/2010/main" val="8823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Contained only Performance Criteria – this is what candidates have to do to evidence competence</a:t>
            </a:r>
          </a:p>
          <a:p>
            <a:endParaRPr lang="en-GB" sz="1100" dirty="0"/>
          </a:p>
          <a:p>
            <a:r>
              <a:rPr lang="en-GB" sz="1100" dirty="0"/>
              <a:t>Very soon after that – people were asking for </a:t>
            </a:r>
            <a:r>
              <a:rPr lang="en-GB" sz="1100" dirty="0" smtClean="0"/>
              <a:t>more </a:t>
            </a:r>
            <a:r>
              <a:rPr lang="en-GB" sz="1100" dirty="0"/>
              <a:t>detail about the evidence that should be produced so range and scope were </a:t>
            </a:r>
            <a:r>
              <a:rPr lang="en-GB" sz="1100" dirty="0" smtClean="0"/>
              <a:t>introduce</a:t>
            </a:r>
            <a:r>
              <a:rPr lang="en-GB" sz="1100" baseline="0" dirty="0" smtClean="0"/>
              <a:t> – for example:</a:t>
            </a:r>
          </a:p>
          <a:p>
            <a:endParaRPr lang="en-GB" sz="1100" dirty="0"/>
          </a:p>
          <a:p>
            <a:r>
              <a:rPr lang="en-GB" sz="1100" dirty="0"/>
              <a:t>Initially it was assumed, if people are demonstrating competence  they are demonstrating the knowledge – how else could they be competent? </a:t>
            </a:r>
            <a:r>
              <a:rPr lang="en-GB" sz="1100" baseline="0" dirty="0" smtClean="0"/>
              <a:t> </a:t>
            </a:r>
            <a:r>
              <a:rPr lang="en-GB" sz="1100" dirty="0" smtClean="0"/>
              <a:t>But </a:t>
            </a:r>
            <a:r>
              <a:rPr lang="en-GB" sz="1100" dirty="0"/>
              <a:t>it was decided we had to have knowledge criteria so it can be explicitly evidenced</a:t>
            </a:r>
          </a:p>
          <a:p>
            <a:endParaRPr lang="en-GB" sz="1100" dirty="0"/>
          </a:p>
          <a:p>
            <a:r>
              <a:rPr lang="en-GB" sz="1100" dirty="0"/>
              <a:t>Then Assessment Strategies were introduced – one reason was that there was a lot of simulation being used therefore </a:t>
            </a:r>
            <a:r>
              <a:rPr lang="en-GB" sz="1100" dirty="0" smtClean="0"/>
              <a:t>risk of claims </a:t>
            </a:r>
            <a:r>
              <a:rPr lang="en-GB" sz="1100" dirty="0"/>
              <a:t>to </a:t>
            </a:r>
            <a:r>
              <a:rPr lang="en-GB" sz="1100" dirty="0" smtClean="0"/>
              <a:t>occupationally competence being quite </a:t>
            </a:r>
            <a:r>
              <a:rPr lang="en-GB" sz="1100" dirty="0"/>
              <a:t>weak</a:t>
            </a:r>
          </a:p>
          <a:p>
            <a:endParaRPr lang="en-GB" sz="1100" dirty="0"/>
          </a:p>
          <a:p>
            <a:r>
              <a:rPr lang="en-GB" sz="1100" dirty="0"/>
              <a:t>Evidence Requirements – what kind of evidence , 3 word documents, 4 reflective accounts, 2 observations, 3 customer problems etc.</a:t>
            </a:r>
          </a:p>
        </p:txBody>
      </p:sp>
      <p:sp>
        <p:nvSpPr>
          <p:cNvPr id="4" name="Slide Number Placeholder 3"/>
          <p:cNvSpPr>
            <a:spLocks noGrp="1"/>
          </p:cNvSpPr>
          <p:nvPr>
            <p:ph type="sldNum" sz="quarter" idx="10"/>
          </p:nvPr>
        </p:nvSpPr>
        <p:spPr/>
        <p:txBody>
          <a:bodyPr/>
          <a:lstStyle/>
          <a:p>
            <a:fld id="{68AEC530-C8CF-4A30-BFA9-FE432B1692B7}" type="slidenum">
              <a:rPr lang="en-GB" smtClean="0"/>
              <a:t>8</a:t>
            </a:fld>
            <a:endParaRPr lang="en-GB"/>
          </a:p>
        </p:txBody>
      </p:sp>
    </p:spTree>
    <p:extLst>
      <p:ext uri="{BB962C8B-B14F-4D97-AF65-F5344CB8AC3E}">
        <p14:creationId xmlns:p14="http://schemas.microsoft.com/office/powerpoint/2010/main" val="345500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overlap between levels – so we</a:t>
            </a:r>
            <a:r>
              <a:rPr lang="en-GB" baseline="0" dirty="0" smtClean="0"/>
              <a:t> had cases where candidates were completing 5 out of 6 units at </a:t>
            </a:r>
            <a:r>
              <a:rPr lang="en-GB" baseline="0" dirty="0" smtClean="0"/>
              <a:t>level </a:t>
            </a:r>
            <a:r>
              <a:rPr lang="en-GB" baseline="0" dirty="0" smtClean="0"/>
              <a:t>3 and were struggling to get the last one, so had to go back to level 2.</a:t>
            </a:r>
          </a:p>
          <a:p>
            <a:endParaRPr lang="en-GB" baseline="0" dirty="0" smtClean="0"/>
          </a:p>
          <a:p>
            <a:r>
              <a:rPr lang="en-GB" baseline="0" dirty="0" smtClean="0"/>
              <a:t>Pre-approved contingencies – so anything not a contingency had to be covered with performance evidence…. so candidates had 9 out of 10 PIs covered but couldn’t achieve unit.</a:t>
            </a:r>
          </a:p>
          <a:p>
            <a:endParaRPr lang="en-GB" baseline="0" dirty="0" smtClean="0"/>
          </a:p>
          <a:p>
            <a:r>
              <a:rPr lang="en-GB" baseline="0" dirty="0" smtClean="0"/>
              <a:t>Little flexibility to allow reasonable </a:t>
            </a:r>
            <a:r>
              <a:rPr lang="en-GB" baseline="0" dirty="0" smtClean="0"/>
              <a:t>adjustments</a:t>
            </a:r>
          </a:p>
          <a:p>
            <a:endParaRPr lang="en-GB" baseline="0" dirty="0" smtClean="0"/>
          </a:p>
          <a:p>
            <a:r>
              <a:rPr lang="en-GB" baseline="0" dirty="0" smtClean="0"/>
              <a:t>Assessment Strategy – large, cumbersome and complex</a:t>
            </a:r>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9</a:t>
            </a:fld>
            <a:endParaRPr lang="en-GB"/>
          </a:p>
        </p:txBody>
      </p:sp>
    </p:spTree>
    <p:extLst>
      <p:ext uri="{BB962C8B-B14F-4D97-AF65-F5344CB8AC3E}">
        <p14:creationId xmlns:p14="http://schemas.microsoft.com/office/powerpoint/2010/main" val="394390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4159" y="1556792"/>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724650" algn="l"/>
              </a:tabLst>
              <a:defRPr/>
            </a:pPr>
            <a:r>
              <a:rPr lang="en-GB" kern="0" dirty="0" smtClean="0"/>
              <a:t>SVQs in Business and Administration</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3" name="Text Placeholder 2"/>
          <p:cNvSpPr txBox="1">
            <a:spLocks/>
          </p:cNvSpPr>
          <p:nvPr/>
        </p:nvSpPr>
        <p:spPr>
          <a:xfrm>
            <a:off x="506170" y="2708920"/>
            <a:ext cx="6946149" cy="1512168"/>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kern="0" dirty="0" smtClean="0">
                <a:solidFill>
                  <a:schemeClr val="accent5">
                    <a:lumMod val="60000"/>
                    <a:lumOff val="40000"/>
                  </a:schemeClr>
                </a:solidFill>
                <a:latin typeface="Arial"/>
              </a:rPr>
              <a:t>Network Events</a:t>
            </a:r>
          </a:p>
          <a:p>
            <a:pPr marL="342900" marR="0" lvl="0" indent="-342900" algn="ctr"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kern="0" dirty="0" smtClean="0">
                <a:solidFill>
                  <a:srgbClr val="FFFF99"/>
                </a:solidFill>
                <a:latin typeface="Arial"/>
              </a:rPr>
              <a:t>May 2017</a:t>
            </a:r>
            <a:endParaRPr kumimoji="0" lang="en-US" sz="2800" b="0" i="0" u="none" strike="noStrike" kern="0" cap="none" spc="0" normalizeH="0" baseline="0" noProof="0" dirty="0">
              <a:ln>
                <a:noFill/>
              </a:ln>
              <a:solidFill>
                <a:srgbClr val="FFFF99"/>
              </a:solidFill>
              <a:effectLst/>
              <a:uLnTx/>
              <a:uFillTx/>
              <a:latin typeface="Arial"/>
            </a:endParaRPr>
          </a:p>
        </p:txBody>
      </p:sp>
    </p:spTree>
    <p:extLst>
      <p:ext uri="{BB962C8B-B14F-4D97-AF65-F5344CB8AC3E}">
        <p14:creationId xmlns:p14="http://schemas.microsoft.com/office/powerpoint/2010/main" val="1581511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45396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179512" y="1124744"/>
            <a:ext cx="8687308" cy="504056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Is this person competent?</a:t>
            </a:r>
            <a:endParaRPr lang="en-GB" sz="2000" kern="0" dirty="0">
              <a:solidFill>
                <a:schemeClr val="accent5">
                  <a:lumMod val="60000"/>
                  <a:lumOff val="40000"/>
                </a:schemeClr>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66" y="1495053"/>
            <a:ext cx="7908050" cy="4443958"/>
          </a:xfrm>
          <a:prstGeom prst="rect">
            <a:avLst/>
          </a:prstGeom>
        </p:spPr>
      </p:pic>
    </p:spTree>
    <p:extLst>
      <p:ext uri="{BB962C8B-B14F-4D97-AF65-F5344CB8AC3E}">
        <p14:creationId xmlns:p14="http://schemas.microsoft.com/office/powerpoint/2010/main" val="41659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45396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179512" y="1124744"/>
            <a:ext cx="8687308" cy="504056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National Occupational Standard for Professional Footballer:</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8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Performance in games</a:t>
            </a:r>
          </a:p>
          <a:p>
            <a:pPr>
              <a:buClr>
                <a:srgbClr val="FFFFFF"/>
              </a:buClr>
              <a:defRPr/>
            </a:pPr>
            <a:r>
              <a:rPr lang="en-GB" sz="1800" kern="0" dirty="0" smtClean="0">
                <a:solidFill>
                  <a:srgbClr val="FFFF99"/>
                </a:solidFill>
                <a:latin typeface="Arial"/>
              </a:rPr>
              <a:t>Skill</a:t>
            </a:r>
          </a:p>
          <a:p>
            <a:pPr>
              <a:buClr>
                <a:srgbClr val="FFFFFF"/>
              </a:buClr>
              <a:defRPr/>
            </a:pPr>
            <a:r>
              <a:rPr lang="en-GB" sz="1800" kern="0" dirty="0" smtClean="0">
                <a:solidFill>
                  <a:srgbClr val="FFFF99"/>
                </a:solidFill>
                <a:latin typeface="Arial"/>
              </a:rPr>
              <a:t>Passing</a:t>
            </a:r>
          </a:p>
          <a:p>
            <a:pPr>
              <a:buClr>
                <a:srgbClr val="FFFFFF"/>
              </a:buClr>
              <a:defRPr/>
            </a:pPr>
            <a:r>
              <a:rPr lang="en-GB" sz="1800" kern="0" dirty="0" smtClean="0">
                <a:solidFill>
                  <a:srgbClr val="FFFF99"/>
                </a:solidFill>
                <a:latin typeface="Arial"/>
              </a:rPr>
              <a:t>Movement</a:t>
            </a:r>
          </a:p>
          <a:p>
            <a:pPr>
              <a:buClr>
                <a:srgbClr val="FFFFFF"/>
              </a:buClr>
              <a:defRPr/>
            </a:pPr>
            <a:r>
              <a:rPr lang="en-GB" sz="1800" kern="0" dirty="0" smtClean="0">
                <a:solidFill>
                  <a:srgbClr val="FFFF99"/>
                </a:solidFill>
                <a:latin typeface="Arial"/>
              </a:rPr>
              <a:t>Heading</a:t>
            </a:r>
          </a:p>
          <a:p>
            <a:pPr>
              <a:buClr>
                <a:srgbClr val="FFFFFF"/>
              </a:buClr>
              <a:defRPr/>
            </a:pPr>
            <a:r>
              <a:rPr lang="en-GB" sz="1800" kern="0" dirty="0" smtClean="0">
                <a:solidFill>
                  <a:srgbClr val="FFFF99"/>
                </a:solidFill>
                <a:latin typeface="Arial"/>
              </a:rPr>
              <a:t>Tackling</a:t>
            </a:r>
          </a:p>
          <a:p>
            <a:pPr>
              <a:buClr>
                <a:srgbClr val="FFFFFF"/>
              </a:buClr>
              <a:defRPr/>
            </a:pPr>
            <a:endParaRPr lang="en-GB" sz="1800" kern="0" dirty="0">
              <a:latin typeface="Arial"/>
            </a:endParaRPr>
          </a:p>
          <a:p>
            <a:pPr marL="0" indent="0">
              <a:buClr>
                <a:srgbClr val="FFFFFF"/>
              </a:buClr>
              <a:buNone/>
              <a:defRPr/>
            </a:pPr>
            <a:r>
              <a:rPr lang="en-GB" sz="1800" kern="0" dirty="0" smtClean="0">
                <a:latin typeface="Arial"/>
              </a:rPr>
              <a:t>Performance in training?</a:t>
            </a:r>
          </a:p>
          <a:p>
            <a:pPr marL="0" indent="0">
              <a:buClr>
                <a:srgbClr val="FFFFFF"/>
              </a:buClr>
              <a:buNone/>
              <a:defRPr/>
            </a:pPr>
            <a:r>
              <a:rPr lang="en-GB" sz="1800" kern="0" dirty="0" smtClean="0">
                <a:latin typeface="Arial"/>
              </a:rPr>
              <a:t>Knowledge?</a:t>
            </a:r>
          </a:p>
          <a:p>
            <a:pPr>
              <a:buClr>
                <a:srgbClr val="FFFFFF"/>
              </a:buClr>
              <a:defRPr/>
            </a:pP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22738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45396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0" y="980728"/>
            <a:ext cx="8928992" cy="5472608"/>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rgbClr val="FFFF99"/>
                </a:solidFill>
                <a:latin typeface="Arial"/>
              </a:rPr>
              <a:t>National Occupational Standard for Professional Footballer:</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8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Performance in games:</a:t>
            </a:r>
          </a:p>
          <a:p>
            <a:pPr>
              <a:buClr>
                <a:srgbClr val="FFFFFF"/>
              </a:buClr>
              <a:defRPr/>
            </a:pPr>
            <a:r>
              <a:rPr lang="en-GB" sz="1800" kern="0" dirty="0" smtClean="0">
                <a:solidFill>
                  <a:srgbClr val="FFFF99"/>
                </a:solidFill>
                <a:latin typeface="Arial"/>
              </a:rPr>
              <a:t>Shooting</a:t>
            </a:r>
          </a:p>
          <a:p>
            <a:pPr marL="0" indent="0">
              <a:buClr>
                <a:srgbClr val="FFFFFF"/>
              </a:buClr>
              <a:buNone/>
              <a:defRPr/>
            </a:pPr>
            <a:r>
              <a:rPr lang="en-GB" sz="1800" kern="0" dirty="0">
                <a:latin typeface="Arial"/>
              </a:rPr>
              <a:t>	</a:t>
            </a:r>
            <a:r>
              <a:rPr lang="en-GB" sz="1800" kern="0" dirty="0" smtClean="0">
                <a:latin typeface="Arial"/>
              </a:rPr>
              <a:t>- scores goals</a:t>
            </a:r>
          </a:p>
          <a:p>
            <a:pPr marL="0" indent="0">
              <a:buClr>
                <a:srgbClr val="FFFFFF"/>
              </a:buClr>
              <a:buNone/>
              <a:defRPr/>
            </a:pPr>
            <a:r>
              <a:rPr lang="en-GB" sz="1800" kern="0" dirty="0">
                <a:latin typeface="Arial"/>
              </a:rPr>
              <a:t>	</a:t>
            </a:r>
            <a:r>
              <a:rPr lang="en-GB" sz="1800" kern="0" dirty="0" smtClean="0">
                <a:latin typeface="Arial"/>
              </a:rPr>
              <a:t>	- inside the penalty area / outside the penalty area</a:t>
            </a:r>
          </a:p>
          <a:p>
            <a:pPr marL="0" indent="0">
              <a:buClr>
                <a:srgbClr val="FFFFFF"/>
              </a:buClr>
              <a:buNone/>
              <a:defRPr/>
            </a:pPr>
            <a:r>
              <a:rPr lang="en-GB" sz="1800" kern="0" dirty="0">
                <a:latin typeface="Arial"/>
              </a:rPr>
              <a:t>	</a:t>
            </a:r>
            <a:r>
              <a:rPr lang="en-GB" sz="1800" kern="0" dirty="0" smtClean="0">
                <a:latin typeface="Arial"/>
              </a:rPr>
              <a:t>	- with right foot / with left foot / with head</a:t>
            </a:r>
          </a:p>
          <a:p>
            <a:pPr marL="0" indent="0">
              <a:buClr>
                <a:srgbClr val="FFFFFF"/>
              </a:buClr>
              <a:buNone/>
              <a:defRPr/>
            </a:pPr>
            <a:r>
              <a:rPr lang="en-GB" sz="1800" kern="0" dirty="0">
                <a:latin typeface="Arial"/>
              </a:rPr>
              <a:t>	</a:t>
            </a:r>
            <a:r>
              <a:rPr lang="en-GB" sz="1800" kern="0" dirty="0" smtClean="0">
                <a:latin typeface="Arial"/>
              </a:rPr>
              <a:t>	- scores direct from a free-kick</a:t>
            </a:r>
          </a:p>
          <a:p>
            <a:pPr marL="0" indent="0">
              <a:buClr>
                <a:srgbClr val="FFFFFF"/>
              </a:buClr>
              <a:buNone/>
              <a:defRPr/>
            </a:pPr>
            <a:r>
              <a:rPr lang="en-GB" sz="1800" kern="0" dirty="0">
                <a:latin typeface="Arial"/>
              </a:rPr>
              <a:t>	</a:t>
            </a:r>
            <a:r>
              <a:rPr lang="en-GB" sz="1800" kern="0" dirty="0" smtClean="0">
                <a:latin typeface="Arial"/>
              </a:rPr>
              <a:t>	- scores penalties</a:t>
            </a:r>
          </a:p>
          <a:p>
            <a:pPr marL="0" indent="0">
              <a:buClr>
                <a:srgbClr val="FFFFFF"/>
              </a:buClr>
              <a:buNone/>
              <a:defRPr/>
            </a:pPr>
            <a:r>
              <a:rPr lang="en-GB" sz="1800" kern="0" dirty="0">
                <a:latin typeface="Arial"/>
              </a:rPr>
              <a:t>	</a:t>
            </a:r>
            <a:r>
              <a:rPr lang="en-GB" sz="1800" kern="0" dirty="0" smtClean="0">
                <a:latin typeface="Arial"/>
              </a:rPr>
              <a:t>		- how many penalties? what if he/she misses one?</a:t>
            </a:r>
          </a:p>
          <a:p>
            <a:pPr marL="0" indent="0">
              <a:buClr>
                <a:srgbClr val="FFFFFF"/>
              </a:buClr>
              <a:buNone/>
              <a:defRPr/>
            </a:pPr>
            <a:r>
              <a:rPr lang="en-GB" sz="1800" kern="0" dirty="0">
                <a:latin typeface="Arial"/>
              </a:rPr>
              <a:t>	</a:t>
            </a:r>
            <a:r>
              <a:rPr lang="en-GB" sz="1800" kern="0" dirty="0" smtClean="0">
                <a:latin typeface="Arial"/>
              </a:rPr>
              <a:t>	- how many of the above have to occur within one game?</a:t>
            </a:r>
          </a:p>
          <a:p>
            <a:pPr marL="0" indent="0">
              <a:buClr>
                <a:srgbClr val="FFFFFF"/>
              </a:buClr>
              <a:buNone/>
              <a:defRPr/>
            </a:pPr>
            <a:r>
              <a:rPr lang="en-GB" sz="1800" kern="0" dirty="0">
                <a:latin typeface="Arial"/>
              </a:rPr>
              <a:t>	</a:t>
            </a:r>
            <a:r>
              <a:rPr lang="en-GB" sz="1800" kern="0" dirty="0" smtClean="0">
                <a:latin typeface="Arial"/>
              </a:rPr>
              <a:t>	- over how many games does he have to evidence this?</a:t>
            </a:r>
          </a:p>
          <a:p>
            <a:pPr marL="0" indent="0">
              <a:buClr>
                <a:srgbClr val="FFFFFF"/>
              </a:buClr>
              <a:buNone/>
              <a:defRPr/>
            </a:pPr>
            <a:endParaRPr lang="en-GB" sz="800" kern="0" dirty="0">
              <a:latin typeface="Arial"/>
            </a:endParaRPr>
          </a:p>
          <a:p>
            <a:pPr marL="0" indent="0">
              <a:buClr>
                <a:srgbClr val="FFFFFF"/>
              </a:buClr>
              <a:buNone/>
              <a:defRPr/>
            </a:pPr>
            <a:r>
              <a:rPr lang="en-GB" sz="1800" kern="0" dirty="0" smtClean="0">
                <a:solidFill>
                  <a:schemeClr val="accent5">
                    <a:lumMod val="60000"/>
                    <a:lumOff val="40000"/>
                  </a:schemeClr>
                </a:solidFill>
                <a:latin typeface="Arial"/>
              </a:rPr>
              <a:t>Atomised checklists / criteria are not enough to evidence true competence</a:t>
            </a:r>
          </a:p>
          <a:p>
            <a:pPr>
              <a:buClr>
                <a:srgbClr val="FFFFFF"/>
              </a:buClr>
              <a:defRPr/>
            </a:pPr>
            <a:r>
              <a:rPr lang="en-GB" sz="1800" kern="0" dirty="0" smtClean="0">
                <a:solidFill>
                  <a:srgbClr val="FFFF99"/>
                </a:solidFill>
                <a:latin typeface="Arial"/>
              </a:rPr>
              <a:t>Lead to judgements made on arbitrary/inauthentic </a:t>
            </a:r>
            <a:r>
              <a:rPr lang="en-GB" sz="1800" b="1" kern="0" dirty="0" smtClean="0">
                <a:solidFill>
                  <a:srgbClr val="FFFF99"/>
                </a:solidFill>
                <a:latin typeface="Arial"/>
              </a:rPr>
              <a:t>criteria</a:t>
            </a:r>
            <a:r>
              <a:rPr lang="en-GB" sz="1800" kern="0" dirty="0" smtClean="0">
                <a:solidFill>
                  <a:srgbClr val="FFFF99"/>
                </a:solidFill>
                <a:latin typeface="Arial"/>
              </a:rPr>
              <a:t> that don’t</a:t>
            </a:r>
          </a:p>
          <a:p>
            <a:pPr marL="0" indent="0">
              <a:buClr>
                <a:srgbClr val="FFFFFF"/>
              </a:buClr>
              <a:buNone/>
              <a:defRPr/>
            </a:pPr>
            <a:r>
              <a:rPr lang="en-GB" sz="1800" kern="0" dirty="0" smtClean="0">
                <a:solidFill>
                  <a:srgbClr val="FFFF99"/>
                </a:solidFill>
                <a:latin typeface="Arial"/>
              </a:rPr>
              <a:t>      reflect real life/work</a:t>
            </a:r>
          </a:p>
          <a:p>
            <a:pPr>
              <a:buClr>
                <a:srgbClr val="FFFFFF"/>
              </a:buClr>
              <a:defRPr/>
            </a:pPr>
            <a:r>
              <a:rPr lang="en-GB" sz="1800" kern="0" dirty="0" smtClean="0">
                <a:solidFill>
                  <a:srgbClr val="FFFF99"/>
                </a:solidFill>
                <a:latin typeface="Arial"/>
              </a:rPr>
              <a:t>Judgement still needed for prescriptive criteria therefore false economy</a:t>
            </a:r>
            <a:endParaRPr lang="en-GB" sz="1800" kern="0" dirty="0">
              <a:solidFill>
                <a:srgbClr val="FFFF99"/>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29236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7447" y="47667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251520" y="1124744"/>
            <a:ext cx="856895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pPr>
            <a:r>
              <a:rPr lang="en-GB" sz="1800" dirty="0" smtClean="0">
                <a:solidFill>
                  <a:schemeClr val="accent5">
                    <a:lumMod val="60000"/>
                    <a:lumOff val="40000"/>
                  </a:schemeClr>
                </a:solidFill>
                <a:latin typeface="Arial" panose="020B0604020202020204" pitchFamily="34" charset="0"/>
                <a:cs typeface="Arial" panose="020B0604020202020204" pitchFamily="34" charset="0"/>
              </a:rPr>
              <a:t>“There </a:t>
            </a:r>
            <a:r>
              <a:rPr lang="en-GB" sz="1800" dirty="0">
                <a:solidFill>
                  <a:schemeClr val="accent5">
                    <a:lumMod val="60000"/>
                    <a:lumOff val="40000"/>
                  </a:schemeClr>
                </a:solidFill>
                <a:latin typeface="Arial" panose="020B0604020202020204" pitchFamily="34" charset="0"/>
                <a:cs typeface="Arial" panose="020B0604020202020204" pitchFamily="34" charset="0"/>
              </a:rPr>
              <a:t>are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reasons </a:t>
            </a:r>
            <a:r>
              <a:rPr lang="en-GB" sz="1800" dirty="0">
                <a:solidFill>
                  <a:schemeClr val="accent5">
                    <a:lumMod val="60000"/>
                    <a:lumOff val="40000"/>
                  </a:schemeClr>
                </a:solidFill>
                <a:latin typeface="Arial" panose="020B0604020202020204" pitchFamily="34" charset="0"/>
                <a:cs typeface="Arial" panose="020B0604020202020204" pitchFamily="34" charset="0"/>
              </a:rPr>
              <a:t>why attempts to specify outcomes so clearly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that anyone </a:t>
            </a:r>
            <a:r>
              <a:rPr lang="en-GB" sz="1800" dirty="0">
                <a:solidFill>
                  <a:schemeClr val="accent5">
                    <a:lumMod val="60000"/>
                    <a:lumOff val="40000"/>
                  </a:schemeClr>
                </a:solidFill>
                <a:latin typeface="Arial" panose="020B0604020202020204" pitchFamily="34" charset="0"/>
                <a:cs typeface="Arial" panose="020B0604020202020204" pitchFamily="34" charset="0"/>
              </a:rPr>
              <a:t>can assess them reliably are doomed to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failure”</a:t>
            </a:r>
          </a:p>
          <a:p>
            <a:pPr marL="0" indent="0">
              <a:buNone/>
            </a:pPr>
            <a:endParaRPr lang="en-GB" sz="800" dirty="0" smtClean="0">
              <a:solidFill>
                <a:schemeClr val="accent5">
                  <a:lumMod val="60000"/>
                  <a:lumOff val="40000"/>
                </a:schemeClr>
              </a:solidFill>
              <a:latin typeface="Arial" panose="020B0604020202020204" pitchFamily="34" charset="0"/>
              <a:cs typeface="Arial" panose="020B0604020202020204" pitchFamily="34" charset="0"/>
            </a:endParaRPr>
          </a:p>
          <a:p>
            <a:pPr marL="0" indent="0">
              <a:buNone/>
            </a:pPr>
            <a:r>
              <a:rPr lang="en-GB" sz="1800" dirty="0" smtClean="0">
                <a:solidFill>
                  <a:schemeClr val="accent5">
                    <a:lumMod val="60000"/>
                    <a:lumOff val="40000"/>
                  </a:schemeClr>
                </a:solidFill>
                <a:latin typeface="Arial" panose="020B0604020202020204" pitchFamily="34" charset="0"/>
                <a:cs typeface="Arial" panose="020B0604020202020204" pitchFamily="34" charset="0"/>
              </a:rPr>
              <a:t>However </a:t>
            </a:r>
            <a:r>
              <a:rPr lang="en-GB" sz="1800" dirty="0">
                <a:solidFill>
                  <a:schemeClr val="accent5">
                    <a:lumMod val="60000"/>
                    <a:lumOff val="40000"/>
                  </a:schemeClr>
                </a:solidFill>
                <a:latin typeface="Arial" panose="020B0604020202020204" pitchFamily="34" charset="0"/>
                <a:cs typeface="Arial" panose="020B0604020202020204" pitchFamily="34" charset="0"/>
              </a:rPr>
              <a:t>"precise" one becomes when one goes down this route, there is always a call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for yet </a:t>
            </a:r>
            <a:r>
              <a:rPr lang="en-GB" sz="1800" dirty="0">
                <a:solidFill>
                  <a:schemeClr val="accent5">
                    <a:lumMod val="60000"/>
                    <a:lumOff val="40000"/>
                  </a:schemeClr>
                </a:solidFill>
                <a:latin typeface="Arial" panose="020B0604020202020204" pitchFamily="34" charset="0"/>
                <a:cs typeface="Arial" panose="020B0604020202020204" pitchFamily="34" charset="0"/>
              </a:rPr>
              <a:t>more definition</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a:t>
            </a:r>
            <a:endParaRPr lang="en-GB" sz="1800" kern="0" dirty="0">
              <a:solidFill>
                <a:schemeClr val="accent5">
                  <a:lumMod val="60000"/>
                  <a:lumOff val="40000"/>
                </a:schemeClr>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800" kern="0" dirty="0">
              <a:solidFill>
                <a:schemeClr val="accent5">
                  <a:lumMod val="60000"/>
                  <a:lumOff val="40000"/>
                </a:schemeClr>
              </a:solidFill>
              <a:latin typeface="Arial"/>
            </a:endParaRPr>
          </a:p>
          <a:p>
            <a:pPr marL="0" indent="0">
              <a:buNone/>
            </a:pPr>
            <a:r>
              <a:rPr lang="en-GB" sz="1800" dirty="0">
                <a:solidFill>
                  <a:schemeClr val="accent5">
                    <a:lumMod val="60000"/>
                    <a:lumOff val="40000"/>
                  </a:schemeClr>
                </a:solidFill>
                <a:latin typeface="Arial" panose="020B0604020202020204" pitchFamily="34" charset="0"/>
                <a:cs typeface="Arial" panose="020B0604020202020204" pitchFamily="34" charset="0"/>
              </a:rPr>
              <a:t>This is exactly the UK experience with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(S)NVQs</a:t>
            </a:r>
            <a:r>
              <a:rPr lang="en-GB" sz="1800" dirty="0">
                <a:solidFill>
                  <a:schemeClr val="accent5">
                    <a:lumMod val="60000"/>
                    <a:lumOff val="40000"/>
                  </a:schemeClr>
                </a:solidFill>
                <a:latin typeface="Arial" panose="020B0604020202020204" pitchFamily="34" charset="0"/>
                <a:cs typeface="Arial" panose="020B0604020202020204" pitchFamily="34" charset="0"/>
              </a:rPr>
              <a:t>. Performance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criteria might </a:t>
            </a:r>
            <a:r>
              <a:rPr lang="en-GB" sz="1800" dirty="0">
                <a:solidFill>
                  <a:schemeClr val="accent5">
                    <a:lumMod val="60000"/>
                    <a:lumOff val="40000"/>
                  </a:schemeClr>
                </a:solidFill>
                <a:latin typeface="Arial" panose="020B0604020202020204" pitchFamily="34" charset="0"/>
                <a:cs typeface="Arial" panose="020B0604020202020204" pitchFamily="34" charset="0"/>
              </a:rPr>
              <a:t>mean all sorts of things-so we added range. Range can be interpreted in all sorts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of ways so we </a:t>
            </a:r>
            <a:r>
              <a:rPr lang="en-GB" sz="1800" dirty="0">
                <a:solidFill>
                  <a:schemeClr val="accent5">
                    <a:lumMod val="60000"/>
                    <a:lumOff val="40000"/>
                  </a:schemeClr>
                </a:solidFill>
                <a:latin typeface="Arial" panose="020B0604020202020204" pitchFamily="34" charset="0"/>
                <a:cs typeface="Arial" panose="020B0604020202020204" pitchFamily="34" charset="0"/>
              </a:rPr>
              <a:t>added more lists</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a:t>
            </a:r>
            <a:endParaRPr lang="en-GB" sz="1800" dirty="0">
              <a:solidFill>
                <a:schemeClr val="accent5">
                  <a:lumMod val="60000"/>
                  <a:lumOff val="40000"/>
                </a:schemeClr>
              </a:solidFill>
              <a:latin typeface="Arial" panose="020B0604020202020204" pitchFamily="34" charset="0"/>
              <a:cs typeface="Arial" panose="020B0604020202020204" pitchFamily="34" charset="0"/>
            </a:endParaRPr>
          </a:p>
          <a:p>
            <a:pPr marL="0" indent="0">
              <a:buNone/>
            </a:pPr>
            <a:endParaRPr lang="en-GB" sz="800" dirty="0">
              <a:solidFill>
                <a:schemeClr val="accent5">
                  <a:lumMod val="60000"/>
                  <a:lumOff val="40000"/>
                </a:schemeClr>
              </a:solidFill>
              <a:latin typeface="Arial" panose="020B0604020202020204" pitchFamily="34" charset="0"/>
              <a:cs typeface="Arial" panose="020B0604020202020204" pitchFamily="34" charset="0"/>
            </a:endParaRPr>
          </a:p>
          <a:p>
            <a:pPr marL="0" indent="0">
              <a:buNone/>
            </a:pPr>
            <a:r>
              <a:rPr lang="en-GB" sz="1800" dirty="0" smtClean="0">
                <a:solidFill>
                  <a:schemeClr val="accent5">
                    <a:lumMod val="60000"/>
                    <a:lumOff val="40000"/>
                  </a:schemeClr>
                </a:solidFill>
                <a:latin typeface="Arial" panose="020B0604020202020204" pitchFamily="34" charset="0"/>
                <a:cs typeface="Arial" panose="020B0604020202020204" pitchFamily="34" charset="0"/>
              </a:rPr>
              <a:t>What </a:t>
            </a:r>
            <a:r>
              <a:rPr lang="en-GB" sz="1800" dirty="0">
                <a:solidFill>
                  <a:schemeClr val="accent5">
                    <a:lumMod val="60000"/>
                    <a:lumOff val="40000"/>
                  </a:schemeClr>
                </a:solidFill>
                <a:latin typeface="Arial" panose="020B0604020202020204" pitchFamily="34" charset="0"/>
                <a:cs typeface="Arial" panose="020B0604020202020204" pitchFamily="34" charset="0"/>
              </a:rPr>
              <a:t>all this detail has failed to do, however, is to realise the claim made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for "competence-based </a:t>
            </a:r>
            <a:r>
              <a:rPr lang="en-GB" sz="1800" dirty="0">
                <a:solidFill>
                  <a:schemeClr val="accent5">
                    <a:lumMod val="60000"/>
                    <a:lumOff val="40000"/>
                  </a:schemeClr>
                </a:solidFill>
                <a:latin typeface="Arial" panose="020B0604020202020204" pitchFamily="34" charset="0"/>
                <a:cs typeface="Arial" panose="020B0604020202020204" pitchFamily="34" charset="0"/>
              </a:rPr>
              <a:t>assessment": to make everything clear and unambiguous, so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that "consumers</a:t>
            </a:r>
            <a:r>
              <a:rPr lang="en-GB" sz="1800" dirty="0">
                <a:solidFill>
                  <a:schemeClr val="accent5">
                    <a:lumMod val="60000"/>
                    <a:lumOff val="40000"/>
                  </a:schemeClr>
                </a:solidFill>
                <a:latin typeface="Arial" panose="020B0604020202020204" pitchFamily="34" charset="0"/>
                <a:cs typeface="Arial" panose="020B0604020202020204" pitchFamily="34" charset="0"/>
              </a:rPr>
              <a:t>" know exactly what an award-holder can do</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a:t>
            </a:r>
          </a:p>
          <a:p>
            <a:pPr marL="0" indent="0">
              <a:buNone/>
            </a:pPr>
            <a:endParaRPr lang="en-GB" sz="800" dirty="0" smtClean="0">
              <a:solidFill>
                <a:schemeClr val="accent5">
                  <a:lumMod val="60000"/>
                  <a:lumOff val="40000"/>
                </a:schemeClr>
              </a:solidFill>
              <a:latin typeface="Arial" panose="020B0604020202020204" pitchFamily="34" charset="0"/>
              <a:cs typeface="Arial" panose="020B0604020202020204" pitchFamily="34" charset="0"/>
            </a:endParaRPr>
          </a:p>
          <a:p>
            <a:pPr marL="0" indent="0">
              <a:buNone/>
            </a:pPr>
            <a:r>
              <a:rPr lang="en-GB" sz="1800" dirty="0">
                <a:solidFill>
                  <a:schemeClr val="accent5">
                    <a:lumMod val="60000"/>
                    <a:lumOff val="40000"/>
                  </a:schemeClr>
                </a:solidFill>
                <a:latin typeface="Arial" panose="020B0604020202020204" pitchFamily="34" charset="0"/>
                <a:cs typeface="Arial" panose="020B0604020202020204" pitchFamily="34" charset="0"/>
              </a:rPr>
              <a:t>In the process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it becomes </a:t>
            </a:r>
            <a:r>
              <a:rPr lang="en-GB" sz="1800" dirty="0">
                <a:solidFill>
                  <a:schemeClr val="accent5">
                    <a:lumMod val="60000"/>
                    <a:lumOff val="40000"/>
                  </a:schemeClr>
                </a:solidFill>
                <a:latin typeface="Arial" panose="020B0604020202020204" pitchFamily="34" charset="0"/>
                <a:cs typeface="Arial" panose="020B0604020202020204" pitchFamily="34" charset="0"/>
              </a:rPr>
              <a:t>increasingly undeliverable and increasingly unattractive to employers as a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basis for </a:t>
            </a:r>
            <a:r>
              <a:rPr lang="en-GB" sz="1800" dirty="0">
                <a:solidFill>
                  <a:schemeClr val="accent5">
                    <a:lumMod val="60000"/>
                    <a:lumOff val="40000"/>
                  </a:schemeClr>
                </a:solidFill>
                <a:latin typeface="Arial" panose="020B0604020202020204" pitchFamily="34" charset="0"/>
                <a:cs typeface="Arial" panose="020B0604020202020204" pitchFamily="34" charset="0"/>
              </a:rPr>
              <a:t>either their own training programmes or as a way of certifying employees. It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also becomes </a:t>
            </a:r>
            <a:r>
              <a:rPr lang="en-GB" sz="1800" dirty="0">
                <a:solidFill>
                  <a:schemeClr val="accent5">
                    <a:lumMod val="60000"/>
                    <a:lumOff val="40000"/>
                  </a:schemeClr>
                </a:solidFill>
                <a:latin typeface="Arial" panose="020B0604020202020204" pitchFamily="34" charset="0"/>
                <a:cs typeface="Arial" panose="020B0604020202020204" pitchFamily="34" charset="0"/>
              </a:rPr>
              <a:t>increasingly questionable as a suitable approach for a world of </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rapid technological </a:t>
            </a:r>
            <a:r>
              <a:rPr lang="en-GB" sz="1800" dirty="0">
                <a:solidFill>
                  <a:schemeClr val="accent5">
                    <a:lumMod val="60000"/>
                    <a:lumOff val="40000"/>
                  </a:schemeClr>
                </a:solidFill>
                <a:latin typeface="Arial" panose="020B0604020202020204" pitchFamily="34" charset="0"/>
                <a:cs typeface="Arial" panose="020B0604020202020204" pitchFamily="34" charset="0"/>
              </a:rPr>
              <a:t>change and fluid job boundaries</a:t>
            </a:r>
            <a:r>
              <a:rPr lang="en-GB" sz="1800" dirty="0" smtClean="0">
                <a:solidFill>
                  <a:schemeClr val="accent5">
                    <a:lumMod val="60000"/>
                    <a:lumOff val="40000"/>
                  </a:schemeClr>
                </a:solidFill>
                <a:latin typeface="Arial" panose="020B0604020202020204" pitchFamily="34" charset="0"/>
                <a:cs typeface="Arial" panose="020B0604020202020204" pitchFamily="34" charset="0"/>
              </a:rPr>
              <a:t>.”</a:t>
            </a:r>
          </a:p>
          <a:p>
            <a:pPr marL="0" indent="0">
              <a:buNone/>
            </a:pPr>
            <a:endPar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indent="0">
              <a:buNone/>
            </a:pPr>
            <a:r>
              <a:rPr lang="en-GB" sz="1200" dirty="0" err="1" smtClean="0">
                <a:solidFill>
                  <a:srgbClr val="FFFF99"/>
                </a:solidFill>
                <a:latin typeface="Arial" panose="020B0604020202020204" pitchFamily="34" charset="0"/>
                <a:cs typeface="Arial" panose="020B0604020202020204" pitchFamily="34" charset="0"/>
              </a:rPr>
              <a:t>Prof.</a:t>
            </a:r>
            <a:r>
              <a:rPr lang="en-GB" sz="1200" dirty="0" smtClean="0">
                <a:solidFill>
                  <a:srgbClr val="FFFF99"/>
                </a:solidFill>
                <a:latin typeface="Arial" panose="020B0604020202020204" pitchFamily="34" charset="0"/>
                <a:cs typeface="Arial" panose="020B0604020202020204" pitchFamily="34" charset="0"/>
              </a:rPr>
              <a:t> Alison Wolf - From </a:t>
            </a:r>
            <a:r>
              <a:rPr lang="en-GB" sz="1200" i="1" dirty="0">
                <a:solidFill>
                  <a:srgbClr val="FFFF99"/>
                </a:solidFill>
                <a:latin typeface="Arial" panose="020B0604020202020204" pitchFamily="34" charset="0"/>
                <a:cs typeface="Arial" panose="020B0604020202020204" pitchFamily="34" charset="0"/>
              </a:rPr>
              <a:t>Competence in the learning society</a:t>
            </a:r>
            <a:r>
              <a:rPr lang="en-GB" sz="1200" dirty="0">
                <a:solidFill>
                  <a:srgbClr val="FFFF99"/>
                </a:solidFill>
                <a:latin typeface="Arial" panose="020B0604020202020204" pitchFamily="34" charset="0"/>
                <a:cs typeface="Arial" panose="020B0604020202020204" pitchFamily="34" charset="0"/>
              </a:rPr>
              <a:t>, Raven, D &amp; Stephenson J, Peter Lang, 2001</a:t>
            </a:r>
            <a:endParaRPr kumimoji="0" lang="en-US" sz="1200" i="0" u="none" strike="noStrike" kern="0" cap="none" spc="0" normalizeH="0" baseline="0" noProof="0" dirty="0" smtClean="0">
              <a:ln>
                <a:noFill/>
              </a:ln>
              <a:solidFill>
                <a:srgbClr val="FFFF9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0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297868" y="1556792"/>
            <a:ext cx="856895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pPr>
            <a:r>
              <a:rPr lang="en-GB" sz="1800" kern="0" dirty="0" smtClean="0">
                <a:solidFill>
                  <a:schemeClr val="accent5">
                    <a:lumMod val="60000"/>
                    <a:lumOff val="40000"/>
                  </a:schemeClr>
                </a:solidFill>
                <a:latin typeface="Arial" panose="020B0604020202020204" pitchFamily="34" charset="0"/>
                <a:cs typeface="Arial" panose="020B0604020202020204" pitchFamily="34" charset="0"/>
              </a:rPr>
              <a:t>SVQs in Business and Administration </a:t>
            </a:r>
            <a:r>
              <a:rPr lang="en-GB" sz="1800" kern="0" dirty="0" smtClean="0">
                <a:solidFill>
                  <a:srgbClr val="FFFF99"/>
                </a:solidFill>
                <a:latin typeface="Arial" panose="020B0604020202020204" pitchFamily="34" charset="0"/>
                <a:cs typeface="Arial" panose="020B0604020202020204" pitchFamily="34" charset="0"/>
              </a:rPr>
              <a:t>post-2011:</a:t>
            </a:r>
          </a:p>
          <a:p>
            <a:pPr marL="0" indent="0">
              <a:buNone/>
            </a:pPr>
            <a:endParaRPr lang="en-GB" sz="1000" kern="0" dirty="0" smtClean="0">
              <a:latin typeface="Arial" panose="020B0604020202020204" pitchFamily="34" charset="0"/>
              <a:cs typeface="Arial" panose="020B0604020202020204" pitchFamily="34" charset="0"/>
            </a:endParaRPr>
          </a:p>
          <a:p>
            <a:pPr>
              <a:buClr>
                <a:srgbClr val="FFFFFF"/>
              </a:buClr>
              <a:defRPr/>
            </a:pPr>
            <a:r>
              <a:rPr lang="en-GB" sz="1800" kern="0" dirty="0" smtClean="0">
                <a:solidFill>
                  <a:schemeClr val="bg1"/>
                </a:solidFill>
                <a:latin typeface="Arial"/>
              </a:rPr>
              <a:t>Consist </a:t>
            </a:r>
            <a:r>
              <a:rPr lang="en-GB" sz="1800" kern="0" dirty="0">
                <a:solidFill>
                  <a:schemeClr val="bg1"/>
                </a:solidFill>
                <a:latin typeface="Arial"/>
              </a:rPr>
              <a:t>of </a:t>
            </a:r>
            <a:r>
              <a:rPr lang="en-GB" sz="1800" kern="0" dirty="0" smtClean="0">
                <a:solidFill>
                  <a:schemeClr val="bg1"/>
                </a:solidFill>
                <a:latin typeface="Arial"/>
              </a:rPr>
              <a:t>8 </a:t>
            </a:r>
            <a:r>
              <a:rPr lang="en-GB" sz="1800" kern="0" dirty="0">
                <a:solidFill>
                  <a:schemeClr val="bg1"/>
                </a:solidFill>
                <a:latin typeface="Arial"/>
              </a:rPr>
              <a:t>units (Levels </a:t>
            </a:r>
            <a:r>
              <a:rPr lang="en-GB" sz="1800" kern="0" dirty="0" smtClean="0">
                <a:solidFill>
                  <a:schemeClr val="bg1"/>
                </a:solidFill>
                <a:latin typeface="Arial"/>
              </a:rPr>
              <a:t>2,3 &amp; 4)</a:t>
            </a:r>
            <a:endParaRPr lang="en-GB" sz="1800" kern="0" dirty="0">
              <a:solidFill>
                <a:schemeClr val="bg1"/>
              </a:solidFill>
              <a:latin typeface="Arial"/>
            </a:endParaRPr>
          </a:p>
          <a:p>
            <a:pPr>
              <a:buClr>
                <a:srgbClr val="FFFFFF"/>
              </a:buClr>
              <a:defRPr/>
            </a:pPr>
            <a:r>
              <a:rPr lang="en-GB" sz="1800" kern="0" dirty="0">
                <a:solidFill>
                  <a:schemeClr val="bg1"/>
                </a:solidFill>
                <a:latin typeface="Arial"/>
              </a:rPr>
              <a:t>Individual units </a:t>
            </a:r>
            <a:r>
              <a:rPr lang="en-GB" sz="1800" kern="0" dirty="0" smtClean="0">
                <a:solidFill>
                  <a:schemeClr val="bg1"/>
                </a:solidFill>
                <a:latin typeface="Arial"/>
              </a:rPr>
              <a:t>smaller</a:t>
            </a:r>
            <a:endParaRPr lang="en-GB" sz="1800" kern="0" dirty="0">
              <a:solidFill>
                <a:schemeClr val="bg1"/>
              </a:solidFill>
              <a:latin typeface="Arial"/>
            </a:endParaRPr>
          </a:p>
          <a:p>
            <a:pPr>
              <a:buClr>
                <a:srgbClr val="FFFFFF"/>
              </a:buClr>
              <a:defRPr/>
            </a:pPr>
            <a:r>
              <a:rPr lang="en-GB" sz="1800" kern="0" dirty="0" smtClean="0">
                <a:solidFill>
                  <a:schemeClr val="bg1"/>
                </a:solidFill>
                <a:latin typeface="Arial"/>
              </a:rPr>
              <a:t>More optional </a:t>
            </a:r>
            <a:r>
              <a:rPr lang="en-GB" sz="1800" kern="0" dirty="0">
                <a:solidFill>
                  <a:schemeClr val="bg1"/>
                </a:solidFill>
                <a:latin typeface="Arial"/>
              </a:rPr>
              <a:t>units</a:t>
            </a:r>
          </a:p>
          <a:p>
            <a:pPr>
              <a:buClr>
                <a:srgbClr val="FFFFFF"/>
              </a:buClr>
              <a:defRPr/>
            </a:pPr>
            <a:r>
              <a:rPr lang="en-GB" sz="1800" kern="0" dirty="0" smtClean="0">
                <a:solidFill>
                  <a:schemeClr val="bg1"/>
                </a:solidFill>
                <a:latin typeface="Arial"/>
              </a:rPr>
              <a:t>Overlap between levels</a:t>
            </a:r>
          </a:p>
          <a:p>
            <a:pPr>
              <a:buClr>
                <a:srgbClr val="FFFFFF"/>
              </a:buClr>
              <a:defRPr/>
            </a:pPr>
            <a:r>
              <a:rPr lang="en-GB" sz="1800" kern="0" dirty="0" smtClean="0">
                <a:solidFill>
                  <a:schemeClr val="bg1"/>
                </a:solidFill>
                <a:latin typeface="Arial"/>
              </a:rPr>
              <a:t>Simulation/alternative evidence permitted “</a:t>
            </a:r>
            <a:r>
              <a:rPr lang="en-GB" sz="1800" b="1" kern="0" dirty="0" smtClean="0">
                <a:solidFill>
                  <a:schemeClr val="bg1"/>
                </a:solidFill>
                <a:latin typeface="Arial"/>
              </a:rPr>
              <a:t>to fill small gaps”</a:t>
            </a:r>
            <a:endParaRPr lang="en-GB" sz="1800" kern="0" dirty="0">
              <a:solidFill>
                <a:schemeClr val="bg1"/>
              </a:solidFill>
              <a:latin typeface="Arial"/>
            </a:endParaRPr>
          </a:p>
          <a:p>
            <a:pPr>
              <a:buClr>
                <a:srgbClr val="FFFFFF"/>
              </a:buClr>
              <a:defRPr/>
            </a:pPr>
            <a:r>
              <a:rPr lang="en-GB" sz="1800" kern="0" dirty="0" smtClean="0">
                <a:solidFill>
                  <a:schemeClr val="bg1"/>
                </a:solidFill>
                <a:latin typeface="Arial"/>
              </a:rPr>
              <a:t>Assessment </a:t>
            </a:r>
            <a:r>
              <a:rPr lang="en-GB" sz="1800" kern="0" dirty="0">
                <a:solidFill>
                  <a:schemeClr val="bg1"/>
                </a:solidFill>
                <a:latin typeface="Arial"/>
              </a:rPr>
              <a:t>Strategy = </a:t>
            </a:r>
            <a:r>
              <a:rPr lang="en-GB" sz="1800" kern="0" dirty="0" smtClean="0">
                <a:solidFill>
                  <a:schemeClr val="bg1"/>
                </a:solidFill>
                <a:latin typeface="Arial"/>
              </a:rPr>
              <a:t>5 pages</a:t>
            </a:r>
          </a:p>
          <a:p>
            <a:pPr>
              <a:buClr>
                <a:srgbClr val="FFFFFF"/>
              </a:buClr>
              <a:defRPr/>
            </a:pPr>
            <a:endParaRPr lang="en-GB" sz="1800" kern="0" dirty="0">
              <a:solidFill>
                <a:schemeClr val="bg1"/>
              </a:solidFill>
              <a:latin typeface="Arial"/>
            </a:endParaRPr>
          </a:p>
          <a:p>
            <a:pPr>
              <a:buClr>
                <a:srgbClr val="FFFFFF"/>
              </a:buClr>
              <a:defRPr/>
            </a:pPr>
            <a:r>
              <a:rPr lang="en-GB" sz="1800" kern="0" dirty="0" smtClean="0">
                <a:solidFill>
                  <a:srgbClr val="FFFF99"/>
                </a:solidFill>
                <a:latin typeface="Arial"/>
              </a:rPr>
              <a:t>No</a:t>
            </a:r>
            <a:r>
              <a:rPr lang="en-GB" sz="1800" kern="0" dirty="0" smtClean="0">
                <a:solidFill>
                  <a:schemeClr val="bg1"/>
                </a:solidFill>
                <a:latin typeface="Arial"/>
              </a:rPr>
              <a:t> Range statements</a:t>
            </a:r>
          </a:p>
          <a:p>
            <a:pPr>
              <a:buClr>
                <a:srgbClr val="FFFFFF"/>
              </a:buClr>
              <a:defRPr/>
            </a:pPr>
            <a:r>
              <a:rPr lang="en-GB" sz="1800" kern="0" dirty="0" smtClean="0">
                <a:solidFill>
                  <a:srgbClr val="FFFF99"/>
                </a:solidFill>
                <a:latin typeface="Arial"/>
              </a:rPr>
              <a:t>No</a:t>
            </a:r>
            <a:r>
              <a:rPr lang="en-GB" sz="1800" kern="0" dirty="0" smtClean="0">
                <a:solidFill>
                  <a:schemeClr val="bg1"/>
                </a:solidFill>
                <a:latin typeface="Arial"/>
              </a:rPr>
              <a:t> Evidence Requirements</a:t>
            </a:r>
          </a:p>
          <a:p>
            <a:pPr>
              <a:buClr>
                <a:srgbClr val="FFFFFF"/>
              </a:buClr>
              <a:defRPr/>
            </a:pPr>
            <a:r>
              <a:rPr lang="en-GB" sz="1800" kern="0" dirty="0" smtClean="0">
                <a:solidFill>
                  <a:schemeClr val="bg1"/>
                </a:solidFill>
                <a:latin typeface="Arial"/>
              </a:rPr>
              <a:t>Contingencies flexible to meet real life circumstances</a:t>
            </a:r>
            <a:endParaRPr lang="en-GB" sz="1800" kern="0" dirty="0">
              <a:solidFill>
                <a:schemeClr val="bg1"/>
              </a:solidFill>
              <a:latin typeface="Arial"/>
            </a:endParaRPr>
          </a:p>
          <a:p>
            <a:pPr marL="0" indent="0">
              <a:buNone/>
            </a:pPr>
            <a:endParaRPr kumimoji="0" lang="en-GB"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63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47667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179512" y="1196752"/>
            <a:ext cx="8856984"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pPr>
            <a:r>
              <a:rPr kumimoji="0" lang="en-GB" sz="1800" b="0" i="0" u="none" strike="noStrike" kern="0" cap="none" spc="0" normalizeH="0" baseline="0" noProof="0" dirty="0" smtClean="0">
                <a:ln>
                  <a:noFill/>
                </a:ln>
                <a:solidFill>
                  <a:schemeClr val="accent5">
                    <a:lumMod val="60000"/>
                    <a:lumOff val="40000"/>
                  </a:schemeClr>
                </a:solidFill>
                <a:effectLst/>
                <a:uLnTx/>
                <a:uFillTx/>
                <a:latin typeface="Arial" panose="020B0604020202020204" pitchFamily="34" charset="0"/>
                <a:cs typeface="Arial" panose="020B0604020202020204" pitchFamily="34" charset="0"/>
              </a:rPr>
              <a:t>Best practice today:</a:t>
            </a:r>
          </a:p>
          <a:p>
            <a:pPr marL="0" indent="0">
              <a:buNone/>
            </a:pPr>
            <a:endParaRPr kumimoji="0" lang="en-GB" sz="10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r>
              <a:rPr kumimoji="0" lang="en-GB" sz="1800" b="0" i="0" u="none" strike="noStrike" kern="0" cap="none" spc="0" normalizeH="0" baseline="0" noProof="0" dirty="0" smtClean="0">
                <a:ln>
                  <a:noFill/>
                </a:ln>
                <a:solidFill>
                  <a:srgbClr val="FFFF99"/>
                </a:solidFill>
                <a:effectLst/>
                <a:uLnTx/>
                <a:uFillTx/>
                <a:latin typeface="Arial" panose="020B0604020202020204" pitchFamily="34" charset="0"/>
                <a:cs typeface="Arial" panose="020B0604020202020204" pitchFamily="34" charset="0"/>
              </a:rPr>
              <a:t>Performance Indicators</a:t>
            </a:r>
            <a:r>
              <a:rPr kumimoji="0" lang="en-GB" sz="1800" b="0" i="0" u="none" strike="noStrike" kern="0" cap="none" spc="0" normalizeH="0" noProof="0" dirty="0" smtClean="0">
                <a:ln>
                  <a:noFill/>
                </a:ln>
                <a:solidFill>
                  <a:srgbClr val="FFFF99"/>
                </a:solidFill>
                <a:effectLst/>
                <a:uLnTx/>
                <a:uFillTx/>
                <a:latin typeface="Arial" panose="020B0604020202020204" pitchFamily="34" charset="0"/>
                <a:cs typeface="Arial" panose="020B0604020202020204" pitchFamily="34" charset="0"/>
              </a:rPr>
              <a:t> met by Performance Evidence (Work Product, </a:t>
            </a:r>
            <a:r>
              <a:rPr kumimoji="0" lang="en-GB" sz="1800" b="0" i="0" u="none" strike="noStrike" kern="0" cap="none" spc="0" normalizeH="0" noProof="0" dirty="0" err="1" smtClean="0">
                <a:ln>
                  <a:noFill/>
                </a:ln>
                <a:solidFill>
                  <a:srgbClr val="FFFF99"/>
                </a:solidFill>
                <a:effectLst/>
                <a:uLnTx/>
                <a:uFillTx/>
                <a:latin typeface="Arial" panose="020B0604020202020204" pitchFamily="34" charset="0"/>
                <a:cs typeface="Arial" panose="020B0604020202020204" pitchFamily="34" charset="0"/>
              </a:rPr>
              <a:t>Obs</a:t>
            </a:r>
            <a:r>
              <a:rPr kumimoji="0" lang="en-GB" sz="1800" b="0" i="0" u="none" strike="noStrike" kern="0" cap="none" spc="0" normalizeH="0" noProof="0" dirty="0" smtClean="0">
                <a:ln>
                  <a:noFill/>
                </a:ln>
                <a:solidFill>
                  <a:srgbClr val="FFFF99"/>
                </a:solidFill>
                <a:effectLst/>
                <a:uLnTx/>
                <a:uFillTx/>
                <a:latin typeface="Arial" panose="020B0604020202020204" pitchFamily="34" charset="0"/>
                <a:cs typeface="Arial" panose="020B0604020202020204" pitchFamily="34" charset="0"/>
              </a:rPr>
              <a:t>)</a:t>
            </a:r>
          </a:p>
          <a:p>
            <a:r>
              <a:rPr lang="en-GB" sz="1800" kern="0" dirty="0" smtClean="0">
                <a:solidFill>
                  <a:srgbClr val="FFFF99"/>
                </a:solidFill>
                <a:latin typeface="Arial" panose="020B0604020202020204" pitchFamily="34" charset="0"/>
                <a:cs typeface="Arial" panose="020B0604020202020204" pitchFamily="34" charset="0"/>
              </a:rPr>
              <a:t>Supported by Triangulation (e.g. WP backed by PS backed by Witness statement)</a:t>
            </a:r>
          </a:p>
          <a:p>
            <a:r>
              <a:rPr kumimoji="0" lang="en-GB" sz="1800" b="0" i="0" u="none" strike="noStrike" kern="0" cap="none" spc="0" normalizeH="0" noProof="0" dirty="0" smtClean="0">
                <a:ln>
                  <a:noFill/>
                </a:ln>
                <a:solidFill>
                  <a:srgbClr val="FFFF99"/>
                </a:solidFill>
                <a:effectLst/>
                <a:uLnTx/>
                <a:uFillTx/>
                <a:latin typeface="Arial" panose="020B0604020202020204" pitchFamily="34" charset="0"/>
                <a:cs typeface="Arial" panose="020B0604020202020204" pitchFamily="34" charset="0"/>
              </a:rPr>
              <a:t>Knowledge from performance where possible (e.g. “How to</a:t>
            </a:r>
            <a:r>
              <a:rPr kumimoji="0" lang="en-GB" sz="1800" b="0" i="0" u="none" strike="noStrike" kern="0" cap="none" spc="0" normalizeH="0" noProof="0" smtClean="0">
                <a:ln>
                  <a:noFill/>
                </a:ln>
                <a:solidFill>
                  <a:srgbClr val="FFFF99"/>
                </a:solidFill>
                <a:effectLst/>
                <a:uLnTx/>
                <a:uFillTx/>
                <a:latin typeface="Arial" panose="020B0604020202020204" pitchFamily="34" charset="0"/>
                <a:cs typeface="Arial" panose="020B0604020202020204" pitchFamily="34" charset="0"/>
              </a:rPr>
              <a:t>” </a:t>
            </a:r>
            <a:r>
              <a:rPr kumimoji="0" lang="en-GB" sz="1800" b="0" i="0" u="none" strike="noStrike" kern="0" cap="none" spc="0" normalizeH="0" noProof="0" smtClean="0">
                <a:ln>
                  <a:noFill/>
                </a:ln>
                <a:solidFill>
                  <a:srgbClr val="FFFF99"/>
                </a:solidFill>
                <a:effectLst/>
                <a:uLnTx/>
                <a:uFillTx/>
                <a:latin typeface="Arial" panose="020B0604020202020204" pitchFamily="34" charset="0"/>
                <a:cs typeface="Arial" panose="020B0604020202020204" pitchFamily="34" charset="0"/>
              </a:rPr>
              <a:t>Knowledge)</a:t>
            </a:r>
            <a:endParaRPr kumimoji="0" lang="en-GB" sz="1800" b="0" i="0" u="none" strike="noStrike" kern="0" cap="none" spc="0" normalizeH="0" noProof="0" dirty="0" smtClean="0">
              <a:ln>
                <a:noFill/>
              </a:ln>
              <a:solidFill>
                <a:srgbClr val="FFFF99"/>
              </a:solidFill>
              <a:effectLst/>
              <a:uLnTx/>
              <a:uFillTx/>
              <a:latin typeface="Arial" panose="020B0604020202020204" pitchFamily="34" charset="0"/>
              <a:cs typeface="Arial" panose="020B0604020202020204" pitchFamily="34" charset="0"/>
            </a:endParaRPr>
          </a:p>
          <a:p>
            <a:r>
              <a:rPr lang="en-GB" sz="1800" kern="0" dirty="0" smtClean="0">
                <a:solidFill>
                  <a:srgbClr val="FFFF99"/>
                </a:solidFill>
                <a:latin typeface="Arial" panose="020B0604020202020204" pitchFamily="34" charset="0"/>
                <a:cs typeface="Arial" panose="020B0604020202020204" pitchFamily="34" charset="0"/>
              </a:rPr>
              <a:t>Competence over time at unit level from Triangulation</a:t>
            </a:r>
          </a:p>
          <a:p>
            <a:r>
              <a:rPr kumimoji="0" lang="en-GB" sz="1800" b="0" i="0" u="none" strike="noStrike" kern="0" cap="none" spc="0" normalizeH="0" noProof="0" dirty="0" smtClean="0">
                <a:ln>
                  <a:noFill/>
                </a:ln>
                <a:solidFill>
                  <a:srgbClr val="FFFF99"/>
                </a:solidFill>
                <a:effectLst/>
                <a:uLnTx/>
                <a:uFillTx/>
                <a:latin typeface="Arial" panose="020B0604020202020204" pitchFamily="34" charset="0"/>
                <a:cs typeface="Arial" panose="020B0604020202020204" pitchFamily="34" charset="0"/>
              </a:rPr>
              <a:t>Holistic approach – evidence towards more than one Unit</a:t>
            </a:r>
          </a:p>
          <a:p>
            <a:pPr marL="0" indent="0">
              <a:buNone/>
            </a:pPr>
            <a:endParaRPr lang="en-GB" sz="1000" kern="0" dirty="0">
              <a:latin typeface="Arial" panose="020B0604020202020204" pitchFamily="34" charset="0"/>
              <a:cs typeface="Arial" panose="020B0604020202020204" pitchFamily="34" charset="0"/>
            </a:endParaRPr>
          </a:p>
          <a:p>
            <a:pPr marL="0" indent="0">
              <a:buNone/>
            </a:pPr>
            <a:endParaRPr lang="en-GB" sz="1000" kern="0" dirty="0">
              <a:latin typeface="Arial" panose="020B0604020202020204" pitchFamily="34" charset="0"/>
              <a:cs typeface="Arial" panose="020B0604020202020204" pitchFamily="34" charset="0"/>
            </a:endParaRPr>
          </a:p>
          <a:p>
            <a:pPr marL="0" indent="0">
              <a:buNone/>
            </a:pPr>
            <a:r>
              <a:rPr kumimoji="0" lang="en-GB" sz="1800" b="0" i="0" u="none" strike="noStrike" kern="0" cap="none" spc="0" normalizeH="0" noProof="0" dirty="0" smtClean="0">
                <a:ln>
                  <a:noFill/>
                </a:ln>
                <a:solidFill>
                  <a:schemeClr val="accent5">
                    <a:lumMod val="60000"/>
                    <a:lumOff val="40000"/>
                  </a:schemeClr>
                </a:solidFill>
                <a:effectLst/>
                <a:uLnTx/>
                <a:uFillTx/>
                <a:latin typeface="Arial" panose="020B0604020202020204" pitchFamily="34" charset="0"/>
                <a:cs typeface="Arial" panose="020B0604020202020204" pitchFamily="34" charset="0"/>
              </a:rPr>
              <a:t>Drawbacks of assessing Knowledge through generic questioning:</a:t>
            </a:r>
          </a:p>
          <a:p>
            <a:pPr marL="0" indent="0">
              <a:buNone/>
            </a:pPr>
            <a:endParaRPr kumimoji="0" lang="en-GB" sz="1000" b="0" i="0" u="none" strike="noStrike" kern="0" cap="none" spc="0" normalizeH="0" noProof="0" dirty="0" smtClean="0">
              <a:ln>
                <a:noFill/>
              </a:ln>
              <a:solidFill>
                <a:srgbClr val="FFFFFF"/>
              </a:solidFill>
              <a:effectLst/>
              <a:uLnTx/>
              <a:uFillTx/>
              <a:latin typeface="Arial" panose="020B0604020202020204" pitchFamily="34" charset="0"/>
              <a:cs typeface="Arial" panose="020B0604020202020204" pitchFamily="34" charset="0"/>
            </a:endParaRPr>
          </a:p>
          <a:p>
            <a:r>
              <a:rPr lang="en-GB" sz="1800" kern="0" dirty="0" smtClean="0">
                <a:solidFill>
                  <a:srgbClr val="FFFF99"/>
                </a:solidFill>
                <a:latin typeface="Arial" panose="020B0604020202020204" pitchFamily="34" charset="0"/>
                <a:cs typeface="Arial" panose="020B0604020202020204" pitchFamily="34" charset="0"/>
              </a:rPr>
              <a:t>Less confidence in candidate’s knowledge (memorised or understood?)</a:t>
            </a:r>
          </a:p>
          <a:p>
            <a:r>
              <a:rPr lang="en-GB" sz="1800" kern="0" dirty="0" smtClean="0">
                <a:solidFill>
                  <a:srgbClr val="FFFF99"/>
                </a:solidFill>
                <a:latin typeface="Arial" panose="020B0604020202020204" pitchFamily="34" charset="0"/>
                <a:cs typeface="Arial" panose="020B0604020202020204" pitchFamily="34" charset="0"/>
              </a:rPr>
              <a:t>More risk of plagiarism</a:t>
            </a:r>
          </a:p>
          <a:p>
            <a:r>
              <a:rPr kumimoji="0" lang="en-GB" sz="1800" b="0" i="0" u="none" strike="noStrike" kern="0" cap="none" spc="0" normalizeH="0" noProof="0" dirty="0" smtClean="0">
                <a:ln>
                  <a:noFill/>
                </a:ln>
                <a:solidFill>
                  <a:srgbClr val="FFFF99"/>
                </a:solidFill>
                <a:effectLst/>
                <a:uLnTx/>
                <a:uFillTx/>
                <a:latin typeface="Arial" panose="020B0604020202020204" pitchFamily="34" charset="0"/>
                <a:cs typeface="Arial" panose="020B0604020202020204" pitchFamily="34" charset="0"/>
              </a:rPr>
              <a:t>Less meaningful to candidate without context of applying to work</a:t>
            </a:r>
          </a:p>
          <a:p>
            <a:endParaRPr lang="en-GB" sz="1800" kern="0" dirty="0">
              <a:solidFill>
                <a:srgbClr val="FFFF99"/>
              </a:solidFill>
              <a:latin typeface="Arial" panose="020B0604020202020204" pitchFamily="34" charset="0"/>
              <a:cs typeface="Arial" panose="020B0604020202020204" pitchFamily="34" charset="0"/>
            </a:endParaRPr>
          </a:p>
          <a:p>
            <a:pPr marL="0" indent="0">
              <a:buNone/>
            </a:pPr>
            <a:r>
              <a:rPr kumimoji="0" lang="en-GB" sz="1800" b="0" i="0" u="none" strike="noStrike" kern="0" cap="none" spc="0" normalizeH="0" noProof="0" dirty="0" smtClean="0">
                <a:ln>
                  <a:noFill/>
                </a:ln>
                <a:solidFill>
                  <a:schemeClr val="bg1">
                    <a:lumMod val="95000"/>
                  </a:schemeClr>
                </a:solidFill>
                <a:effectLst/>
                <a:uLnTx/>
                <a:uFillTx/>
                <a:latin typeface="Arial" panose="020B0604020202020204" pitchFamily="34" charset="0"/>
                <a:cs typeface="Arial" panose="020B0604020202020204" pitchFamily="34" charset="0"/>
              </a:rPr>
              <a:t>Knowledge from practice where possible!</a:t>
            </a:r>
          </a:p>
          <a:p>
            <a:pPr marL="0" indent="0">
              <a:buNone/>
            </a:pPr>
            <a:endParaRPr kumimoji="0" lang="en-GB"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3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47667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endParaRPr lang="en-US" sz="2800" kern="0" dirty="0">
              <a:solidFill>
                <a:prstClr val="white"/>
              </a:solidFill>
              <a:latin typeface="Arial" charset="0"/>
            </a:endParaRPr>
          </a:p>
        </p:txBody>
      </p:sp>
      <p:sp>
        <p:nvSpPr>
          <p:cNvPr id="5" name="Text Placeholder 2"/>
          <p:cNvSpPr txBox="1">
            <a:spLocks/>
          </p:cNvSpPr>
          <p:nvPr/>
        </p:nvSpPr>
        <p:spPr>
          <a:xfrm>
            <a:off x="-108520" y="980728"/>
            <a:ext cx="9073008"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pPr>
            <a:endParaRPr kumimoji="0" lang="en-GB" sz="10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indent="0">
              <a:buNone/>
            </a:pPr>
            <a:endParaRPr lang="en-GB" sz="1000" kern="0" dirty="0">
              <a:latin typeface="Arial" panose="020B0604020202020204" pitchFamily="34" charset="0"/>
              <a:cs typeface="Arial" panose="020B0604020202020204" pitchFamily="34" charset="0"/>
            </a:endParaRPr>
          </a:p>
          <a:p>
            <a:pPr marL="0" indent="0" algn="ctr">
              <a:buNone/>
            </a:pPr>
            <a:r>
              <a:rPr lang="en-GB" sz="3200" b="1" kern="0" dirty="0" smtClean="0">
                <a:solidFill>
                  <a:schemeClr val="accent5">
                    <a:lumMod val="60000"/>
                    <a:lumOff val="40000"/>
                  </a:schemeClr>
                </a:solidFill>
                <a:latin typeface="Arial" panose="020B0604020202020204" pitchFamily="34" charset="0"/>
                <a:cs typeface="Arial" panose="020B0604020202020204" pitchFamily="34" charset="0"/>
              </a:rPr>
              <a:t>SVQs in Business and Administration</a:t>
            </a:r>
          </a:p>
          <a:p>
            <a:pPr marL="0" indent="0" algn="ctr">
              <a:buNone/>
            </a:pPr>
            <a:endParaRPr kumimoji="0" lang="en-GB" sz="32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indent="0" algn="ctr">
              <a:buNone/>
            </a:pPr>
            <a:r>
              <a:rPr kumimoji="0" lang="en-GB" sz="3200" b="1" i="0" u="none" strike="noStrike" kern="0" cap="none" spc="0" normalizeH="0" baseline="0" noProof="0" dirty="0" smtClean="0">
                <a:ln>
                  <a:noFill/>
                </a:ln>
                <a:solidFill>
                  <a:schemeClr val="accent5">
                    <a:lumMod val="60000"/>
                    <a:lumOff val="40000"/>
                  </a:schemeClr>
                </a:solidFill>
                <a:effectLst/>
                <a:uLnTx/>
                <a:uFillTx/>
                <a:latin typeface="Arial" panose="020B0604020202020204" pitchFamily="34" charset="0"/>
                <a:cs typeface="Arial" panose="020B0604020202020204" pitchFamily="34" charset="0"/>
              </a:rPr>
              <a:t>Understanding</a:t>
            </a:r>
            <a:r>
              <a:rPr kumimoji="0" lang="en-GB" sz="3200" b="1" i="0" u="none" strike="noStrike" kern="0" cap="none" spc="0" normalizeH="0" noProof="0" dirty="0" smtClean="0">
                <a:ln>
                  <a:noFill/>
                </a:ln>
                <a:solidFill>
                  <a:schemeClr val="accent5">
                    <a:lumMod val="60000"/>
                    <a:lumOff val="40000"/>
                  </a:schemeClr>
                </a:solidFill>
                <a:effectLst/>
                <a:uLnTx/>
                <a:uFillTx/>
                <a:latin typeface="Arial" panose="020B0604020202020204" pitchFamily="34" charset="0"/>
                <a:cs typeface="Arial" panose="020B0604020202020204" pitchFamily="34" charset="0"/>
              </a:rPr>
              <a:t> Standards</a:t>
            </a:r>
          </a:p>
          <a:p>
            <a:pPr marL="0" indent="0" algn="ctr">
              <a:buNone/>
            </a:pPr>
            <a:endParaRPr lang="en-GB" sz="3200" b="1" kern="0" baseline="0" dirty="0">
              <a:latin typeface="Arial" panose="020B0604020202020204" pitchFamily="34" charset="0"/>
              <a:cs typeface="Arial" panose="020B0604020202020204" pitchFamily="34" charset="0"/>
            </a:endParaRPr>
          </a:p>
          <a:p>
            <a:pPr marL="0" indent="0" algn="ctr">
              <a:buNone/>
            </a:pPr>
            <a:r>
              <a:rPr kumimoji="0" lang="en-GB" sz="3200" b="1" i="0" u="none" strike="noStrike" kern="0" cap="none" spc="0" normalizeH="0" noProof="0" dirty="0" smtClean="0">
                <a:ln>
                  <a:noFill/>
                </a:ln>
                <a:solidFill>
                  <a:schemeClr val="bg1"/>
                </a:solidFill>
                <a:effectLst/>
                <a:uLnTx/>
                <a:uFillTx/>
                <a:latin typeface="Arial" panose="020B0604020202020204" pitchFamily="34" charset="0"/>
                <a:cs typeface="Arial" panose="020B0604020202020204" pitchFamily="34" charset="0"/>
              </a:rPr>
              <a:t>Examples of Best Practice</a:t>
            </a:r>
            <a:endParaRPr kumimoji="0" lang="en-GB" sz="3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9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41261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3200" kern="0" dirty="0" smtClean="0">
                <a:solidFill>
                  <a:prstClr val="white"/>
                </a:solidFill>
                <a:latin typeface="Arial" charset="0"/>
              </a:rPr>
              <a:t>Programme</a:t>
            </a:r>
            <a:endParaRPr lang="en-US" sz="3200" kern="0" dirty="0">
              <a:solidFill>
                <a:prstClr val="white"/>
              </a:solidFill>
              <a:latin typeface="Arial" charset="0"/>
            </a:endParaRPr>
          </a:p>
        </p:txBody>
      </p:sp>
      <p:sp>
        <p:nvSpPr>
          <p:cNvPr id="5" name="Text Placeholder 2"/>
          <p:cNvSpPr txBox="1">
            <a:spLocks/>
          </p:cNvSpPr>
          <p:nvPr/>
        </p:nvSpPr>
        <p:spPr>
          <a:xfrm>
            <a:off x="251520" y="1052736"/>
            <a:ext cx="8445624" cy="525658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1000	</a:t>
            </a:r>
            <a:r>
              <a:rPr lang="en-US" sz="1800" kern="0" dirty="0" smtClean="0">
                <a:solidFill>
                  <a:schemeClr val="accent5">
                    <a:lumMod val="60000"/>
                    <a:lumOff val="40000"/>
                  </a:schemeClr>
                </a:solidFill>
                <a:latin typeface="Arial"/>
              </a:rPr>
              <a:t>Welcome and Introduction</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a:latin typeface="Arial"/>
              </a:rPr>
              <a:t>	</a:t>
            </a:r>
            <a:r>
              <a:rPr lang="en-US" sz="1800" kern="0" dirty="0" smtClean="0">
                <a:solidFill>
                  <a:srgbClr val="FFFF99"/>
                </a:solidFill>
                <a:latin typeface="Arial"/>
              </a:rPr>
              <a:t>SQA Update: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a:solidFill>
                  <a:srgbClr val="FFFF99"/>
                </a:solidFill>
                <a:latin typeface="Arial"/>
              </a:rPr>
              <a:t>	</a:t>
            </a:r>
            <a:r>
              <a:rPr lang="en-US" sz="1800" kern="0" dirty="0" smtClean="0">
                <a:solidFill>
                  <a:srgbClr val="FFFF99"/>
                </a:solidFill>
                <a:latin typeface="Arial"/>
              </a:rPr>
              <a:t>	New SVQ in Business and Administration at SCQF 8</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a:solidFill>
                  <a:srgbClr val="FFFF99"/>
                </a:solidFill>
                <a:latin typeface="Arial"/>
              </a:rPr>
              <a:t>	</a:t>
            </a:r>
            <a:r>
              <a:rPr lang="en-US" sz="1800" kern="0" dirty="0" smtClean="0">
                <a:solidFill>
                  <a:srgbClr val="FFFF99"/>
                </a:solidFill>
                <a:latin typeface="Arial"/>
              </a:rPr>
              <a:t>	Evolution of Standards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1045	</a:t>
            </a:r>
            <a:r>
              <a:rPr lang="en-US" sz="1800" kern="0" dirty="0" smtClean="0">
                <a:solidFill>
                  <a:schemeClr val="accent5">
                    <a:lumMod val="60000"/>
                    <a:lumOff val="40000"/>
                  </a:schemeClr>
                </a:solidFill>
                <a:latin typeface="Arial"/>
              </a:rPr>
              <a:t>Senior QV Update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1115	</a:t>
            </a:r>
            <a:r>
              <a:rPr lang="en-US" sz="1800" kern="0" dirty="0" smtClean="0">
                <a:solidFill>
                  <a:srgbClr val="FFFF99"/>
                </a:solidFill>
                <a:latin typeface="Arial"/>
              </a:rPr>
              <a:t>Understanding Standards: Examples of Best Practice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1215	</a:t>
            </a:r>
            <a:r>
              <a:rPr lang="en-US" sz="1800" kern="0" dirty="0" smtClean="0">
                <a:solidFill>
                  <a:schemeClr val="accent5">
                    <a:lumMod val="60000"/>
                    <a:lumOff val="40000"/>
                  </a:schemeClr>
                </a:solidFill>
                <a:latin typeface="Arial"/>
              </a:rPr>
              <a:t>Lunch and Networking Opportunity</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1330	</a:t>
            </a:r>
            <a:r>
              <a:rPr lang="en-GB" sz="1800" kern="0" dirty="0" smtClean="0">
                <a:solidFill>
                  <a:srgbClr val="FFFF99"/>
                </a:solidFill>
                <a:latin typeface="Arial"/>
              </a:rPr>
              <a:t>Quality Assurance Workshop</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1430	</a:t>
            </a:r>
            <a:r>
              <a:rPr lang="en-GB" sz="1800" kern="0" dirty="0" smtClean="0">
                <a:solidFill>
                  <a:schemeClr val="accent5">
                    <a:lumMod val="60000"/>
                    <a:lumOff val="40000"/>
                  </a:schemeClr>
                </a:solidFill>
                <a:latin typeface="Arial"/>
              </a:rPr>
              <a:t>Feedback re Imported IT Units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	</a:t>
            </a:r>
            <a:r>
              <a:rPr lang="en-GB" sz="1800" kern="0" dirty="0" smtClean="0">
                <a:solidFill>
                  <a:srgbClr val="FFFF99"/>
                </a:solidFill>
                <a:latin typeface="Arial"/>
              </a:rPr>
              <a:t>General Q&amp;A</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1500	</a:t>
            </a:r>
            <a:r>
              <a:rPr lang="en-GB" sz="1800" kern="0" dirty="0" smtClean="0">
                <a:solidFill>
                  <a:schemeClr val="accent5">
                    <a:lumMod val="60000"/>
                    <a:lumOff val="40000"/>
                  </a:schemeClr>
                </a:solidFill>
                <a:latin typeface="Arial"/>
              </a:rPr>
              <a:t>Close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200" kern="0" dirty="0">
              <a:latin typeface="Arial"/>
            </a:endParaRPr>
          </a:p>
        </p:txBody>
      </p:sp>
    </p:spTree>
    <p:extLst>
      <p:ext uri="{BB962C8B-B14F-4D97-AF65-F5344CB8AC3E}">
        <p14:creationId xmlns:p14="http://schemas.microsoft.com/office/powerpoint/2010/main" val="4024405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Current SVQs in Business and Administration</a:t>
            </a:r>
            <a:endParaRPr lang="en-US" sz="2800" kern="0" dirty="0">
              <a:solidFill>
                <a:prstClr val="white"/>
              </a:solidFill>
              <a:latin typeface="Arial" charset="0"/>
            </a:endParaRPr>
          </a:p>
        </p:txBody>
      </p:sp>
      <p:sp>
        <p:nvSpPr>
          <p:cNvPr id="5" name="Text Placeholder 2"/>
          <p:cNvSpPr txBox="1">
            <a:spLocks/>
          </p:cNvSpPr>
          <p:nvPr/>
        </p:nvSpPr>
        <p:spPr>
          <a:xfrm>
            <a:off x="323528" y="1484784"/>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400" kern="0" dirty="0" smtClean="0">
                <a:latin typeface="Arial"/>
              </a:rPr>
              <a:t> </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025543208"/>
              </p:ext>
            </p:extLst>
          </p:nvPr>
        </p:nvGraphicFramePr>
        <p:xfrm>
          <a:off x="611559" y="1397000"/>
          <a:ext cx="7704858" cy="1854200"/>
        </p:xfrm>
        <a:graphic>
          <a:graphicData uri="http://schemas.openxmlformats.org/drawingml/2006/table">
            <a:tbl>
              <a:tblPr firstRow="1" bandRow="1">
                <a:tableStyleId>{5C22544A-7EE6-4342-B048-85BDC9FD1C3A}</a:tableStyleId>
              </a:tblPr>
              <a:tblGrid>
                <a:gridCol w="4464497">
                  <a:extLst>
                    <a:ext uri="{9D8B030D-6E8A-4147-A177-3AD203B41FA5}">
                      <a16:colId xmlns:a16="http://schemas.microsoft.com/office/drawing/2014/main" val="1961508532"/>
                    </a:ext>
                  </a:extLst>
                </a:gridCol>
                <a:gridCol w="1512168">
                  <a:extLst>
                    <a:ext uri="{9D8B030D-6E8A-4147-A177-3AD203B41FA5}">
                      <a16:colId xmlns:a16="http://schemas.microsoft.com/office/drawing/2014/main" val="3062471057"/>
                    </a:ext>
                  </a:extLst>
                </a:gridCol>
                <a:gridCol w="1728193">
                  <a:extLst>
                    <a:ext uri="{9D8B030D-6E8A-4147-A177-3AD203B41FA5}">
                      <a16:colId xmlns:a16="http://schemas.microsoft.com/office/drawing/2014/main" val="2765426254"/>
                    </a:ext>
                  </a:extLst>
                </a:gridCol>
              </a:tblGrid>
              <a:tr h="370840">
                <a:tc>
                  <a:txBody>
                    <a:bodyPr/>
                    <a:lstStyle/>
                    <a:p>
                      <a:r>
                        <a:rPr lang="en-GB" dirty="0" smtClean="0"/>
                        <a:t>Title</a:t>
                      </a:r>
                      <a:endParaRPr lang="en-GB" dirty="0"/>
                    </a:p>
                  </a:txBody>
                  <a:tcPr/>
                </a:tc>
                <a:tc>
                  <a:txBody>
                    <a:bodyPr/>
                    <a:lstStyle/>
                    <a:p>
                      <a:r>
                        <a:rPr lang="en-GB" dirty="0" smtClean="0"/>
                        <a:t>Code</a:t>
                      </a:r>
                      <a:endParaRPr lang="en-GB" dirty="0"/>
                    </a:p>
                  </a:txBody>
                  <a:tcPr/>
                </a:tc>
                <a:tc>
                  <a:txBody>
                    <a:bodyPr/>
                    <a:lstStyle/>
                    <a:p>
                      <a:r>
                        <a:rPr lang="en-GB" dirty="0" smtClean="0"/>
                        <a:t>Start date</a:t>
                      </a:r>
                      <a:endParaRPr lang="en-GB" dirty="0"/>
                    </a:p>
                  </a:txBody>
                  <a:tcPr/>
                </a:tc>
                <a:extLst>
                  <a:ext uri="{0D108BD9-81ED-4DB2-BD59-A6C34878D82A}">
                    <a16:rowId xmlns:a16="http://schemas.microsoft.com/office/drawing/2014/main" val="3727906127"/>
                  </a:ext>
                </a:extLst>
              </a:tr>
              <a:tr h="370840">
                <a:tc>
                  <a:txBody>
                    <a:bodyPr/>
                    <a:lstStyle/>
                    <a:p>
                      <a:r>
                        <a:rPr lang="en-GB" dirty="0" smtClean="0"/>
                        <a:t>SVQ 1 Business and Administration (SCQF 4)</a:t>
                      </a:r>
                      <a:endParaRPr lang="en-GB" dirty="0"/>
                    </a:p>
                  </a:txBody>
                  <a:tcPr/>
                </a:tc>
                <a:tc>
                  <a:txBody>
                    <a:bodyPr/>
                    <a:lstStyle/>
                    <a:p>
                      <a:r>
                        <a:rPr lang="en-GB" dirty="0" smtClean="0"/>
                        <a:t>GK6W 21</a:t>
                      </a:r>
                      <a:endParaRPr lang="en-GB" dirty="0"/>
                    </a:p>
                  </a:txBody>
                  <a:tcPr/>
                </a:tc>
                <a:tc>
                  <a:txBody>
                    <a:bodyPr/>
                    <a:lstStyle/>
                    <a:p>
                      <a:r>
                        <a:rPr lang="en-GB" dirty="0" smtClean="0"/>
                        <a:t>August 2015</a:t>
                      </a:r>
                      <a:endParaRPr lang="en-GB" dirty="0"/>
                    </a:p>
                  </a:txBody>
                  <a:tcPr/>
                </a:tc>
                <a:extLst>
                  <a:ext uri="{0D108BD9-81ED-4DB2-BD59-A6C34878D82A}">
                    <a16:rowId xmlns:a16="http://schemas.microsoft.com/office/drawing/2014/main" val="1024305640"/>
                  </a:ext>
                </a:extLst>
              </a:tr>
              <a:tr h="370840">
                <a:tc>
                  <a:txBody>
                    <a:bodyPr/>
                    <a:lstStyle/>
                    <a:p>
                      <a:r>
                        <a:rPr lang="en-GB" dirty="0" smtClean="0"/>
                        <a:t>SVQ 2 Business and Administration (SCQF 5)</a:t>
                      </a:r>
                      <a:endParaRPr lang="en-GB" dirty="0"/>
                    </a:p>
                  </a:txBody>
                  <a:tcPr/>
                </a:tc>
                <a:tc>
                  <a:txBody>
                    <a:bodyPr/>
                    <a:lstStyle/>
                    <a:p>
                      <a:r>
                        <a:rPr lang="en-GB" dirty="0" smtClean="0"/>
                        <a:t>GK6X 22</a:t>
                      </a:r>
                      <a:endParaRPr lang="en-GB" dirty="0"/>
                    </a:p>
                  </a:txBody>
                  <a:tcPr/>
                </a:tc>
                <a:tc>
                  <a:txBody>
                    <a:bodyPr/>
                    <a:lstStyle/>
                    <a:p>
                      <a:r>
                        <a:rPr lang="en-GB" dirty="0" smtClean="0"/>
                        <a:t>August 2015</a:t>
                      </a:r>
                      <a:endParaRPr lang="en-GB" dirty="0"/>
                    </a:p>
                  </a:txBody>
                  <a:tcPr/>
                </a:tc>
                <a:extLst>
                  <a:ext uri="{0D108BD9-81ED-4DB2-BD59-A6C34878D82A}">
                    <a16:rowId xmlns:a16="http://schemas.microsoft.com/office/drawing/2014/main" val="2746352283"/>
                  </a:ext>
                </a:extLst>
              </a:tr>
              <a:tr h="370840">
                <a:tc>
                  <a:txBody>
                    <a:bodyPr/>
                    <a:lstStyle/>
                    <a:p>
                      <a:r>
                        <a:rPr lang="en-GB" dirty="0" smtClean="0"/>
                        <a:t>SVQ 3 Business</a:t>
                      </a:r>
                      <a:r>
                        <a:rPr lang="en-GB" baseline="0" dirty="0" smtClean="0"/>
                        <a:t> and Administration (SCQF 6)</a:t>
                      </a:r>
                      <a:endParaRPr lang="en-GB" dirty="0"/>
                    </a:p>
                  </a:txBody>
                  <a:tcPr/>
                </a:tc>
                <a:tc>
                  <a:txBody>
                    <a:bodyPr/>
                    <a:lstStyle/>
                    <a:p>
                      <a:r>
                        <a:rPr lang="en-GB" dirty="0" smtClean="0"/>
                        <a:t>GK6Y 23</a:t>
                      </a:r>
                      <a:endParaRPr lang="en-GB" dirty="0"/>
                    </a:p>
                  </a:txBody>
                  <a:tcPr/>
                </a:tc>
                <a:tc>
                  <a:txBody>
                    <a:bodyPr/>
                    <a:lstStyle/>
                    <a:p>
                      <a:r>
                        <a:rPr lang="en-GB" dirty="0" smtClean="0"/>
                        <a:t>August 2015</a:t>
                      </a:r>
                      <a:endParaRPr lang="en-GB" dirty="0"/>
                    </a:p>
                  </a:txBody>
                  <a:tcPr/>
                </a:tc>
                <a:extLst>
                  <a:ext uri="{0D108BD9-81ED-4DB2-BD59-A6C34878D82A}">
                    <a16:rowId xmlns:a16="http://schemas.microsoft.com/office/drawing/2014/main" val="3216374433"/>
                  </a:ext>
                </a:extLst>
              </a:tr>
              <a:tr h="370840">
                <a:tc>
                  <a:txBody>
                    <a:bodyPr/>
                    <a:lstStyle/>
                    <a:p>
                      <a:r>
                        <a:rPr lang="en-GB" i="1" dirty="0" smtClean="0">
                          <a:solidFill>
                            <a:srgbClr val="FF0000"/>
                          </a:solidFill>
                        </a:rPr>
                        <a:t>SVQ 4 Business and Administration (SCQF 7)</a:t>
                      </a:r>
                      <a:endParaRPr lang="en-GB" i="1" dirty="0">
                        <a:solidFill>
                          <a:srgbClr val="FF0000"/>
                        </a:solidFill>
                      </a:endParaRPr>
                    </a:p>
                  </a:txBody>
                  <a:tcPr/>
                </a:tc>
                <a:tc>
                  <a:txBody>
                    <a:bodyPr/>
                    <a:lstStyle/>
                    <a:p>
                      <a:r>
                        <a:rPr lang="en-GB" i="1" dirty="0" smtClean="0">
                          <a:solidFill>
                            <a:srgbClr val="FF0000"/>
                          </a:solidFill>
                        </a:rPr>
                        <a:t>GA3Y</a:t>
                      </a:r>
                      <a:r>
                        <a:rPr lang="en-GB" i="1" baseline="0" dirty="0" smtClean="0">
                          <a:solidFill>
                            <a:srgbClr val="FF0000"/>
                          </a:solidFill>
                        </a:rPr>
                        <a:t> 24</a:t>
                      </a:r>
                      <a:endParaRPr lang="en-GB" i="1" dirty="0">
                        <a:solidFill>
                          <a:srgbClr val="FF0000"/>
                        </a:solidFill>
                      </a:endParaRPr>
                    </a:p>
                  </a:txBody>
                  <a:tcPr/>
                </a:tc>
                <a:tc>
                  <a:txBody>
                    <a:bodyPr/>
                    <a:lstStyle/>
                    <a:p>
                      <a:r>
                        <a:rPr lang="en-GB" i="1" dirty="0" smtClean="0">
                          <a:solidFill>
                            <a:srgbClr val="FF0000"/>
                          </a:solidFill>
                        </a:rPr>
                        <a:t>February 2011</a:t>
                      </a:r>
                      <a:endParaRPr lang="en-GB" i="1" dirty="0">
                        <a:solidFill>
                          <a:srgbClr val="FF0000"/>
                        </a:solidFill>
                      </a:endParaRPr>
                    </a:p>
                  </a:txBody>
                  <a:tcPr/>
                </a:tc>
                <a:extLst>
                  <a:ext uri="{0D108BD9-81ED-4DB2-BD59-A6C34878D82A}">
                    <a16:rowId xmlns:a16="http://schemas.microsoft.com/office/drawing/2014/main" val="14579611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0808000"/>
              </p:ext>
            </p:extLst>
          </p:nvPr>
        </p:nvGraphicFramePr>
        <p:xfrm>
          <a:off x="611558" y="4221088"/>
          <a:ext cx="7704858" cy="736600"/>
        </p:xfrm>
        <a:graphic>
          <a:graphicData uri="http://schemas.openxmlformats.org/drawingml/2006/table">
            <a:tbl>
              <a:tblPr firstRow="1" bandRow="1">
                <a:tableStyleId>{5C22544A-7EE6-4342-B048-85BDC9FD1C3A}</a:tableStyleId>
              </a:tblPr>
              <a:tblGrid>
                <a:gridCol w="4392490">
                  <a:extLst>
                    <a:ext uri="{9D8B030D-6E8A-4147-A177-3AD203B41FA5}">
                      <a16:colId xmlns:a16="http://schemas.microsoft.com/office/drawing/2014/main" val="453957806"/>
                    </a:ext>
                  </a:extLst>
                </a:gridCol>
                <a:gridCol w="1584176">
                  <a:extLst>
                    <a:ext uri="{9D8B030D-6E8A-4147-A177-3AD203B41FA5}">
                      <a16:colId xmlns:a16="http://schemas.microsoft.com/office/drawing/2014/main" val="2295756423"/>
                    </a:ext>
                  </a:extLst>
                </a:gridCol>
                <a:gridCol w="1728192">
                  <a:extLst>
                    <a:ext uri="{9D8B030D-6E8A-4147-A177-3AD203B41FA5}">
                      <a16:colId xmlns:a16="http://schemas.microsoft.com/office/drawing/2014/main" val="1051518096"/>
                    </a:ext>
                  </a:extLst>
                </a:gridCol>
              </a:tblGrid>
              <a:tr h="139040">
                <a:tc gridSpan="3">
                  <a:txBody>
                    <a:bodyPr/>
                    <a:lstStyle/>
                    <a:p>
                      <a:r>
                        <a:rPr lang="en-GB" dirty="0" smtClean="0"/>
                        <a:t>New Level 4 SVQ in Business and Administration at SCQF Level 8 accredited</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338816761"/>
                  </a:ext>
                </a:extLst>
              </a:tr>
              <a:tr h="370840">
                <a:tc>
                  <a:txBody>
                    <a:bodyPr/>
                    <a:lstStyle/>
                    <a:p>
                      <a:r>
                        <a:rPr lang="en-GB" dirty="0" smtClean="0"/>
                        <a:t>SVQ Business</a:t>
                      </a:r>
                      <a:r>
                        <a:rPr lang="en-GB" baseline="0" dirty="0" smtClean="0"/>
                        <a:t> and Administration at SCQF 8</a:t>
                      </a:r>
                      <a:endParaRPr lang="en-GB" dirty="0"/>
                    </a:p>
                  </a:txBody>
                  <a:tcPr/>
                </a:tc>
                <a:tc>
                  <a:txBody>
                    <a:bodyPr/>
                    <a:lstStyle/>
                    <a:p>
                      <a:r>
                        <a:rPr lang="en-GB" dirty="0" smtClean="0"/>
                        <a:t>tbc</a:t>
                      </a:r>
                      <a:endParaRPr lang="en-GB" dirty="0"/>
                    </a:p>
                  </a:txBody>
                  <a:tcPr/>
                </a:tc>
                <a:tc>
                  <a:txBody>
                    <a:bodyPr/>
                    <a:lstStyle/>
                    <a:p>
                      <a:r>
                        <a:rPr lang="en-GB" dirty="0" smtClean="0"/>
                        <a:t>1 Aug 2017</a:t>
                      </a:r>
                      <a:endParaRPr lang="en-GB" dirty="0"/>
                    </a:p>
                  </a:txBody>
                  <a:tcPr/>
                </a:tc>
                <a:extLst>
                  <a:ext uri="{0D108BD9-81ED-4DB2-BD59-A6C34878D82A}">
                    <a16:rowId xmlns:a16="http://schemas.microsoft.com/office/drawing/2014/main" val="1945750297"/>
                  </a:ext>
                </a:extLst>
              </a:tr>
            </a:tbl>
          </a:graphicData>
        </a:graphic>
      </p:graphicFrame>
      <p:sp>
        <p:nvSpPr>
          <p:cNvPr id="6" name="TextBox 5"/>
          <p:cNvSpPr txBox="1"/>
          <p:nvPr/>
        </p:nvSpPr>
        <p:spPr>
          <a:xfrm>
            <a:off x="488066" y="5448838"/>
            <a:ext cx="5480988" cy="369332"/>
          </a:xfrm>
          <a:prstGeom prst="rect">
            <a:avLst/>
          </a:prstGeom>
          <a:noFill/>
        </p:spPr>
        <p:txBody>
          <a:bodyPr wrap="none" rtlCol="0">
            <a:spAutoFit/>
          </a:bodyPr>
          <a:lstStyle/>
          <a:p>
            <a:r>
              <a:rPr lang="en-GB" dirty="0" smtClean="0">
                <a:solidFill>
                  <a:srgbClr val="FFFF99"/>
                </a:solidFill>
                <a:latin typeface="Arial" panose="020B0604020202020204" pitchFamily="34" charset="0"/>
                <a:cs typeface="Arial" panose="020B0604020202020204" pitchFamily="34" charset="0"/>
              </a:rPr>
              <a:t>Uptake statistics for all four SVQs in delegate packs</a:t>
            </a:r>
            <a:endParaRPr lang="en-GB"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11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New Level 4 Business and Administration SVQ</a:t>
            </a:r>
            <a:endParaRPr lang="en-US" sz="2800" kern="0" dirty="0">
              <a:solidFill>
                <a:prstClr val="white"/>
              </a:solidFill>
              <a:latin typeface="Arial" charset="0"/>
            </a:endParaRPr>
          </a:p>
        </p:txBody>
      </p:sp>
      <p:sp>
        <p:nvSpPr>
          <p:cNvPr id="5" name="Text Placeholder 2"/>
          <p:cNvSpPr txBox="1">
            <a:spLocks/>
          </p:cNvSpPr>
          <p:nvPr/>
        </p:nvSpPr>
        <p:spPr>
          <a:xfrm>
            <a:off x="395536" y="1412776"/>
            <a:ext cx="8471284" cy="453650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r>
              <a:rPr lang="en-GB" sz="1800" kern="0" dirty="0">
                <a:solidFill>
                  <a:schemeClr val="accent5">
                    <a:lumMod val="60000"/>
                    <a:lumOff val="40000"/>
                  </a:schemeClr>
                </a:solidFill>
                <a:latin typeface="Arial"/>
              </a:rPr>
              <a:t>M</a:t>
            </a:r>
            <a:r>
              <a:rPr lang="en-GB" sz="1800" kern="0" dirty="0" smtClean="0">
                <a:solidFill>
                  <a:schemeClr val="accent5">
                    <a:lumMod val="60000"/>
                    <a:lumOff val="40000"/>
                  </a:schemeClr>
                </a:solidFill>
                <a:latin typeface="Arial"/>
              </a:rPr>
              <a:t>eets </a:t>
            </a:r>
            <a:r>
              <a:rPr lang="en-GB" sz="1800" kern="0" dirty="0">
                <a:solidFill>
                  <a:schemeClr val="accent5">
                    <a:lumMod val="60000"/>
                    <a:lumOff val="40000"/>
                  </a:schemeClr>
                </a:solidFill>
                <a:latin typeface="Arial"/>
              </a:rPr>
              <a:t>the needs of individuals who function within medium or large businesses in </a:t>
            </a:r>
            <a:r>
              <a:rPr lang="en-GB" sz="1800" kern="0" dirty="0" smtClean="0">
                <a:solidFill>
                  <a:schemeClr val="accent5">
                    <a:lumMod val="60000"/>
                    <a:lumOff val="40000"/>
                  </a:schemeClr>
                </a:solidFill>
                <a:latin typeface="Arial"/>
              </a:rPr>
              <a:t>officer/managerial </a:t>
            </a:r>
            <a:r>
              <a:rPr lang="en-GB" sz="1800" kern="0" dirty="0">
                <a:solidFill>
                  <a:schemeClr val="accent5">
                    <a:lumMod val="60000"/>
                    <a:lumOff val="40000"/>
                  </a:schemeClr>
                </a:solidFill>
                <a:latin typeface="Arial"/>
              </a:rPr>
              <a:t>level roles, or who have </a:t>
            </a:r>
            <a:r>
              <a:rPr lang="en-GB" sz="1800" kern="0" dirty="0" smtClean="0">
                <a:solidFill>
                  <a:schemeClr val="accent5">
                    <a:lumMod val="60000"/>
                    <a:lumOff val="40000"/>
                  </a:schemeClr>
                </a:solidFill>
                <a:latin typeface="Arial"/>
              </a:rPr>
              <a:t>equivalent </a:t>
            </a:r>
            <a:r>
              <a:rPr lang="en-GB" sz="1800" kern="0" dirty="0">
                <a:solidFill>
                  <a:schemeClr val="accent5">
                    <a:lumMod val="60000"/>
                    <a:lumOff val="40000"/>
                  </a:schemeClr>
                </a:solidFill>
                <a:latin typeface="Arial"/>
              </a:rPr>
              <a:t>positions in small and micro organisations. </a:t>
            </a:r>
            <a:endParaRPr lang="en-GB" sz="1800" kern="0" dirty="0" smtClean="0">
              <a:solidFill>
                <a:schemeClr val="accent5">
                  <a:lumMod val="60000"/>
                  <a:lumOff val="40000"/>
                </a:schemeClr>
              </a:solidFill>
              <a:latin typeface="Arial"/>
            </a:endParaRPr>
          </a:p>
          <a:p>
            <a:pPr marL="0" lvl="0" indent="0">
              <a:buClr>
                <a:srgbClr val="FFFFFF"/>
              </a:buClr>
              <a:buNone/>
              <a:defRPr/>
            </a:pPr>
            <a:endParaRPr lang="en-GB" sz="1800" kern="0" dirty="0">
              <a:solidFill>
                <a:schemeClr val="accent5">
                  <a:lumMod val="60000"/>
                  <a:lumOff val="40000"/>
                </a:schemeClr>
              </a:solidFill>
              <a:latin typeface="Arial"/>
            </a:endParaRPr>
          </a:p>
          <a:p>
            <a:pPr>
              <a:buClr>
                <a:srgbClr val="FFFFFF"/>
              </a:buClr>
              <a:defRPr/>
            </a:pPr>
            <a:r>
              <a:rPr lang="en-GB" sz="1800" kern="0" dirty="0" smtClean="0">
                <a:solidFill>
                  <a:srgbClr val="FFFF99"/>
                </a:solidFill>
                <a:latin typeface="Arial"/>
              </a:rPr>
              <a:t>Provides the </a:t>
            </a:r>
            <a:r>
              <a:rPr lang="en-GB" sz="1800" kern="0" dirty="0">
                <a:solidFill>
                  <a:srgbClr val="FFFF99"/>
                </a:solidFill>
                <a:latin typeface="Arial"/>
              </a:rPr>
              <a:t>option of an SCQF Level 8 qualification for those not ready or without the job profile for an SCQF Level 9 </a:t>
            </a:r>
            <a:r>
              <a:rPr lang="en-GB" sz="1800" kern="0" dirty="0" smtClean="0">
                <a:solidFill>
                  <a:srgbClr val="FFFF99"/>
                </a:solidFill>
                <a:latin typeface="Arial"/>
              </a:rPr>
              <a:t>SVQ in Management</a:t>
            </a:r>
          </a:p>
          <a:p>
            <a:pPr marL="0" lvl="0" indent="0">
              <a:buClr>
                <a:srgbClr val="FFFFFF"/>
              </a:buClr>
              <a:buNone/>
              <a:defRPr/>
            </a:pPr>
            <a:endParaRPr lang="en-GB" sz="1100" kern="0" dirty="0">
              <a:solidFill>
                <a:schemeClr val="accent5">
                  <a:lumMod val="60000"/>
                  <a:lumOff val="40000"/>
                </a:schemeClr>
              </a:solidFill>
              <a:latin typeface="Arial"/>
            </a:endParaRPr>
          </a:p>
          <a:p>
            <a:pPr>
              <a:buClr>
                <a:srgbClr val="FFFFFF"/>
              </a:buClr>
              <a:defRPr/>
            </a:pPr>
            <a:r>
              <a:rPr lang="en-GB" sz="1800" kern="0" dirty="0" smtClean="0">
                <a:solidFill>
                  <a:schemeClr val="accent5">
                    <a:lumMod val="60000"/>
                    <a:lumOff val="40000"/>
                  </a:schemeClr>
                </a:solidFill>
                <a:latin typeface="Arial"/>
              </a:rPr>
              <a:t>Is focused </a:t>
            </a:r>
            <a:r>
              <a:rPr lang="en-GB" sz="1800" kern="0" dirty="0">
                <a:solidFill>
                  <a:schemeClr val="accent5">
                    <a:lumMod val="60000"/>
                    <a:lumOff val="40000"/>
                  </a:schemeClr>
                </a:solidFill>
                <a:latin typeface="Arial"/>
              </a:rPr>
              <a:t>on the higher level knowledge and skills required for success in business that are not primarily </a:t>
            </a:r>
            <a:r>
              <a:rPr lang="en-GB" sz="1800" kern="0" dirty="0" smtClean="0">
                <a:solidFill>
                  <a:schemeClr val="accent5">
                    <a:lumMod val="60000"/>
                    <a:lumOff val="40000"/>
                  </a:schemeClr>
                </a:solidFill>
                <a:latin typeface="Arial"/>
              </a:rPr>
              <a:t>concentrated </a:t>
            </a:r>
            <a:r>
              <a:rPr lang="en-GB" sz="1800" kern="0" dirty="0">
                <a:solidFill>
                  <a:schemeClr val="accent5">
                    <a:lumMod val="60000"/>
                    <a:lumOff val="40000"/>
                  </a:schemeClr>
                </a:solidFill>
                <a:latin typeface="Arial"/>
              </a:rPr>
              <a:t>on the management of other individuals </a:t>
            </a:r>
            <a:r>
              <a:rPr lang="en-GB" sz="1800" kern="0" dirty="0" smtClean="0">
                <a:solidFill>
                  <a:schemeClr val="accent5">
                    <a:lumMod val="60000"/>
                    <a:lumOff val="40000"/>
                  </a:schemeClr>
                </a:solidFill>
                <a:latin typeface="Arial"/>
              </a:rPr>
              <a:t>(see qualifications structure)</a:t>
            </a:r>
          </a:p>
          <a:p>
            <a:pPr marL="0" lvl="0" indent="0">
              <a:buClr>
                <a:srgbClr val="FFFFFF"/>
              </a:buClr>
              <a:buNone/>
              <a:defRPr/>
            </a:pPr>
            <a:endParaRPr lang="en-GB" sz="1100" kern="0" dirty="0">
              <a:solidFill>
                <a:schemeClr val="accent5">
                  <a:lumMod val="60000"/>
                  <a:lumOff val="40000"/>
                </a:schemeClr>
              </a:solidFill>
              <a:latin typeface="Arial"/>
            </a:endParaRPr>
          </a:p>
          <a:p>
            <a:pPr>
              <a:buClr>
                <a:srgbClr val="FFFFFF"/>
              </a:buClr>
              <a:defRPr/>
            </a:pPr>
            <a:r>
              <a:rPr lang="en-GB" sz="1800" kern="0" dirty="0">
                <a:solidFill>
                  <a:srgbClr val="FFFF99"/>
                </a:solidFill>
                <a:latin typeface="Arial"/>
              </a:rPr>
              <a:t>The wider range of competences </a:t>
            </a:r>
            <a:r>
              <a:rPr lang="en-GB" sz="1800" kern="0" dirty="0" smtClean="0">
                <a:solidFill>
                  <a:srgbClr val="FFFF99"/>
                </a:solidFill>
                <a:latin typeface="Arial"/>
              </a:rPr>
              <a:t>means that </a:t>
            </a:r>
            <a:r>
              <a:rPr lang="en-GB" sz="1800" kern="0" dirty="0">
                <a:solidFill>
                  <a:srgbClr val="FFFF99"/>
                </a:solidFill>
                <a:latin typeface="Arial"/>
              </a:rPr>
              <a:t>the </a:t>
            </a:r>
            <a:r>
              <a:rPr lang="en-GB" sz="1800" kern="0" dirty="0" smtClean="0">
                <a:solidFill>
                  <a:srgbClr val="FFFF99"/>
                </a:solidFill>
                <a:latin typeface="Arial"/>
              </a:rPr>
              <a:t>new </a:t>
            </a:r>
            <a:r>
              <a:rPr lang="en-GB" sz="1800" kern="0" dirty="0">
                <a:solidFill>
                  <a:srgbClr val="FFFF99"/>
                </a:solidFill>
                <a:latin typeface="Arial"/>
              </a:rPr>
              <a:t>qualification is likely to have relevance to an increased range of business occupations. </a:t>
            </a:r>
            <a:endParaRPr lang="en-GB" sz="1800" kern="0" dirty="0" smtClean="0">
              <a:solidFill>
                <a:srgbClr val="FFFF99"/>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256340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a:solidFill>
                  <a:prstClr val="white"/>
                </a:solidFill>
                <a:latin typeface="Arial" charset="0"/>
              </a:rPr>
              <a:t>New Level 4 Business and Administration SVQ</a:t>
            </a:r>
            <a:endParaRPr lang="en-US" sz="2800" kern="0" dirty="0">
              <a:solidFill>
                <a:prstClr val="white"/>
              </a:solidFill>
              <a:latin typeface="Arial" charset="0"/>
            </a:endParaRPr>
          </a:p>
        </p:txBody>
      </p:sp>
      <p:sp>
        <p:nvSpPr>
          <p:cNvPr id="5" name="Text Placeholder 2"/>
          <p:cNvSpPr txBox="1">
            <a:spLocks/>
          </p:cNvSpPr>
          <p:nvPr/>
        </p:nvSpPr>
        <p:spPr>
          <a:xfrm>
            <a:off x="297868" y="1268760"/>
            <a:ext cx="856895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solidFill>
                  <a:schemeClr val="accent5">
                    <a:lumMod val="60000"/>
                    <a:lumOff val="40000"/>
                  </a:schemeClr>
                </a:solidFill>
                <a:latin typeface="Arial"/>
              </a:rPr>
              <a:t>New overall credit rating – SCQF Level 8</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8 Units needed in total. 3 Mandatory and 5 Optional</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solidFill>
                  <a:schemeClr val="accent5">
                    <a:lumMod val="60000"/>
                    <a:lumOff val="40000"/>
                  </a:schemeClr>
                </a:solidFill>
                <a:latin typeface="Arial"/>
              </a:rPr>
              <a:t>Mandatory 3 Units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solidFill>
                  <a:srgbClr val="FFFF99"/>
                </a:solidFill>
                <a:latin typeface="Arial"/>
              </a:rPr>
              <a:t>401 Manage and be accountable for own performance in a business environment</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solidFill>
                  <a:srgbClr val="FFFF99"/>
                </a:solidFill>
                <a:latin typeface="Arial"/>
              </a:rPr>
              <a:t>402 Manage work in a business environment</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solidFill>
                  <a:srgbClr val="FFFF99"/>
                </a:solidFill>
                <a:latin typeface="Arial"/>
              </a:rPr>
              <a:t>431 Use information to take effective decision</a:t>
            </a:r>
            <a:r>
              <a:rPr lang="en-GB" sz="1800" kern="0" dirty="0" smtClean="0">
                <a:solidFill>
                  <a:srgbClr val="FFFF99"/>
                </a:solidFill>
                <a:latin typeface="Arial"/>
              </a:rPr>
              <a:t>s (new)</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Group B</a:t>
            </a:r>
            <a:r>
              <a:rPr lang="en-GB" sz="1800" kern="0" dirty="0" smtClean="0">
                <a:latin typeface="Arial"/>
              </a:rPr>
              <a:t> </a:t>
            </a:r>
            <a:r>
              <a:rPr lang="en-GB" sz="1800" kern="0" dirty="0" smtClean="0">
                <a:solidFill>
                  <a:srgbClr val="FFFF99"/>
                </a:solidFill>
                <a:latin typeface="Arial"/>
              </a:rPr>
              <a:t>2-5 Units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Group C</a:t>
            </a:r>
            <a:r>
              <a:rPr lang="en-GB" sz="1800" kern="0" dirty="0" smtClean="0">
                <a:latin typeface="Arial"/>
              </a:rPr>
              <a:t> </a:t>
            </a:r>
            <a:r>
              <a:rPr lang="en-GB" sz="1800" kern="0" dirty="0" smtClean="0">
                <a:solidFill>
                  <a:srgbClr val="FFFF99"/>
                </a:solidFill>
                <a:latin typeface="Arial"/>
              </a:rPr>
              <a:t>0-3 Units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Group D</a:t>
            </a:r>
            <a:r>
              <a:rPr lang="en-GB" sz="1800" kern="0" dirty="0" smtClean="0">
                <a:latin typeface="Arial"/>
              </a:rPr>
              <a:t> </a:t>
            </a:r>
            <a:r>
              <a:rPr lang="en-GB" sz="1800" kern="0" dirty="0" smtClean="0">
                <a:solidFill>
                  <a:srgbClr val="FFFF99"/>
                </a:solidFill>
                <a:latin typeface="Arial"/>
              </a:rPr>
              <a:t>0-1 Unit</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8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solidFill>
                  <a:schemeClr val="accent5">
                    <a:lumMod val="60000"/>
                    <a:lumOff val="40000"/>
                  </a:schemeClr>
                </a:solidFill>
                <a:latin typeface="Arial"/>
              </a:rPr>
              <a:t>Total:</a:t>
            </a:r>
            <a:r>
              <a:rPr lang="en-US" sz="1800" kern="0" dirty="0" smtClean="0">
                <a:latin typeface="Arial"/>
              </a:rPr>
              <a:t> </a:t>
            </a:r>
            <a:r>
              <a:rPr lang="en-US" sz="1800" kern="0" dirty="0" smtClean="0">
                <a:solidFill>
                  <a:srgbClr val="FFFF99"/>
                </a:solidFill>
                <a:latin typeface="Arial"/>
              </a:rPr>
              <a:t>8 Units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solidFill>
                  <a:schemeClr val="accent5">
                    <a:lumMod val="60000"/>
                    <a:lumOff val="40000"/>
                  </a:schemeClr>
                </a:solidFill>
                <a:latin typeface="Arial"/>
              </a:rPr>
              <a:t>Start date: </a:t>
            </a:r>
            <a:r>
              <a:rPr lang="en-US" sz="1800" kern="0" dirty="0" smtClean="0">
                <a:solidFill>
                  <a:schemeClr val="bg1"/>
                </a:solidFill>
                <a:latin typeface="Arial"/>
              </a:rPr>
              <a:t>1 August 2017</a:t>
            </a:r>
            <a:endParaRPr lang="en-US" sz="1800" kern="0" dirty="0">
              <a:solidFill>
                <a:schemeClr val="bg1"/>
              </a:solidFill>
              <a:latin typeface="Arial"/>
            </a:endParaRPr>
          </a:p>
        </p:txBody>
      </p:sp>
    </p:spTree>
    <p:extLst>
      <p:ext uri="{BB962C8B-B14F-4D97-AF65-F5344CB8AC3E}">
        <p14:creationId xmlns:p14="http://schemas.microsoft.com/office/powerpoint/2010/main" val="431313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New Level 4 Business and Administration SVQ</a:t>
            </a:r>
            <a:endParaRPr lang="en-US" sz="2800" kern="0" dirty="0">
              <a:solidFill>
                <a:prstClr val="white"/>
              </a:solidFill>
              <a:latin typeface="Arial" charset="0"/>
            </a:endParaRPr>
          </a:p>
        </p:txBody>
      </p:sp>
      <p:sp>
        <p:nvSpPr>
          <p:cNvPr id="5" name="Text Placeholder 2"/>
          <p:cNvSpPr txBox="1">
            <a:spLocks/>
          </p:cNvSpPr>
          <p:nvPr/>
        </p:nvSpPr>
        <p:spPr>
          <a:xfrm>
            <a:off x="297868" y="1124744"/>
            <a:ext cx="856895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1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chemeClr val="accent5">
                    <a:lumMod val="60000"/>
                    <a:lumOff val="40000"/>
                  </a:schemeClr>
                </a:solidFill>
                <a:latin typeface="Arial"/>
              </a:rPr>
              <a:t>Technical Apprenticeship commissioned by SDS, devised by Skills CFA and approved by MAG</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solidFill>
                <a:schemeClr val="accent5">
                  <a:lumMod val="60000"/>
                  <a:lumOff val="40000"/>
                </a:schemeClr>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chemeClr val="accent5">
                    <a:lumMod val="60000"/>
                    <a:lumOff val="40000"/>
                  </a:schemeClr>
                </a:solidFill>
                <a:latin typeface="Arial"/>
              </a:rPr>
              <a:t>No details as yet however general design rules for Technical Apprenticeships are: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a:p>
            <a:pPr>
              <a:buClr>
                <a:srgbClr val="FFFFFF"/>
              </a:buClr>
              <a:defRPr/>
            </a:pPr>
            <a:r>
              <a:rPr lang="en-GB" sz="2000" kern="0" dirty="0" smtClean="0">
                <a:solidFill>
                  <a:srgbClr val="FFFF99"/>
                </a:solidFill>
                <a:latin typeface="Arial"/>
              </a:rPr>
              <a:t>SVQ at SCQF Level 8 or above</a:t>
            </a:r>
          </a:p>
          <a:p>
            <a:pPr>
              <a:buClr>
                <a:srgbClr val="FFFFFF"/>
              </a:buClr>
              <a:defRPr/>
            </a:pPr>
            <a:r>
              <a:rPr lang="en-GB" sz="2000" kern="0" dirty="0" smtClean="0">
                <a:solidFill>
                  <a:srgbClr val="FFFF99"/>
                </a:solidFill>
                <a:latin typeface="Arial"/>
              </a:rPr>
              <a:t>Additional SVQ Units at SCQF Level 7 or above to a minimum of 15 SCQF credits*</a:t>
            </a:r>
            <a:br>
              <a:rPr lang="en-GB" sz="2000" kern="0" dirty="0" smtClean="0">
                <a:solidFill>
                  <a:srgbClr val="FFFF99"/>
                </a:solidFill>
                <a:latin typeface="Arial"/>
              </a:rPr>
            </a:br>
            <a:endParaRPr lang="en-GB" sz="2000" kern="0" dirty="0" smtClean="0">
              <a:solidFill>
                <a:srgbClr val="FFFF99"/>
              </a:solidFill>
              <a:latin typeface="Arial"/>
            </a:endParaRPr>
          </a:p>
          <a:p>
            <a:pPr marL="0" indent="0">
              <a:buClr>
                <a:srgbClr val="FFFFFF"/>
              </a:buClr>
              <a:buNone/>
              <a:defRPr/>
            </a:pPr>
            <a:r>
              <a:rPr lang="en-GB" sz="2000" kern="0" dirty="0" smtClean="0">
                <a:latin typeface="Arial"/>
              </a:rPr>
              <a:t>*SQA will publish a link to the Technical Apprenticeship Framework document on SDS website when published</a:t>
            </a: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1234359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346702" y="1268760"/>
            <a:ext cx="8471284" cy="453650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14668"/>
            <a:ext cx="8064896" cy="23943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679609"/>
            <a:ext cx="4464496" cy="243035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2882" y="3679609"/>
            <a:ext cx="2687470" cy="2025512"/>
          </a:xfrm>
          <a:prstGeom prst="rect">
            <a:avLst/>
          </a:prstGeom>
        </p:spPr>
      </p:pic>
    </p:spTree>
    <p:extLst>
      <p:ext uri="{BB962C8B-B14F-4D97-AF65-F5344CB8AC3E}">
        <p14:creationId xmlns:p14="http://schemas.microsoft.com/office/powerpoint/2010/main" val="3425793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8366" y="47667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179512" y="1124744"/>
            <a:ext cx="8687308" cy="504056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First SVQs: </a:t>
            </a:r>
            <a:r>
              <a:rPr lang="en-GB" sz="1800" kern="0" dirty="0" smtClean="0">
                <a:latin typeface="Arial"/>
              </a:rPr>
              <a:t>1990</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8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rgbClr val="FFFF99"/>
                </a:solidFill>
                <a:latin typeface="Arial"/>
              </a:rPr>
              <a:t>Based on achievement of individual units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800" kern="0" dirty="0">
              <a:latin typeface="Arial"/>
            </a:endParaRPr>
          </a:p>
          <a:p>
            <a:pPr marL="0" lvl="0" indent="0">
              <a:buClr>
                <a:srgbClr val="FFFFFF"/>
              </a:buClr>
              <a:buNone/>
              <a:defRPr/>
            </a:pPr>
            <a:r>
              <a:rPr lang="en-GB" sz="1800" dirty="0" smtClean="0">
                <a:solidFill>
                  <a:schemeClr val="accent5">
                    <a:lumMod val="60000"/>
                    <a:lumOff val="40000"/>
                  </a:schemeClr>
                </a:solidFill>
                <a:latin typeface="Arial" panose="020B0604020202020204" pitchFamily="34" charset="0"/>
                <a:cs typeface="Arial" panose="020B0604020202020204" pitchFamily="34" charset="0"/>
              </a:rPr>
              <a:t>Contained only Performance Criteria</a:t>
            </a:r>
          </a:p>
          <a:p>
            <a:pPr marL="0" lvl="0" indent="0">
              <a:buClr>
                <a:srgbClr val="FFFFFF"/>
              </a:buClr>
              <a:buNone/>
              <a:defRPr/>
            </a:pPr>
            <a:endParaRPr lang="en-GB" sz="800" dirty="0" smtClean="0">
              <a:latin typeface="Arial" panose="020B0604020202020204" pitchFamily="34" charset="0"/>
              <a:cs typeface="Arial" panose="020B0604020202020204" pitchFamily="34" charset="0"/>
            </a:endParaRPr>
          </a:p>
          <a:p>
            <a:pPr marL="0" lvl="0" indent="0">
              <a:buClr>
                <a:srgbClr val="FFFFFF"/>
              </a:buClr>
              <a:buNone/>
              <a:defRPr/>
            </a:pPr>
            <a:r>
              <a:rPr lang="en-GB" sz="1800" dirty="0" smtClean="0">
                <a:solidFill>
                  <a:schemeClr val="accent5">
                    <a:lumMod val="60000"/>
                    <a:lumOff val="40000"/>
                  </a:schemeClr>
                </a:solidFill>
                <a:latin typeface="Arial" panose="020B0604020202020204" pitchFamily="34" charset="0"/>
                <a:cs typeface="Arial" panose="020B0604020202020204" pitchFamily="34" charset="0"/>
              </a:rPr>
              <a:t>Range/scope introduced soon after </a:t>
            </a:r>
            <a:r>
              <a:rPr lang="en-GB" sz="1800" dirty="0" smtClean="0">
                <a:latin typeface="Arial" panose="020B0604020202020204" pitchFamily="34" charset="0"/>
                <a:cs typeface="Arial" panose="020B0604020202020204" pitchFamily="34" charset="0"/>
              </a:rPr>
              <a:t>– Describe </a:t>
            </a:r>
            <a:r>
              <a:rPr lang="en-GB" sz="1800" dirty="0">
                <a:latin typeface="Arial" panose="020B0604020202020204" pitchFamily="34" charset="0"/>
                <a:cs typeface="Arial" panose="020B0604020202020204" pitchFamily="34" charset="0"/>
              </a:rPr>
              <a:t>the limits within which performance to the </a:t>
            </a:r>
            <a:r>
              <a:rPr lang="en-GB" sz="1800" dirty="0" smtClean="0">
                <a:latin typeface="Arial" panose="020B0604020202020204" pitchFamily="34" charset="0"/>
                <a:cs typeface="Arial" panose="020B0604020202020204" pitchFamily="34" charset="0"/>
              </a:rPr>
              <a:t>identified standards </a:t>
            </a:r>
            <a:r>
              <a:rPr lang="en-GB" sz="1800" dirty="0">
                <a:latin typeface="Arial" panose="020B0604020202020204" pitchFamily="34" charset="0"/>
                <a:cs typeface="Arial" panose="020B0604020202020204" pitchFamily="34" charset="0"/>
              </a:rPr>
              <a:t>is </a:t>
            </a:r>
            <a:r>
              <a:rPr lang="en-GB" sz="1800" dirty="0" smtClean="0">
                <a:latin typeface="Arial" panose="020B0604020202020204" pitchFamily="34" charset="0"/>
                <a:cs typeface="Arial" panose="020B0604020202020204" pitchFamily="34" charset="0"/>
              </a:rPr>
              <a:t>expected (</a:t>
            </a:r>
            <a:r>
              <a:rPr lang="en-GB" sz="1800" dirty="0" err="1" smtClean="0">
                <a:latin typeface="Arial" panose="020B0604020202020204" pitchFamily="34" charset="0"/>
                <a:cs typeface="Arial" panose="020B0604020202020204" pitchFamily="34" charset="0"/>
              </a:rPr>
              <a:t>e.g</a:t>
            </a:r>
            <a:r>
              <a:rPr lang="en-GB" sz="1800" dirty="0" smtClean="0">
                <a:latin typeface="Arial" panose="020B0604020202020204" pitchFamily="34" charset="0"/>
                <a:cs typeface="Arial" panose="020B0604020202020204" pitchFamily="34" charset="0"/>
              </a:rPr>
              <a:t>):</a:t>
            </a:r>
          </a:p>
          <a:p>
            <a:pPr>
              <a:buClr>
                <a:srgbClr val="FFFFFF"/>
              </a:buClr>
              <a:defRPr/>
            </a:pPr>
            <a:r>
              <a:rPr lang="en-GB" sz="1800" dirty="0" smtClean="0">
                <a:solidFill>
                  <a:srgbClr val="FFFF99"/>
                </a:solidFill>
                <a:latin typeface="Arial" panose="020B0604020202020204" pitchFamily="34" charset="0"/>
                <a:cs typeface="Arial" panose="020B0604020202020204" pitchFamily="34" charset="0"/>
              </a:rPr>
              <a:t>List of equipment to be used</a:t>
            </a:r>
          </a:p>
          <a:p>
            <a:pPr>
              <a:buClr>
                <a:srgbClr val="FFFFFF"/>
              </a:buClr>
              <a:defRPr/>
            </a:pPr>
            <a:r>
              <a:rPr lang="en-GB" sz="1800" dirty="0" smtClean="0">
                <a:solidFill>
                  <a:srgbClr val="FFFF99"/>
                </a:solidFill>
                <a:latin typeface="Arial" panose="020B0604020202020204" pitchFamily="34" charset="0"/>
                <a:cs typeface="Arial" panose="020B0604020202020204" pitchFamily="34" charset="0"/>
              </a:rPr>
              <a:t>Types of software to be used</a:t>
            </a:r>
          </a:p>
          <a:p>
            <a:pPr>
              <a:buClr>
                <a:srgbClr val="FFFFFF"/>
              </a:buClr>
              <a:defRPr/>
            </a:pPr>
            <a:r>
              <a:rPr lang="en-GB" sz="1800" dirty="0" smtClean="0">
                <a:solidFill>
                  <a:srgbClr val="FFFF99"/>
                </a:solidFill>
                <a:latin typeface="Arial" panose="020B0604020202020204" pitchFamily="34" charset="0"/>
                <a:cs typeface="Arial" panose="020B0604020202020204" pitchFamily="34" charset="0"/>
              </a:rPr>
              <a:t>Types of calculation to be performed </a:t>
            </a:r>
            <a:r>
              <a:rPr lang="en-GB" sz="1800" dirty="0" err="1" smtClean="0">
                <a:solidFill>
                  <a:srgbClr val="FFFF99"/>
                </a:solidFill>
                <a:latin typeface="Arial" panose="020B0604020202020204" pitchFamily="34" charset="0"/>
                <a:cs typeface="Arial" panose="020B0604020202020204" pitchFamily="34" charset="0"/>
              </a:rPr>
              <a:t>etc.etc</a:t>
            </a:r>
            <a:r>
              <a:rPr lang="en-GB" sz="1800" dirty="0" smtClean="0">
                <a:solidFill>
                  <a:srgbClr val="FFFF99"/>
                </a:solidFill>
                <a:latin typeface="Arial" panose="020B0604020202020204" pitchFamily="34" charset="0"/>
                <a:cs typeface="Arial" panose="020B0604020202020204" pitchFamily="34" charset="0"/>
              </a:rPr>
              <a:t>.</a:t>
            </a:r>
          </a:p>
          <a:p>
            <a:pPr marL="0" indent="0">
              <a:buClr>
                <a:srgbClr val="FFFFFF"/>
              </a:buClr>
              <a:buNone/>
              <a:defRPr/>
            </a:pPr>
            <a:r>
              <a:rPr lang="en-GB" sz="1800" dirty="0" smtClean="0">
                <a:latin typeface="Arial" panose="020B0604020202020204" pitchFamily="34" charset="0"/>
                <a:cs typeface="Arial" panose="020B0604020202020204" pitchFamily="34" charset="0"/>
              </a:rPr>
              <a:t>Often quantified by a set number of times or occasions expected</a:t>
            </a:r>
          </a:p>
          <a:p>
            <a:pPr marL="0" indent="0">
              <a:buClr>
                <a:srgbClr val="FFFFFF"/>
              </a:buClr>
              <a:buNone/>
              <a:defRPr/>
            </a:pPr>
            <a:endParaRPr lang="en-GB" sz="80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Knowledge</a:t>
            </a:r>
            <a:r>
              <a:rPr lang="en-GB" sz="1800" kern="0" dirty="0" smtClean="0">
                <a:latin typeface="Arial"/>
              </a:rPr>
              <a:t> – </a:t>
            </a:r>
            <a:r>
              <a:rPr lang="en-GB" sz="1800" kern="0" dirty="0" smtClean="0">
                <a:solidFill>
                  <a:srgbClr val="FFFF99"/>
                </a:solidFill>
                <a:latin typeface="Arial"/>
              </a:rPr>
              <a:t>to explicitly evidence underpinning knowledge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8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Assessment Strategy </a:t>
            </a:r>
            <a:r>
              <a:rPr lang="en-GB" sz="1800" kern="0" dirty="0" smtClean="0">
                <a:latin typeface="Arial"/>
              </a:rPr>
              <a:t>– </a:t>
            </a:r>
            <a:r>
              <a:rPr lang="en-GB" sz="1800" kern="0" dirty="0" smtClean="0">
                <a:solidFill>
                  <a:srgbClr val="FFFF99"/>
                </a:solidFill>
                <a:latin typeface="Arial"/>
              </a:rPr>
              <a:t>to govern assessment conditions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8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Evidence Requirements </a:t>
            </a:r>
            <a:r>
              <a:rPr lang="en-GB" sz="1600" kern="0" dirty="0" smtClean="0">
                <a:latin typeface="Arial"/>
              </a:rPr>
              <a:t>– </a:t>
            </a:r>
            <a:r>
              <a:rPr lang="en-GB" sz="1800" kern="0" dirty="0" smtClean="0">
                <a:solidFill>
                  <a:srgbClr val="FFFF99"/>
                </a:solidFill>
                <a:latin typeface="Arial"/>
              </a:rPr>
              <a:t>specify the work products/evidence that must be produced</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323032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8366" y="47667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Evolution of Standards</a:t>
            </a:r>
            <a:endParaRPr lang="en-US" sz="2800" kern="0" dirty="0">
              <a:solidFill>
                <a:prstClr val="white"/>
              </a:solidFill>
              <a:latin typeface="Arial" charset="0"/>
            </a:endParaRPr>
          </a:p>
        </p:txBody>
      </p:sp>
      <p:sp>
        <p:nvSpPr>
          <p:cNvPr id="5" name="Text Placeholder 2"/>
          <p:cNvSpPr txBox="1">
            <a:spLocks/>
          </p:cNvSpPr>
          <p:nvPr/>
        </p:nvSpPr>
        <p:spPr>
          <a:xfrm>
            <a:off x="107504" y="1268760"/>
            <a:ext cx="8831324" cy="504056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solidFill>
                  <a:schemeClr val="accent5">
                    <a:lumMod val="60000"/>
                    <a:lumOff val="40000"/>
                  </a:schemeClr>
                </a:solidFill>
                <a:latin typeface="Arial"/>
              </a:rPr>
              <a:t>SVQs in Business and Administration </a:t>
            </a:r>
            <a:r>
              <a:rPr lang="en-GB" sz="1800" kern="0" dirty="0" smtClean="0">
                <a:solidFill>
                  <a:srgbClr val="FFFF99"/>
                </a:solidFill>
                <a:latin typeface="Arial"/>
              </a:rPr>
              <a:t>pre-2011:</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800" kern="0" dirty="0" smtClean="0">
              <a:latin typeface="Arial"/>
            </a:endParaRPr>
          </a:p>
          <a:p>
            <a:pPr>
              <a:buClr>
                <a:srgbClr val="FFFFFF"/>
              </a:buClr>
              <a:defRPr/>
            </a:pPr>
            <a:r>
              <a:rPr lang="en-GB" sz="1800" kern="0" dirty="0" smtClean="0">
                <a:latin typeface="Arial"/>
              </a:rPr>
              <a:t>Consisted of 6 units (Levels 1,2 &amp; 3)</a:t>
            </a:r>
          </a:p>
          <a:p>
            <a:pPr>
              <a:buClr>
                <a:srgbClr val="FFFFFF"/>
              </a:buClr>
              <a:defRPr/>
            </a:pPr>
            <a:r>
              <a:rPr lang="en-GB" sz="1800" kern="0" dirty="0" smtClean="0">
                <a:latin typeface="Arial"/>
              </a:rPr>
              <a:t>Individual units larger</a:t>
            </a:r>
          </a:p>
          <a:p>
            <a:pPr>
              <a:buClr>
                <a:srgbClr val="FFFFFF"/>
              </a:buClr>
              <a:defRPr/>
            </a:pPr>
            <a:r>
              <a:rPr lang="en-GB" sz="1800" kern="0" dirty="0" smtClean="0">
                <a:latin typeface="Arial"/>
              </a:rPr>
              <a:t>Less optional units</a:t>
            </a:r>
          </a:p>
          <a:p>
            <a:pPr>
              <a:buClr>
                <a:srgbClr val="FFFFFF"/>
              </a:buClr>
              <a:defRPr/>
            </a:pPr>
            <a:r>
              <a:rPr lang="en-GB" sz="1800" kern="0" dirty="0" smtClean="0">
                <a:latin typeface="Arial"/>
              </a:rPr>
              <a:t>No overlap between levels</a:t>
            </a:r>
          </a:p>
          <a:p>
            <a:pPr>
              <a:buClr>
                <a:srgbClr val="FFFFFF"/>
              </a:buClr>
              <a:defRPr/>
            </a:pPr>
            <a:r>
              <a:rPr lang="en-GB" sz="1800" kern="0" dirty="0" smtClean="0">
                <a:latin typeface="Arial"/>
              </a:rPr>
              <a:t>Only pre-approved contingencies could be simulated/evidenced alternatively</a:t>
            </a:r>
          </a:p>
          <a:p>
            <a:pPr>
              <a:buClr>
                <a:srgbClr val="FFFFFF"/>
              </a:buClr>
              <a:defRPr/>
            </a:pPr>
            <a:r>
              <a:rPr lang="en-GB" sz="1800" kern="0" dirty="0" smtClean="0">
                <a:latin typeface="Arial"/>
              </a:rPr>
              <a:t>Assessment Strategy = 17 pages</a:t>
            </a:r>
            <a:endParaRPr lang="en-GB" sz="18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8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409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2497</TotalTime>
  <Words>2431</Words>
  <Application>Microsoft Office PowerPoint</Application>
  <PresentationFormat>On-screen Show (4:3)</PresentationFormat>
  <Paragraphs>338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16</vt:i4>
      </vt:variant>
    </vt:vector>
  </HeadingPairs>
  <TitlesOfParts>
    <vt:vector size="32"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Tony Hamilton</cp:lastModifiedBy>
  <cp:revision>233</cp:revision>
  <cp:lastPrinted>2017-05-08T09:10:14Z</cp:lastPrinted>
  <dcterms:created xsi:type="dcterms:W3CDTF">2013-10-10T15:37:55Z</dcterms:created>
  <dcterms:modified xsi:type="dcterms:W3CDTF">2017-05-22T09:19:26Z</dcterms:modified>
</cp:coreProperties>
</file>