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4" r:id="rId3"/>
    <p:sldMasterId id="2147483656" r:id="rId4"/>
    <p:sldMasterId id="2147483658" r:id="rId5"/>
    <p:sldMasterId id="2147483664" r:id="rId6"/>
    <p:sldMasterId id="2147483666" r:id="rId7"/>
    <p:sldMasterId id="2147483668" r:id="rId8"/>
    <p:sldMasterId id="2147483670" r:id="rId9"/>
    <p:sldMasterId id="2147483672" r:id="rId10"/>
    <p:sldMasterId id="2147483674" r:id="rId11"/>
  </p:sldMasterIdLst>
  <p:notesMasterIdLst>
    <p:notesMasterId r:id="rId30"/>
  </p:notesMasterIdLst>
  <p:handoutMasterIdLst>
    <p:handoutMasterId r:id="rId31"/>
  </p:handoutMasterIdLst>
  <p:sldIdLst>
    <p:sldId id="295" r:id="rId12"/>
    <p:sldId id="296" r:id="rId13"/>
    <p:sldId id="298" r:id="rId14"/>
    <p:sldId id="300" r:id="rId15"/>
    <p:sldId id="313" r:id="rId16"/>
    <p:sldId id="314" r:id="rId17"/>
    <p:sldId id="315" r:id="rId18"/>
    <p:sldId id="316" r:id="rId19"/>
    <p:sldId id="306" r:id="rId20"/>
    <p:sldId id="317" r:id="rId21"/>
    <p:sldId id="318" r:id="rId22"/>
    <p:sldId id="319" r:id="rId23"/>
    <p:sldId id="320" r:id="rId24"/>
    <p:sldId id="321" r:id="rId25"/>
    <p:sldId id="322" r:id="rId26"/>
    <p:sldId id="323" r:id="rId27"/>
    <p:sldId id="327" r:id="rId28"/>
    <p:sldId id="328" r:id="rId29"/>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E1F7"/>
    <a:srgbClr val="FFFF99"/>
    <a:srgbClr val="FFFFCC"/>
    <a:srgbClr val="FF66FF"/>
    <a:srgbClr val="AE7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4635" autoAdjust="0"/>
  </p:normalViewPr>
  <p:slideViewPr>
    <p:cSldViewPr>
      <p:cViewPr varScale="1">
        <p:scale>
          <a:sx n="54" d="100"/>
          <a:sy n="54" d="100"/>
        </p:scale>
        <p:origin x="1890" y="78"/>
      </p:cViewPr>
      <p:guideLst>
        <p:guide orient="horz" pos="2160"/>
        <p:guide pos="2880"/>
      </p:guideLst>
    </p:cSldViewPr>
  </p:slideViewPr>
  <p:notesTextViewPr>
    <p:cViewPr>
      <p:scale>
        <a:sx n="3" d="2"/>
        <a:sy n="3" d="2"/>
      </p:scale>
      <p:origin x="0" y="0"/>
    </p:cViewPr>
  </p:notesTextViewPr>
  <p:sorterViewPr>
    <p:cViewPr>
      <p:scale>
        <a:sx n="100" d="100"/>
        <a:sy n="100" d="100"/>
      </p:scale>
      <p:origin x="0" y="-624"/>
    </p:cViewPr>
  </p:sorterViewPr>
  <p:notesViewPr>
    <p:cSldViewPr>
      <p:cViewPr varScale="1">
        <p:scale>
          <a:sx n="75" d="100"/>
          <a:sy n="75" d="100"/>
        </p:scale>
        <p:origin x="221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8" cy="497205"/>
          </a:xfrm>
          <a:prstGeom prst="rect">
            <a:avLst/>
          </a:prstGeom>
        </p:spPr>
        <p:txBody>
          <a:bodyPr vert="horz" lIns="92318" tIns="46159" rIns="92318" bIns="46159" rtlCol="0"/>
          <a:lstStyle>
            <a:lvl1pPr algn="l">
              <a:defRPr sz="1200"/>
            </a:lvl1pPr>
          </a:lstStyle>
          <a:p>
            <a:endParaRPr lang="en-GB"/>
          </a:p>
        </p:txBody>
      </p:sp>
      <p:sp>
        <p:nvSpPr>
          <p:cNvPr id="3" name="Date Placeholder 2"/>
          <p:cNvSpPr>
            <a:spLocks noGrp="1"/>
          </p:cNvSpPr>
          <p:nvPr>
            <p:ph type="dt" sz="quarter" idx="1"/>
          </p:nvPr>
        </p:nvSpPr>
        <p:spPr>
          <a:xfrm>
            <a:off x="3854940" y="0"/>
            <a:ext cx="2949098" cy="497205"/>
          </a:xfrm>
          <a:prstGeom prst="rect">
            <a:avLst/>
          </a:prstGeom>
        </p:spPr>
        <p:txBody>
          <a:bodyPr vert="horz" lIns="92318" tIns="46159" rIns="92318" bIns="46159" rtlCol="0"/>
          <a:lstStyle>
            <a:lvl1pPr algn="r">
              <a:defRPr sz="1200"/>
            </a:lvl1pPr>
          </a:lstStyle>
          <a:p>
            <a:fld id="{2B072E86-E9A4-49BD-8545-91D469BDCC25}" type="datetimeFigureOut">
              <a:rPr lang="en-GB" smtClean="0"/>
              <a:t>22/05/2018</a:t>
            </a:fld>
            <a:endParaRPr lang="en-GB"/>
          </a:p>
        </p:txBody>
      </p:sp>
      <p:sp>
        <p:nvSpPr>
          <p:cNvPr id="4" name="Footer Placeholder 3"/>
          <p:cNvSpPr>
            <a:spLocks noGrp="1"/>
          </p:cNvSpPr>
          <p:nvPr>
            <p:ph type="ftr" sz="quarter" idx="2"/>
          </p:nvPr>
        </p:nvSpPr>
        <p:spPr>
          <a:xfrm>
            <a:off x="0" y="9445169"/>
            <a:ext cx="2949098" cy="497205"/>
          </a:xfrm>
          <a:prstGeom prst="rect">
            <a:avLst/>
          </a:prstGeom>
        </p:spPr>
        <p:txBody>
          <a:bodyPr vert="horz" lIns="92318" tIns="46159" rIns="92318" bIns="46159" rtlCol="0" anchor="b"/>
          <a:lstStyle>
            <a:lvl1pPr algn="l">
              <a:defRPr sz="1200"/>
            </a:lvl1pPr>
          </a:lstStyle>
          <a:p>
            <a:endParaRPr lang="en-GB"/>
          </a:p>
        </p:txBody>
      </p:sp>
      <p:sp>
        <p:nvSpPr>
          <p:cNvPr id="5" name="Slide Number Placeholder 4"/>
          <p:cNvSpPr>
            <a:spLocks noGrp="1"/>
          </p:cNvSpPr>
          <p:nvPr>
            <p:ph type="sldNum" sz="quarter" idx="3"/>
          </p:nvPr>
        </p:nvSpPr>
        <p:spPr>
          <a:xfrm>
            <a:off x="3854940" y="9445169"/>
            <a:ext cx="2949098" cy="497205"/>
          </a:xfrm>
          <a:prstGeom prst="rect">
            <a:avLst/>
          </a:prstGeom>
        </p:spPr>
        <p:txBody>
          <a:bodyPr vert="horz" lIns="92318" tIns="46159" rIns="92318" bIns="46159" rtlCol="0" anchor="b"/>
          <a:lstStyle>
            <a:lvl1pPr algn="r">
              <a:defRPr sz="1200"/>
            </a:lvl1pPr>
          </a:lstStyle>
          <a:p>
            <a:fld id="{A0143985-CF63-4E79-BA84-92EC3409B420}" type="slidenum">
              <a:rPr lang="en-GB" smtClean="0"/>
              <a:t>‹#›</a:t>
            </a:fld>
            <a:endParaRPr lang="en-GB"/>
          </a:p>
        </p:txBody>
      </p:sp>
    </p:spTree>
    <p:extLst>
      <p:ext uri="{BB962C8B-B14F-4D97-AF65-F5344CB8AC3E}">
        <p14:creationId xmlns:p14="http://schemas.microsoft.com/office/powerpoint/2010/main" val="3715022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86" cy="497762"/>
          </a:xfrm>
          <a:prstGeom prst="rect">
            <a:avLst/>
          </a:prstGeom>
        </p:spPr>
        <p:txBody>
          <a:bodyPr vert="horz" lIns="92318" tIns="46159" rIns="92318" bIns="46159" rtlCol="0"/>
          <a:lstStyle>
            <a:lvl1pPr algn="l">
              <a:defRPr sz="1200"/>
            </a:lvl1pPr>
          </a:lstStyle>
          <a:p>
            <a:endParaRPr lang="en-GB"/>
          </a:p>
        </p:txBody>
      </p:sp>
      <p:sp>
        <p:nvSpPr>
          <p:cNvPr id="3" name="Date Placeholder 2"/>
          <p:cNvSpPr>
            <a:spLocks noGrp="1"/>
          </p:cNvSpPr>
          <p:nvPr>
            <p:ph type="dt" idx="1"/>
          </p:nvPr>
        </p:nvSpPr>
        <p:spPr>
          <a:xfrm>
            <a:off x="3854406" y="0"/>
            <a:ext cx="2949585" cy="497762"/>
          </a:xfrm>
          <a:prstGeom prst="rect">
            <a:avLst/>
          </a:prstGeom>
        </p:spPr>
        <p:txBody>
          <a:bodyPr vert="horz" lIns="92318" tIns="46159" rIns="92318" bIns="46159" rtlCol="0"/>
          <a:lstStyle>
            <a:lvl1pPr algn="r">
              <a:defRPr sz="1200"/>
            </a:lvl1pPr>
          </a:lstStyle>
          <a:p>
            <a:fld id="{52E17546-7195-47C7-9129-4CB5D6201F8D}" type="datetimeFigureOut">
              <a:rPr lang="en-GB" smtClean="0"/>
              <a:t>22/05/2018</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2318" tIns="46159" rIns="92318" bIns="46159" rtlCol="0" anchor="ctr"/>
          <a:lstStyle/>
          <a:p>
            <a:endParaRPr lang="en-GB"/>
          </a:p>
        </p:txBody>
      </p:sp>
      <p:sp>
        <p:nvSpPr>
          <p:cNvPr id="5" name="Notes Placeholder 4"/>
          <p:cNvSpPr>
            <a:spLocks noGrp="1"/>
          </p:cNvSpPr>
          <p:nvPr>
            <p:ph type="body" sz="quarter" idx="3"/>
          </p:nvPr>
        </p:nvSpPr>
        <p:spPr>
          <a:xfrm>
            <a:off x="681048" y="4723170"/>
            <a:ext cx="5443518" cy="4475083"/>
          </a:xfrm>
          <a:prstGeom prst="rect">
            <a:avLst/>
          </a:prstGeom>
        </p:spPr>
        <p:txBody>
          <a:bodyPr vert="horz" lIns="92318" tIns="46159" rIns="92318" bIns="461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4749"/>
            <a:ext cx="2949586" cy="497761"/>
          </a:xfrm>
          <a:prstGeom prst="rect">
            <a:avLst/>
          </a:prstGeom>
        </p:spPr>
        <p:txBody>
          <a:bodyPr vert="horz" lIns="92318" tIns="46159" rIns="92318" bIns="46159" rtlCol="0" anchor="b"/>
          <a:lstStyle>
            <a:lvl1pPr algn="l">
              <a:defRPr sz="1200"/>
            </a:lvl1pPr>
          </a:lstStyle>
          <a:p>
            <a:endParaRPr lang="en-GB"/>
          </a:p>
        </p:txBody>
      </p:sp>
      <p:sp>
        <p:nvSpPr>
          <p:cNvPr id="7" name="Slide Number Placeholder 6"/>
          <p:cNvSpPr>
            <a:spLocks noGrp="1"/>
          </p:cNvSpPr>
          <p:nvPr>
            <p:ph type="sldNum" sz="quarter" idx="5"/>
          </p:nvPr>
        </p:nvSpPr>
        <p:spPr>
          <a:xfrm>
            <a:off x="3854406" y="9444749"/>
            <a:ext cx="2949585" cy="497761"/>
          </a:xfrm>
          <a:prstGeom prst="rect">
            <a:avLst/>
          </a:prstGeom>
        </p:spPr>
        <p:txBody>
          <a:bodyPr vert="horz" lIns="92318" tIns="46159" rIns="92318" bIns="46159" rtlCol="0" anchor="b"/>
          <a:lstStyle>
            <a:lvl1pPr algn="r">
              <a:defRPr sz="1200"/>
            </a:lvl1pPr>
          </a:lstStyle>
          <a:p>
            <a:fld id="{C99AF411-5551-4D9D-B9CF-FAF5B002BD2A}" type="slidenum">
              <a:rPr lang="en-GB" smtClean="0"/>
              <a:t>‹#›</a:t>
            </a:fld>
            <a:endParaRPr lang="en-GB"/>
          </a:p>
        </p:txBody>
      </p:sp>
    </p:spTree>
    <p:extLst>
      <p:ext uri="{BB962C8B-B14F-4D97-AF65-F5344CB8AC3E}">
        <p14:creationId xmlns:p14="http://schemas.microsoft.com/office/powerpoint/2010/main" val="365985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528">
              <a:defRPr/>
            </a:pPr>
            <a:endParaRPr lang="en-GB" dirty="0"/>
          </a:p>
        </p:txBody>
      </p:sp>
      <p:sp>
        <p:nvSpPr>
          <p:cNvPr id="4" name="Slide Number Placeholder 3"/>
          <p:cNvSpPr>
            <a:spLocks noGrp="1"/>
          </p:cNvSpPr>
          <p:nvPr>
            <p:ph type="sldNum" sz="quarter" idx="10"/>
          </p:nvPr>
        </p:nvSpPr>
        <p:spPr/>
        <p:txBody>
          <a:bodyPr/>
          <a:lstStyle/>
          <a:p>
            <a:fld id="{68AEC530-C8CF-4A30-BFA9-FE432B1692B7}" type="slidenum">
              <a:rPr lang="en-GB" smtClean="0"/>
              <a:t>1</a:t>
            </a:fld>
            <a:endParaRPr lang="en-GB"/>
          </a:p>
        </p:txBody>
      </p:sp>
    </p:spTree>
    <p:extLst>
      <p:ext uri="{BB962C8B-B14F-4D97-AF65-F5344CB8AC3E}">
        <p14:creationId xmlns:p14="http://schemas.microsoft.com/office/powerpoint/2010/main" val="2333799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10</a:t>
            </a:fld>
            <a:endParaRPr lang="en-GB"/>
          </a:p>
        </p:txBody>
      </p:sp>
    </p:spTree>
    <p:extLst>
      <p:ext uri="{BB962C8B-B14F-4D97-AF65-F5344CB8AC3E}">
        <p14:creationId xmlns:p14="http://schemas.microsoft.com/office/powerpoint/2010/main" val="3044206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96" indent="-173096">
              <a:buFontTx/>
              <a:buChar char="-"/>
            </a:pPr>
            <a:endParaRPr lang="en-GB"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11</a:t>
            </a:fld>
            <a:endParaRPr lang="en-GB"/>
          </a:p>
        </p:txBody>
      </p:sp>
    </p:spTree>
    <p:extLst>
      <p:ext uri="{BB962C8B-B14F-4D97-AF65-F5344CB8AC3E}">
        <p14:creationId xmlns:p14="http://schemas.microsoft.com/office/powerpoint/2010/main" val="1890726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96" indent="-173096">
              <a:buFontTx/>
              <a:buChar char="-"/>
            </a:pPr>
            <a:endParaRPr lang="en-GB"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12</a:t>
            </a:fld>
            <a:endParaRPr lang="en-GB"/>
          </a:p>
        </p:txBody>
      </p:sp>
    </p:spTree>
    <p:extLst>
      <p:ext uri="{BB962C8B-B14F-4D97-AF65-F5344CB8AC3E}">
        <p14:creationId xmlns:p14="http://schemas.microsoft.com/office/powerpoint/2010/main" val="3278785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13</a:t>
            </a:fld>
            <a:endParaRPr lang="en-GB"/>
          </a:p>
        </p:txBody>
      </p:sp>
    </p:spTree>
    <p:extLst>
      <p:ext uri="{BB962C8B-B14F-4D97-AF65-F5344CB8AC3E}">
        <p14:creationId xmlns:p14="http://schemas.microsoft.com/office/powerpoint/2010/main" val="2539083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14</a:t>
            </a:fld>
            <a:endParaRPr lang="en-GB"/>
          </a:p>
        </p:txBody>
      </p:sp>
    </p:spTree>
    <p:extLst>
      <p:ext uri="{BB962C8B-B14F-4D97-AF65-F5344CB8AC3E}">
        <p14:creationId xmlns:p14="http://schemas.microsoft.com/office/powerpoint/2010/main" val="2286516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15</a:t>
            </a:fld>
            <a:endParaRPr lang="en-GB"/>
          </a:p>
        </p:txBody>
      </p:sp>
    </p:spTree>
    <p:extLst>
      <p:ext uri="{BB962C8B-B14F-4D97-AF65-F5344CB8AC3E}">
        <p14:creationId xmlns:p14="http://schemas.microsoft.com/office/powerpoint/2010/main" val="3708394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16</a:t>
            </a:fld>
            <a:endParaRPr lang="en-GB"/>
          </a:p>
        </p:txBody>
      </p:sp>
    </p:spTree>
    <p:extLst>
      <p:ext uri="{BB962C8B-B14F-4D97-AF65-F5344CB8AC3E}">
        <p14:creationId xmlns:p14="http://schemas.microsoft.com/office/powerpoint/2010/main" val="1851555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1"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17</a:t>
            </a:fld>
            <a:endParaRPr lang="en-GB"/>
          </a:p>
        </p:txBody>
      </p:sp>
    </p:spTree>
    <p:extLst>
      <p:ext uri="{BB962C8B-B14F-4D97-AF65-F5344CB8AC3E}">
        <p14:creationId xmlns:p14="http://schemas.microsoft.com/office/powerpoint/2010/main" val="220718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1"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18</a:t>
            </a:fld>
            <a:endParaRPr lang="en-GB"/>
          </a:p>
        </p:txBody>
      </p:sp>
    </p:spTree>
    <p:extLst>
      <p:ext uri="{BB962C8B-B14F-4D97-AF65-F5344CB8AC3E}">
        <p14:creationId xmlns:p14="http://schemas.microsoft.com/office/powerpoint/2010/main" val="4058316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AEC530-C8CF-4A30-BFA9-FE432B1692B7}" type="slidenum">
              <a:rPr lang="en-GB" smtClean="0"/>
              <a:t>2</a:t>
            </a:fld>
            <a:endParaRPr lang="en-GB"/>
          </a:p>
        </p:txBody>
      </p:sp>
    </p:spTree>
    <p:extLst>
      <p:ext uri="{BB962C8B-B14F-4D97-AF65-F5344CB8AC3E}">
        <p14:creationId xmlns:p14="http://schemas.microsoft.com/office/powerpoint/2010/main" val="1239164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3</a:t>
            </a:fld>
            <a:endParaRPr lang="en-GB"/>
          </a:p>
        </p:txBody>
      </p:sp>
    </p:spTree>
    <p:extLst>
      <p:ext uri="{BB962C8B-B14F-4D97-AF65-F5344CB8AC3E}">
        <p14:creationId xmlns:p14="http://schemas.microsoft.com/office/powerpoint/2010/main" val="427014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4</a:t>
            </a:fld>
            <a:endParaRPr lang="en-GB"/>
          </a:p>
        </p:txBody>
      </p:sp>
    </p:spTree>
    <p:extLst>
      <p:ext uri="{BB962C8B-B14F-4D97-AF65-F5344CB8AC3E}">
        <p14:creationId xmlns:p14="http://schemas.microsoft.com/office/powerpoint/2010/main" val="1322027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0"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5</a:t>
            </a:fld>
            <a:endParaRPr lang="en-GB"/>
          </a:p>
        </p:txBody>
      </p:sp>
    </p:spTree>
    <p:extLst>
      <p:ext uri="{BB962C8B-B14F-4D97-AF65-F5344CB8AC3E}">
        <p14:creationId xmlns:p14="http://schemas.microsoft.com/office/powerpoint/2010/main" val="223195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6</a:t>
            </a:fld>
            <a:endParaRPr lang="en-GB"/>
          </a:p>
        </p:txBody>
      </p:sp>
    </p:spTree>
    <p:extLst>
      <p:ext uri="{BB962C8B-B14F-4D97-AF65-F5344CB8AC3E}">
        <p14:creationId xmlns:p14="http://schemas.microsoft.com/office/powerpoint/2010/main" val="128326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7</a:t>
            </a:fld>
            <a:endParaRPr lang="en-GB"/>
          </a:p>
        </p:txBody>
      </p:sp>
    </p:spTree>
    <p:extLst>
      <p:ext uri="{BB962C8B-B14F-4D97-AF65-F5344CB8AC3E}">
        <p14:creationId xmlns:p14="http://schemas.microsoft.com/office/powerpoint/2010/main" val="2892567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8</a:t>
            </a:fld>
            <a:endParaRPr lang="en-GB"/>
          </a:p>
        </p:txBody>
      </p:sp>
    </p:spTree>
    <p:extLst>
      <p:ext uri="{BB962C8B-B14F-4D97-AF65-F5344CB8AC3E}">
        <p14:creationId xmlns:p14="http://schemas.microsoft.com/office/powerpoint/2010/main" val="590590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fld id="{68AEC530-C8CF-4A30-BFA9-FE432B1692B7}" type="slidenum">
              <a:rPr lang="en-GB" smtClean="0"/>
              <a:t>9</a:t>
            </a:fld>
            <a:endParaRPr lang="en-GB"/>
          </a:p>
        </p:txBody>
      </p:sp>
    </p:spTree>
    <p:extLst>
      <p:ext uri="{BB962C8B-B14F-4D97-AF65-F5344CB8AC3E}">
        <p14:creationId xmlns:p14="http://schemas.microsoft.com/office/powerpoint/2010/main" val="1586239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QA LOGO  FINAL HOLDING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537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8638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dirty="0" smtClean="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smtClean="0">
                <a:solidFill>
                  <a:srgbClr val="FFFFFF"/>
                </a:solidFill>
              </a:rPr>
              <a:t> 0303 </a:t>
            </a:r>
            <a:r>
              <a:rPr lang="en-GB" altLang="en-US" sz="2600" b="1" dirty="0">
                <a:solidFill>
                  <a:srgbClr val="FFFFFF"/>
                </a:solidFill>
              </a:rPr>
              <a:t>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23763336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BD SQA LOGO  TITLE HOLD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3049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0207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979712" y="3789041"/>
            <a:ext cx="5328591" cy="769441"/>
          </a:xfrm>
          <a:prstGeom prst="rect">
            <a:avLst/>
          </a:prstGeom>
          <a:noFill/>
        </p:spPr>
        <p:txBody>
          <a:bodyPr wrap="square" rtlCol="0">
            <a:spAutoFit/>
          </a:bodyPr>
          <a:lstStyle/>
          <a:p>
            <a:r>
              <a:rPr lang="en-GB" altLang="en-US" sz="2600" b="1" dirty="0" smtClean="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smtClean="0">
                <a:solidFill>
                  <a:srgbClr val="FFFFFF"/>
                </a:solidFill>
              </a:rPr>
              <a:t> 0303 </a:t>
            </a:r>
            <a:r>
              <a:rPr lang="en-GB" altLang="en-US" sz="2600" b="1" dirty="0">
                <a:solidFill>
                  <a:srgbClr val="FFFFFF"/>
                </a:solidFill>
              </a:rPr>
              <a:t>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354389512"/>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119308"/>
      </p:ext>
    </p:extLst>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userDrawn="1"/>
        </p:nvPicPr>
        <p:blipFill>
          <a:blip r:embed="rId4" cstate="print"/>
          <a:stretch>
            <a:fillRect/>
          </a:stretch>
        </p:blipFill>
        <p:spPr>
          <a:xfrm>
            <a:off x="2041858" y="908720"/>
            <a:ext cx="4802491" cy="2551393"/>
          </a:xfrm>
          <a:prstGeom prst="rect">
            <a:avLst/>
          </a:prstGeom>
        </p:spPr>
      </p:pic>
    </p:spTree>
    <p:extLst>
      <p:ext uri="{BB962C8B-B14F-4D97-AF65-F5344CB8AC3E}">
        <p14:creationId xmlns:p14="http://schemas.microsoft.com/office/powerpoint/2010/main" val="433190268"/>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385257"/>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074673"/>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34159" y="1556792"/>
            <a:ext cx="7056784" cy="864096"/>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724650" algn="l"/>
              </a:tabLst>
              <a:defRPr/>
            </a:pPr>
            <a:r>
              <a:rPr lang="en-GB" kern="0" dirty="0" smtClean="0"/>
              <a:t>SVQs in Business and Administration</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13" name="Text Placeholder 2"/>
          <p:cNvSpPr txBox="1">
            <a:spLocks/>
          </p:cNvSpPr>
          <p:nvPr/>
        </p:nvSpPr>
        <p:spPr>
          <a:xfrm>
            <a:off x="506170" y="2708920"/>
            <a:ext cx="6946149" cy="1512168"/>
          </a:xfrm>
          <a:prstGeom prst="rect">
            <a:avLst/>
          </a:prstGeom>
        </p:spPr>
        <p:txBody>
          <a:bodyPr/>
          <a:lstStyle>
            <a:lvl1pPr marL="342900" indent="-342900" algn="l" rtl="0" eaLnBrk="1" fontAlgn="base" hangingPunct="1">
              <a:spcBef>
                <a:spcPct val="20000"/>
              </a:spcBef>
              <a:spcAft>
                <a:spcPct val="0"/>
              </a:spcAft>
              <a:buClr>
                <a:srgbClr val="C195E5"/>
              </a:buClr>
              <a:buFont typeface="Wingdings" pitchFamily="2" charset="2"/>
              <a:buNone/>
              <a:defRPr sz="2800">
                <a:solidFill>
                  <a:srgbClr val="FFFFFF"/>
                </a:solidFill>
                <a:latin typeface="+mn-lt"/>
                <a:ea typeface="+mn-ea"/>
                <a:cs typeface="+mn-cs"/>
              </a:defRPr>
            </a:lvl1pPr>
            <a:lvl2pPr marL="742950" indent="-285750" algn="l" rtl="0" eaLnBrk="1" fontAlgn="base" hangingPunct="1">
              <a:spcBef>
                <a:spcPct val="20000"/>
              </a:spcBef>
              <a:spcAft>
                <a:spcPct val="0"/>
              </a:spcAft>
              <a:buClr>
                <a:srgbClr val="C195E5"/>
              </a:buClr>
              <a:buFont typeface="Arial" charset="0"/>
              <a:buNone/>
              <a:defRPr sz="2800">
                <a:solidFill>
                  <a:srgbClr val="FFFFFF"/>
                </a:solidFill>
                <a:latin typeface="+mn-lt"/>
              </a:defRPr>
            </a:lvl2pPr>
            <a:lvl3pPr marL="1143000" indent="-228600" algn="l" rtl="0" eaLnBrk="1" fontAlgn="base" hangingPunct="1">
              <a:spcBef>
                <a:spcPct val="20000"/>
              </a:spcBef>
              <a:spcAft>
                <a:spcPct val="0"/>
              </a:spcAft>
              <a:buClr>
                <a:srgbClr val="FF9933"/>
              </a:buClr>
              <a:buNone/>
              <a:defRPr sz="2800">
                <a:solidFill>
                  <a:schemeClr val="bg1"/>
                </a:solidFill>
                <a:latin typeface="+mn-lt"/>
              </a:defRPr>
            </a:lvl3pPr>
            <a:lvl4pPr marL="1600200" indent="-228600" algn="l" rtl="0" eaLnBrk="1" fontAlgn="base" hangingPunct="1">
              <a:spcBef>
                <a:spcPct val="20000"/>
              </a:spcBef>
              <a:spcAft>
                <a:spcPct val="0"/>
              </a:spcAft>
              <a:buClr>
                <a:srgbClr val="FF9933"/>
              </a:buClr>
              <a:buNone/>
              <a:defRPr sz="2800">
                <a:solidFill>
                  <a:schemeClr val="bg1"/>
                </a:solidFill>
                <a:latin typeface="+mn-lt"/>
              </a:defRPr>
            </a:lvl4pPr>
            <a:lvl5pPr marL="2057400" indent="-228600" algn="l" rtl="0" eaLnBrk="1" fontAlgn="base" hangingPunct="1">
              <a:spcBef>
                <a:spcPct val="20000"/>
              </a:spcBef>
              <a:spcAft>
                <a:spcPct val="0"/>
              </a:spcAft>
              <a:buClr>
                <a:srgbClr val="FF9933"/>
              </a:buClr>
              <a:buNone/>
              <a:defRPr sz="28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342900" marR="0" lvl="0" indent="-342900" algn="ctr" defTabSz="914400" rtl="0" eaLnBrk="1" fontAlgn="base" latinLnBrk="0" hangingPunct="1">
              <a:lnSpc>
                <a:spcPct val="100000"/>
              </a:lnSpc>
              <a:spcBef>
                <a:spcPct val="20000"/>
              </a:spcBef>
              <a:spcAft>
                <a:spcPct val="0"/>
              </a:spcAft>
              <a:buClr>
                <a:srgbClr val="C195E5"/>
              </a:buClr>
              <a:buSzTx/>
              <a:buFont typeface="Wingdings" pitchFamily="2" charset="2"/>
              <a:buNone/>
              <a:tabLst/>
              <a:defRPr/>
            </a:pPr>
            <a:r>
              <a:rPr lang="en-GB" kern="0" dirty="0" smtClean="0">
                <a:solidFill>
                  <a:srgbClr val="9BE1F7"/>
                </a:solidFill>
                <a:latin typeface="Arial"/>
              </a:rPr>
              <a:t>Network Events</a:t>
            </a:r>
          </a:p>
          <a:p>
            <a:pPr marL="342900" marR="0" lvl="0" indent="-342900" algn="ctr" defTabSz="914400" rtl="0" eaLnBrk="1" fontAlgn="base" latinLnBrk="0" hangingPunct="1">
              <a:lnSpc>
                <a:spcPct val="100000"/>
              </a:lnSpc>
              <a:spcBef>
                <a:spcPct val="20000"/>
              </a:spcBef>
              <a:spcAft>
                <a:spcPct val="0"/>
              </a:spcAft>
              <a:buClr>
                <a:srgbClr val="C195E5"/>
              </a:buClr>
              <a:buSzTx/>
              <a:buFont typeface="Wingdings" pitchFamily="2" charset="2"/>
              <a:buNone/>
              <a:tabLst/>
              <a:defRPr/>
            </a:pPr>
            <a:r>
              <a:rPr lang="en-GB" kern="0" dirty="0" smtClean="0">
                <a:solidFill>
                  <a:srgbClr val="FFFF99"/>
                </a:solidFill>
                <a:latin typeface="Arial"/>
              </a:rPr>
              <a:t>May 2018</a:t>
            </a:r>
            <a:endParaRPr kumimoji="0" lang="en-US" sz="2800" b="0" i="0" u="none" strike="noStrike" kern="0" cap="none" spc="0" normalizeH="0" baseline="0" noProof="0" dirty="0">
              <a:ln>
                <a:noFill/>
              </a:ln>
              <a:solidFill>
                <a:srgbClr val="FFFF99"/>
              </a:solidFill>
              <a:effectLst/>
              <a:uLnTx/>
              <a:uFillTx/>
              <a:latin typeface="Arial"/>
            </a:endParaRPr>
          </a:p>
        </p:txBody>
      </p:sp>
    </p:spTree>
    <p:extLst>
      <p:ext uri="{BB962C8B-B14F-4D97-AF65-F5344CB8AC3E}">
        <p14:creationId xmlns:p14="http://schemas.microsoft.com/office/powerpoint/2010/main" val="1581511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2402" y="512676"/>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Some PIs are more equal than others</a:t>
            </a:r>
            <a:endParaRPr lang="en-US" sz="2800" kern="0" dirty="0">
              <a:solidFill>
                <a:prstClr val="white"/>
              </a:solidFill>
              <a:latin typeface="Arial" charset="0"/>
            </a:endParaRPr>
          </a:p>
        </p:txBody>
      </p:sp>
      <p:sp>
        <p:nvSpPr>
          <p:cNvPr id="5" name="Text Placeholder 2"/>
          <p:cNvSpPr txBox="1">
            <a:spLocks/>
          </p:cNvSpPr>
          <p:nvPr/>
        </p:nvSpPr>
        <p:spPr>
          <a:xfrm>
            <a:off x="351594" y="908720"/>
            <a:ext cx="8568952" cy="5431743"/>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1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smtClean="0">
              <a:solidFill>
                <a:srgbClr val="9BE1F7"/>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a:solidFill>
                <a:srgbClr val="9BE1F7"/>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smtClean="0">
              <a:solidFill>
                <a:srgbClr val="9BE1F7"/>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a:solidFill>
                <a:srgbClr val="9BE1F7"/>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smtClean="0">
              <a:solidFill>
                <a:srgbClr val="9BE1F7"/>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a:solidFill>
                <a:srgbClr val="9BE1F7"/>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smtClean="0">
              <a:solidFill>
                <a:srgbClr val="9BE1F7"/>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smtClean="0">
              <a:solidFill>
                <a:srgbClr val="9BE1F7"/>
              </a:solidFill>
              <a:latin typeface="Arial"/>
            </a:endParaRPr>
          </a:p>
          <a:p>
            <a:pPr>
              <a:buClr>
                <a:srgbClr val="FFFFFF"/>
              </a:buClr>
              <a:defRPr/>
            </a:pPr>
            <a:r>
              <a:rPr lang="en-GB" sz="2000" kern="0" dirty="0" smtClean="0">
                <a:solidFill>
                  <a:srgbClr val="FFFF99"/>
                </a:solidFill>
                <a:latin typeface="Arial"/>
              </a:rPr>
              <a:t>PIs 1 &amp; 2 </a:t>
            </a:r>
            <a:r>
              <a:rPr lang="en-GB" sz="2000" kern="0" dirty="0">
                <a:solidFill>
                  <a:srgbClr val="9BE1F7"/>
                </a:solidFill>
                <a:latin typeface="Arial"/>
              </a:rPr>
              <a:t>–</a:t>
            </a:r>
            <a:r>
              <a:rPr lang="en-GB" sz="2000" kern="0" dirty="0" smtClean="0">
                <a:solidFill>
                  <a:srgbClr val="9BE1F7"/>
                </a:solidFill>
                <a:latin typeface="Arial"/>
              </a:rPr>
              <a:t> simpler and more straightforward than 3 and 4</a:t>
            </a:r>
          </a:p>
          <a:p>
            <a:pPr>
              <a:buClr>
                <a:srgbClr val="FFFFFF"/>
              </a:buClr>
              <a:defRPr/>
            </a:pPr>
            <a:r>
              <a:rPr lang="en-GB" sz="2000" kern="0" dirty="0" smtClean="0">
                <a:solidFill>
                  <a:srgbClr val="FFFF99"/>
                </a:solidFill>
                <a:latin typeface="Arial"/>
              </a:rPr>
              <a:t>PIs 1 &amp; 2 </a:t>
            </a:r>
            <a:r>
              <a:rPr lang="en-GB" sz="2000" kern="0" dirty="0">
                <a:solidFill>
                  <a:srgbClr val="9BE1F7"/>
                </a:solidFill>
                <a:latin typeface="Arial"/>
              </a:rPr>
              <a:t>–</a:t>
            </a:r>
            <a:r>
              <a:rPr lang="en-GB" sz="2000" kern="0" dirty="0" smtClean="0">
                <a:solidFill>
                  <a:srgbClr val="9BE1F7"/>
                </a:solidFill>
                <a:latin typeface="Arial"/>
              </a:rPr>
              <a:t> Work Product evidence occurs naturally with few barriers</a:t>
            </a:r>
          </a:p>
          <a:p>
            <a:pPr>
              <a:buClr>
                <a:srgbClr val="FFFFFF"/>
              </a:buClr>
              <a:defRPr/>
            </a:pPr>
            <a:r>
              <a:rPr lang="en-GB" sz="2000" kern="0" dirty="0" smtClean="0">
                <a:solidFill>
                  <a:srgbClr val="FFFF99"/>
                </a:solidFill>
                <a:latin typeface="Arial"/>
              </a:rPr>
              <a:t>PIs 1 &amp; 2 </a:t>
            </a:r>
            <a:r>
              <a:rPr lang="en-GB" sz="2000" kern="0" dirty="0" smtClean="0">
                <a:solidFill>
                  <a:srgbClr val="9BE1F7"/>
                </a:solidFill>
                <a:latin typeface="Arial"/>
              </a:rPr>
              <a:t>– value in seeing various examples</a:t>
            </a:r>
          </a:p>
          <a:p>
            <a:pPr>
              <a:buClr>
                <a:srgbClr val="FFFFFF"/>
              </a:buClr>
              <a:defRPr/>
            </a:pPr>
            <a:r>
              <a:rPr lang="en-GB" sz="2000" kern="0" dirty="0" smtClean="0">
                <a:solidFill>
                  <a:schemeClr val="accent6">
                    <a:lumMod val="60000"/>
                    <a:lumOff val="40000"/>
                  </a:schemeClr>
                </a:solidFill>
                <a:latin typeface="Arial"/>
              </a:rPr>
              <a:t>PI 4 </a:t>
            </a:r>
            <a:r>
              <a:rPr lang="en-GB" sz="2000" kern="0" dirty="0" smtClean="0">
                <a:solidFill>
                  <a:srgbClr val="9BE1F7"/>
                </a:solidFill>
                <a:latin typeface="Arial"/>
              </a:rPr>
              <a:t>– more complex task pulling together a different aspects of competence and knowledge (</a:t>
            </a:r>
            <a:r>
              <a:rPr lang="en-GB" sz="2000" kern="0" dirty="0" err="1" smtClean="0">
                <a:solidFill>
                  <a:srgbClr val="9BE1F7"/>
                </a:solidFill>
                <a:latin typeface="Arial"/>
              </a:rPr>
              <a:t>eg</a:t>
            </a:r>
            <a:r>
              <a:rPr lang="en-GB" sz="2000" kern="0" dirty="0" smtClean="0">
                <a:solidFill>
                  <a:srgbClr val="9BE1F7"/>
                </a:solidFill>
                <a:latin typeface="Arial"/>
              </a:rPr>
              <a:t> </a:t>
            </a:r>
            <a:r>
              <a:rPr lang="en-GB" sz="2000" kern="0" dirty="0" err="1" smtClean="0">
                <a:solidFill>
                  <a:srgbClr val="9BE1F7"/>
                </a:solidFill>
                <a:latin typeface="Arial"/>
              </a:rPr>
              <a:t>comms</a:t>
            </a:r>
            <a:r>
              <a:rPr lang="en-GB" sz="2000" kern="0" dirty="0" smtClean="0">
                <a:solidFill>
                  <a:srgbClr val="9BE1F7"/>
                </a:solidFill>
                <a:latin typeface="Arial"/>
              </a:rPr>
              <a:t>, knowledge of procedures)</a:t>
            </a:r>
          </a:p>
          <a:p>
            <a:pPr>
              <a:buClr>
                <a:srgbClr val="FFFFFF"/>
              </a:buClr>
              <a:defRPr/>
            </a:pPr>
            <a:r>
              <a:rPr lang="en-GB" sz="2000" kern="0" dirty="0" smtClean="0">
                <a:solidFill>
                  <a:schemeClr val="accent6">
                    <a:lumMod val="60000"/>
                    <a:lumOff val="40000"/>
                  </a:schemeClr>
                </a:solidFill>
                <a:latin typeface="Arial"/>
              </a:rPr>
              <a:t>PI 4 </a:t>
            </a:r>
            <a:r>
              <a:rPr lang="en-GB" sz="2000" kern="0" dirty="0" smtClean="0">
                <a:solidFill>
                  <a:srgbClr val="9BE1F7"/>
                </a:solidFill>
                <a:latin typeface="Arial"/>
              </a:rPr>
              <a:t>– little value in repeating this task (supplement with Qs)</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000" b="0" i="0" u="none" strike="noStrike" kern="0" cap="none" spc="0" normalizeH="0" baseline="0" noProof="0" dirty="0" smtClean="0">
              <a:ln>
                <a:noFill/>
              </a:ln>
              <a:solidFill>
                <a:srgbClr val="FFFFFF"/>
              </a:solidFill>
              <a:effectLst/>
              <a:uLnTx/>
              <a:uFillTx/>
              <a:latin typeface="Arial"/>
            </a:endParaRPr>
          </a:p>
        </p:txBody>
      </p:sp>
      <p:pic>
        <p:nvPicPr>
          <p:cNvPr id="7" name="Picture 6"/>
          <p:cNvPicPr>
            <a:picLocks noChangeAspect="1"/>
          </p:cNvPicPr>
          <p:nvPr/>
        </p:nvPicPr>
        <p:blipFill>
          <a:blip r:embed="rId3"/>
          <a:stretch>
            <a:fillRect/>
          </a:stretch>
        </p:blipFill>
        <p:spPr>
          <a:xfrm>
            <a:off x="755576" y="1124744"/>
            <a:ext cx="6238875" cy="2914650"/>
          </a:xfrm>
          <a:prstGeom prst="rect">
            <a:avLst/>
          </a:prstGeom>
        </p:spPr>
      </p:pic>
    </p:spTree>
    <p:extLst>
      <p:ext uri="{BB962C8B-B14F-4D97-AF65-F5344CB8AC3E}">
        <p14:creationId xmlns:p14="http://schemas.microsoft.com/office/powerpoint/2010/main" val="1887831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8645" y="404664"/>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Some PIs are more equal than others</a:t>
            </a:r>
            <a:endParaRPr lang="en-US" sz="2800" kern="0" dirty="0">
              <a:solidFill>
                <a:prstClr val="white"/>
              </a:solidFill>
              <a:latin typeface="Arial" charset="0"/>
            </a:endParaRPr>
          </a:p>
        </p:txBody>
      </p:sp>
      <p:sp>
        <p:nvSpPr>
          <p:cNvPr id="5" name="Text Placeholder 2"/>
          <p:cNvSpPr txBox="1">
            <a:spLocks/>
          </p:cNvSpPr>
          <p:nvPr/>
        </p:nvSpPr>
        <p:spPr>
          <a:xfrm>
            <a:off x="158969" y="980728"/>
            <a:ext cx="8568952" cy="5431743"/>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1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smtClean="0">
              <a:solidFill>
                <a:srgbClr val="9BE1F7"/>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a:solidFill>
                <a:srgbClr val="9BE1F7"/>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smtClean="0">
              <a:solidFill>
                <a:srgbClr val="9BE1F7"/>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a:solidFill>
                <a:srgbClr val="9BE1F7"/>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smtClean="0">
              <a:solidFill>
                <a:srgbClr val="9BE1F7"/>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a:solidFill>
                <a:srgbClr val="9BE1F7"/>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400" kern="0" dirty="0" smtClean="0">
              <a:solidFill>
                <a:srgbClr val="9BE1F7"/>
              </a:solidFill>
              <a:latin typeface="Arial"/>
            </a:endParaRPr>
          </a:p>
          <a:p>
            <a:pPr>
              <a:buClr>
                <a:srgbClr val="FFFFFF"/>
              </a:buClr>
              <a:defRPr/>
            </a:pPr>
            <a:r>
              <a:rPr lang="en-GB" sz="2000" kern="0" dirty="0" smtClean="0">
                <a:solidFill>
                  <a:schemeClr val="accent6">
                    <a:lumMod val="60000"/>
                    <a:lumOff val="40000"/>
                  </a:schemeClr>
                </a:solidFill>
                <a:latin typeface="Arial"/>
              </a:rPr>
              <a:t>PIs 3 &amp; 4 </a:t>
            </a:r>
            <a:r>
              <a:rPr lang="en-GB" sz="2000" kern="0" dirty="0" smtClean="0">
                <a:solidFill>
                  <a:srgbClr val="9BE1F7"/>
                </a:solidFill>
                <a:latin typeface="Arial"/>
              </a:rPr>
              <a:t>– Evidence of how this was pulled together. WP (emails, research, drafts) and/or Supporting Evidence (Qs, Personal statement)</a:t>
            </a:r>
          </a:p>
          <a:p>
            <a:pPr>
              <a:buClr>
                <a:srgbClr val="FFFFFF"/>
              </a:buClr>
              <a:defRPr/>
            </a:pPr>
            <a:r>
              <a:rPr lang="en-GB" sz="2000" kern="0" dirty="0" smtClean="0">
                <a:solidFill>
                  <a:srgbClr val="9BE1F7"/>
                </a:solidFill>
                <a:latin typeface="Arial"/>
              </a:rPr>
              <a:t>An Evidence number against a PI/K denotes relevance – </a:t>
            </a:r>
            <a:r>
              <a:rPr lang="en-GB" sz="2000" b="1" kern="0" dirty="0" smtClean="0">
                <a:solidFill>
                  <a:srgbClr val="9BE1F7"/>
                </a:solidFill>
                <a:latin typeface="Arial"/>
              </a:rPr>
              <a:t>it does not imply full coverage</a:t>
            </a:r>
            <a:r>
              <a:rPr lang="en-GB" sz="2000" kern="0" dirty="0" smtClean="0">
                <a:solidFill>
                  <a:srgbClr val="9BE1F7"/>
                </a:solidFill>
                <a:latin typeface="Arial"/>
              </a:rPr>
              <a:t>. “Full coverage” comes from consideration of all relevant evidence</a:t>
            </a:r>
          </a:p>
          <a:p>
            <a:pPr>
              <a:buClr>
                <a:srgbClr val="FFFFFF"/>
              </a:buClr>
              <a:defRPr/>
            </a:pPr>
            <a:r>
              <a:rPr lang="en-GB" sz="2000" kern="0" dirty="0" smtClean="0">
                <a:solidFill>
                  <a:schemeClr val="bg1"/>
                </a:solidFill>
                <a:latin typeface="Arial"/>
              </a:rPr>
              <a:t>Competence over time </a:t>
            </a:r>
            <a:r>
              <a:rPr lang="en-GB" sz="2000" kern="0" dirty="0" smtClean="0">
                <a:solidFill>
                  <a:srgbClr val="9BE1F7"/>
                </a:solidFill>
                <a:latin typeface="Arial"/>
              </a:rPr>
              <a:t>should be evident over the span of </a:t>
            </a:r>
            <a:br>
              <a:rPr lang="en-GB" sz="2000" kern="0" dirty="0" smtClean="0">
                <a:solidFill>
                  <a:srgbClr val="9BE1F7"/>
                </a:solidFill>
                <a:latin typeface="Arial"/>
              </a:rPr>
            </a:br>
            <a:r>
              <a:rPr lang="en-GB" sz="2000" kern="0" dirty="0" smtClean="0">
                <a:solidFill>
                  <a:srgbClr val="9BE1F7"/>
                </a:solidFill>
                <a:latin typeface="Arial"/>
              </a:rPr>
              <a:t>the unit rather than meaning multiple evidence for every PI</a:t>
            </a:r>
          </a:p>
        </p:txBody>
      </p:sp>
      <p:pic>
        <p:nvPicPr>
          <p:cNvPr id="2" name="Picture 1"/>
          <p:cNvPicPr>
            <a:picLocks noChangeAspect="1"/>
          </p:cNvPicPr>
          <p:nvPr/>
        </p:nvPicPr>
        <p:blipFill>
          <a:blip r:embed="rId3"/>
          <a:stretch>
            <a:fillRect/>
          </a:stretch>
        </p:blipFill>
        <p:spPr>
          <a:xfrm>
            <a:off x="755576" y="908720"/>
            <a:ext cx="6238875" cy="2914650"/>
          </a:xfrm>
          <a:prstGeom prst="rect">
            <a:avLst/>
          </a:prstGeom>
        </p:spPr>
      </p:pic>
    </p:spTree>
    <p:extLst>
      <p:ext uri="{BB962C8B-B14F-4D97-AF65-F5344CB8AC3E}">
        <p14:creationId xmlns:p14="http://schemas.microsoft.com/office/powerpoint/2010/main" val="3830852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2402" y="512676"/>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Simulation and/or Supporting Evidence</a:t>
            </a:r>
            <a:endParaRPr lang="en-US" sz="2800" kern="0" dirty="0">
              <a:solidFill>
                <a:prstClr val="white"/>
              </a:solidFill>
              <a:latin typeface="Arial" charset="0"/>
            </a:endParaRPr>
          </a:p>
        </p:txBody>
      </p:sp>
      <p:sp>
        <p:nvSpPr>
          <p:cNvPr id="5" name="Text Placeholder 2"/>
          <p:cNvSpPr txBox="1">
            <a:spLocks/>
          </p:cNvSpPr>
          <p:nvPr/>
        </p:nvSpPr>
        <p:spPr>
          <a:xfrm>
            <a:off x="358757" y="1052736"/>
            <a:ext cx="8568952" cy="5431743"/>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r>
              <a:rPr lang="en-GB" sz="2000" kern="0" dirty="0" smtClean="0">
                <a:solidFill>
                  <a:schemeClr val="accent6">
                    <a:lumMod val="60000"/>
                    <a:lumOff val="40000"/>
                  </a:schemeClr>
                </a:solidFill>
                <a:latin typeface="Arial"/>
              </a:rPr>
              <a:t>PI 4 </a:t>
            </a:r>
            <a:r>
              <a:rPr lang="en-GB" sz="2000" i="1" kern="0" dirty="0" smtClean="0">
                <a:solidFill>
                  <a:schemeClr val="accent6">
                    <a:lumMod val="60000"/>
                    <a:lumOff val="40000"/>
                  </a:schemeClr>
                </a:solidFill>
                <a:latin typeface="Arial"/>
              </a:rPr>
              <a:t>Develop guidelines and procedures for using email effectively</a:t>
            </a:r>
          </a:p>
          <a:p>
            <a:pPr>
              <a:buClr>
                <a:srgbClr val="FFFFFF"/>
              </a:buClr>
              <a:defRPr/>
            </a:pPr>
            <a:r>
              <a:rPr lang="en-GB" sz="2000" kern="0" dirty="0" smtClean="0">
                <a:solidFill>
                  <a:srgbClr val="9BE1F7"/>
                </a:solidFill>
                <a:latin typeface="Arial"/>
              </a:rPr>
              <a:t>Many/most Administrators are not responsible for providing guidelines on use of email as part of their routine duties</a:t>
            </a:r>
          </a:p>
          <a:p>
            <a:pPr marL="0" indent="0">
              <a:buClr>
                <a:srgbClr val="FFFFFF"/>
              </a:buClr>
              <a:buNone/>
              <a:defRPr/>
            </a:pPr>
            <a:endParaRPr lang="en-GB" sz="1000" kern="0" dirty="0" smtClean="0">
              <a:solidFill>
                <a:srgbClr val="9BE1F7"/>
              </a:solidFill>
              <a:latin typeface="Arial"/>
            </a:endParaRPr>
          </a:p>
          <a:p>
            <a:pPr>
              <a:buClr>
                <a:srgbClr val="FFFFFF"/>
              </a:buClr>
              <a:defRPr/>
            </a:pPr>
            <a:r>
              <a:rPr lang="en-GB" sz="2000" kern="0" dirty="0" smtClean="0">
                <a:solidFill>
                  <a:srgbClr val="9BE1F7"/>
                </a:solidFill>
                <a:latin typeface="Arial"/>
              </a:rPr>
              <a:t>Assessment Strategy states </a:t>
            </a:r>
            <a:r>
              <a:rPr lang="en-GB" sz="2000" kern="0" dirty="0" smtClean="0">
                <a:solidFill>
                  <a:schemeClr val="bg1"/>
                </a:solidFill>
                <a:latin typeface="Arial"/>
              </a:rPr>
              <a:t>“</a:t>
            </a:r>
            <a:r>
              <a:rPr lang="en-GB" sz="2000" i="1" kern="0" dirty="0" smtClean="0">
                <a:solidFill>
                  <a:schemeClr val="bg1"/>
                </a:solidFill>
                <a:latin typeface="Arial"/>
              </a:rPr>
              <a:t>Simulation and/or Supporting Evidence may be used by exception to fill small gaps where Performance Evidence does not occur naturally but the unit is part of the candidate’s normal work duties</a:t>
            </a:r>
            <a:r>
              <a:rPr lang="en-GB" sz="2000" kern="0" dirty="0" smtClean="0">
                <a:solidFill>
                  <a:schemeClr val="bg1"/>
                </a:solidFill>
                <a:latin typeface="Arial"/>
              </a:rPr>
              <a:t>”</a:t>
            </a:r>
          </a:p>
          <a:p>
            <a:pPr marL="0" indent="0">
              <a:buClr>
                <a:srgbClr val="FFFFFF"/>
              </a:buClr>
              <a:buNone/>
              <a:defRPr/>
            </a:pPr>
            <a:endParaRPr lang="en-GB" sz="1000" kern="0" dirty="0">
              <a:solidFill>
                <a:schemeClr val="bg1"/>
              </a:solidFill>
              <a:latin typeface="Arial"/>
            </a:endParaRPr>
          </a:p>
          <a:p>
            <a:pPr>
              <a:buClr>
                <a:srgbClr val="FFFFFF"/>
              </a:buClr>
              <a:defRPr/>
            </a:pPr>
            <a:r>
              <a:rPr lang="en-GB" sz="2000" kern="0" dirty="0">
                <a:solidFill>
                  <a:srgbClr val="9BE1F7"/>
                </a:solidFill>
                <a:latin typeface="Arial"/>
              </a:rPr>
              <a:t>This is one of nine </a:t>
            </a:r>
            <a:r>
              <a:rPr lang="en-GB" sz="2000" kern="0" dirty="0" smtClean="0">
                <a:solidFill>
                  <a:srgbClr val="9BE1F7"/>
                </a:solidFill>
                <a:latin typeface="Arial"/>
              </a:rPr>
              <a:t>PIs</a:t>
            </a:r>
            <a:endParaRPr lang="en-GB" sz="2000" kern="0" dirty="0" smtClean="0">
              <a:solidFill>
                <a:schemeClr val="bg1"/>
              </a:solidFill>
              <a:latin typeface="Arial"/>
            </a:endParaRPr>
          </a:p>
          <a:p>
            <a:pPr marL="0" indent="0">
              <a:buClr>
                <a:srgbClr val="FFFFFF"/>
              </a:buClr>
              <a:buNone/>
              <a:defRPr/>
            </a:pPr>
            <a:endParaRPr lang="en-GB" sz="1000" kern="0" dirty="0">
              <a:solidFill>
                <a:schemeClr val="bg1"/>
              </a:solidFill>
              <a:latin typeface="Arial"/>
            </a:endParaRPr>
          </a:p>
          <a:p>
            <a:pPr>
              <a:buClr>
                <a:srgbClr val="FFFFFF"/>
              </a:buClr>
              <a:defRPr/>
            </a:pPr>
            <a:r>
              <a:rPr lang="en-GB" sz="2000" kern="0" dirty="0" smtClean="0">
                <a:solidFill>
                  <a:srgbClr val="9BE1F7"/>
                </a:solidFill>
                <a:latin typeface="Arial"/>
              </a:rPr>
              <a:t>Candidate(s) could be asked to create such guidelines to demonstrate competence although these may not be formally adopted by colleagues</a:t>
            </a:r>
          </a:p>
          <a:p>
            <a:pPr marL="0" indent="0">
              <a:buClr>
                <a:srgbClr val="FFFFFF"/>
              </a:buClr>
              <a:buNone/>
              <a:defRPr/>
            </a:pPr>
            <a:endParaRPr lang="en-GB" sz="1000" kern="0" dirty="0" smtClean="0">
              <a:solidFill>
                <a:srgbClr val="9BE1F7"/>
              </a:solidFill>
              <a:latin typeface="Arial"/>
            </a:endParaRPr>
          </a:p>
          <a:p>
            <a:pPr>
              <a:buClr>
                <a:srgbClr val="FFFFFF"/>
              </a:buClr>
              <a:defRPr/>
            </a:pPr>
            <a:r>
              <a:rPr lang="en-GB" sz="2000" b="1" kern="0" dirty="0" smtClean="0">
                <a:solidFill>
                  <a:srgbClr val="9BE1F7"/>
                </a:solidFill>
                <a:latin typeface="Arial"/>
              </a:rPr>
              <a:t>Accountability</a:t>
            </a:r>
            <a:r>
              <a:rPr lang="en-GB" sz="2000" kern="0" dirty="0" smtClean="0">
                <a:solidFill>
                  <a:srgbClr val="9BE1F7"/>
                </a:solidFill>
                <a:latin typeface="Arial"/>
              </a:rPr>
              <a:t> is an important aspect of RWE. Tasks should be meaningful and candidates should have responsibility for corollaries</a:t>
            </a:r>
          </a:p>
          <a:p>
            <a:pPr marL="0" indent="0">
              <a:buClr>
                <a:srgbClr val="FFFFFF"/>
              </a:buClr>
              <a:buNone/>
              <a:defRPr/>
            </a:pPr>
            <a:endParaRPr lang="en-GB" sz="2000" kern="0" dirty="0">
              <a:solidFill>
                <a:srgbClr val="9BE1F7"/>
              </a:solidFill>
              <a:latin typeface="Arial"/>
            </a:endParaRPr>
          </a:p>
          <a:p>
            <a:pPr marL="0" indent="0">
              <a:buClr>
                <a:srgbClr val="FFFFFF"/>
              </a:buClr>
              <a:buNone/>
              <a:defRPr/>
            </a:pPr>
            <a:r>
              <a:rPr lang="en-GB" sz="2000" kern="0" dirty="0" smtClean="0">
                <a:solidFill>
                  <a:srgbClr val="9BE1F7"/>
                </a:solidFill>
                <a:latin typeface="Arial"/>
              </a:rPr>
              <a:t> </a:t>
            </a:r>
            <a:endParaRPr lang="en-GB" sz="2000" kern="0" dirty="0">
              <a:solidFill>
                <a:srgbClr val="9BE1F7"/>
              </a:solidFill>
              <a:latin typeface="Arial"/>
            </a:endParaRPr>
          </a:p>
        </p:txBody>
      </p:sp>
    </p:spTree>
    <p:extLst>
      <p:ext uri="{BB962C8B-B14F-4D97-AF65-F5344CB8AC3E}">
        <p14:creationId xmlns:p14="http://schemas.microsoft.com/office/powerpoint/2010/main" val="136255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5415" y="512676"/>
            <a:ext cx="8832294"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Annotation of Work Product Evidence – Example 1</a:t>
            </a:r>
            <a:endParaRPr lang="en-US" sz="2800" kern="0" dirty="0">
              <a:solidFill>
                <a:prstClr val="white"/>
              </a:solidFill>
              <a:latin typeface="Arial" charset="0"/>
            </a:endParaRPr>
          </a:p>
        </p:txBody>
      </p:sp>
      <p:sp>
        <p:nvSpPr>
          <p:cNvPr id="5" name="Text Placeholder 2"/>
          <p:cNvSpPr txBox="1">
            <a:spLocks/>
          </p:cNvSpPr>
          <p:nvPr/>
        </p:nvSpPr>
        <p:spPr>
          <a:xfrm>
            <a:off x="358757" y="1052736"/>
            <a:ext cx="8568952" cy="5431743"/>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endParaRPr lang="en-GB" sz="2000" kern="0" dirty="0">
              <a:solidFill>
                <a:srgbClr val="9BE1F7"/>
              </a:solidFill>
              <a:latin typeface="Arial"/>
            </a:endParaRPr>
          </a:p>
          <a:p>
            <a:pPr marL="0" indent="0">
              <a:buClr>
                <a:srgbClr val="FFFFFF"/>
              </a:buClr>
              <a:buNone/>
              <a:defRPr/>
            </a:pPr>
            <a:r>
              <a:rPr lang="en-GB" sz="2000" kern="0" dirty="0" smtClean="0">
                <a:solidFill>
                  <a:srgbClr val="9BE1F7"/>
                </a:solidFill>
                <a:latin typeface="Arial"/>
              </a:rPr>
              <a:t> </a:t>
            </a:r>
            <a:endParaRPr lang="en-GB" sz="2000" kern="0" dirty="0">
              <a:solidFill>
                <a:srgbClr val="9BE1F7"/>
              </a:solidFill>
              <a:latin typeface="Arial"/>
            </a:endParaRPr>
          </a:p>
        </p:txBody>
      </p:sp>
      <p:pic>
        <p:nvPicPr>
          <p:cNvPr id="2" name="Picture 1"/>
          <p:cNvPicPr>
            <a:picLocks noChangeAspect="1"/>
          </p:cNvPicPr>
          <p:nvPr/>
        </p:nvPicPr>
        <p:blipFill>
          <a:blip r:embed="rId3"/>
          <a:stretch>
            <a:fillRect/>
          </a:stretch>
        </p:blipFill>
        <p:spPr>
          <a:xfrm>
            <a:off x="202652" y="1052735"/>
            <a:ext cx="8617820" cy="5431743"/>
          </a:xfrm>
          <a:prstGeom prst="rect">
            <a:avLst/>
          </a:prstGeom>
        </p:spPr>
      </p:pic>
      <p:sp>
        <p:nvSpPr>
          <p:cNvPr id="12" name="Rectangle 11"/>
          <p:cNvSpPr/>
          <p:nvPr/>
        </p:nvSpPr>
        <p:spPr>
          <a:xfrm>
            <a:off x="1303931" y="3356992"/>
            <a:ext cx="360040"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452320" y="2708920"/>
            <a:ext cx="28803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456938" y="2962920"/>
            <a:ext cx="28803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452320" y="3523625"/>
            <a:ext cx="28803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452320" y="3252596"/>
            <a:ext cx="28803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454482" y="3792655"/>
            <a:ext cx="28803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452320" y="4065580"/>
            <a:ext cx="28803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452320" y="4353360"/>
            <a:ext cx="28803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7452320" y="4723699"/>
            <a:ext cx="28803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461557" y="4999538"/>
            <a:ext cx="28803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461557" y="5261263"/>
            <a:ext cx="28803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0197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5415" y="512676"/>
            <a:ext cx="8832294"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Annotation of Work Product Evidence – Example 2</a:t>
            </a:r>
            <a:endParaRPr lang="en-US" sz="2800" kern="0" dirty="0">
              <a:solidFill>
                <a:prstClr val="white"/>
              </a:solidFill>
              <a:latin typeface="Arial" charset="0"/>
            </a:endParaRPr>
          </a:p>
        </p:txBody>
      </p:sp>
      <p:sp>
        <p:nvSpPr>
          <p:cNvPr id="5" name="Text Placeholder 2"/>
          <p:cNvSpPr txBox="1">
            <a:spLocks/>
          </p:cNvSpPr>
          <p:nvPr/>
        </p:nvSpPr>
        <p:spPr>
          <a:xfrm>
            <a:off x="358757" y="1052736"/>
            <a:ext cx="8568952" cy="5431743"/>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endParaRPr lang="en-GB" sz="2000" kern="0" dirty="0">
              <a:solidFill>
                <a:srgbClr val="9BE1F7"/>
              </a:solidFill>
              <a:latin typeface="Arial"/>
            </a:endParaRPr>
          </a:p>
          <a:p>
            <a:pPr marL="0" indent="0">
              <a:buClr>
                <a:srgbClr val="FFFFFF"/>
              </a:buClr>
              <a:buNone/>
              <a:defRPr/>
            </a:pPr>
            <a:r>
              <a:rPr lang="en-GB" sz="2000" kern="0" dirty="0" smtClean="0">
                <a:solidFill>
                  <a:srgbClr val="9BE1F7"/>
                </a:solidFill>
                <a:latin typeface="Arial"/>
              </a:rPr>
              <a:t> </a:t>
            </a:r>
            <a:endParaRPr lang="en-GB" sz="2000" kern="0" dirty="0">
              <a:solidFill>
                <a:srgbClr val="9BE1F7"/>
              </a:solidFill>
              <a:latin typeface="Arial"/>
            </a:endParaRPr>
          </a:p>
        </p:txBody>
      </p:sp>
      <p:pic>
        <p:nvPicPr>
          <p:cNvPr id="3" name="Picture 2"/>
          <p:cNvPicPr>
            <a:picLocks noChangeAspect="1"/>
          </p:cNvPicPr>
          <p:nvPr/>
        </p:nvPicPr>
        <p:blipFill>
          <a:blip r:embed="rId3"/>
          <a:stretch>
            <a:fillRect/>
          </a:stretch>
        </p:blipFill>
        <p:spPr>
          <a:xfrm>
            <a:off x="173467" y="1061864"/>
            <a:ext cx="8676190" cy="5481296"/>
          </a:xfrm>
          <a:prstGeom prst="rect">
            <a:avLst/>
          </a:prstGeom>
        </p:spPr>
      </p:pic>
    </p:spTree>
    <p:extLst>
      <p:ext uri="{BB962C8B-B14F-4D97-AF65-F5344CB8AC3E}">
        <p14:creationId xmlns:p14="http://schemas.microsoft.com/office/powerpoint/2010/main" val="1909539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5415" y="512676"/>
            <a:ext cx="8832294"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Annotation of Work Product Evidence – Example 3</a:t>
            </a:r>
            <a:endParaRPr lang="en-US" sz="2800" kern="0" dirty="0">
              <a:solidFill>
                <a:prstClr val="white"/>
              </a:solidFill>
              <a:latin typeface="Arial" charset="0"/>
            </a:endParaRPr>
          </a:p>
        </p:txBody>
      </p:sp>
      <p:sp>
        <p:nvSpPr>
          <p:cNvPr id="5" name="Text Placeholder 2"/>
          <p:cNvSpPr txBox="1">
            <a:spLocks/>
          </p:cNvSpPr>
          <p:nvPr/>
        </p:nvSpPr>
        <p:spPr>
          <a:xfrm>
            <a:off x="358757" y="1052736"/>
            <a:ext cx="8568952" cy="5431743"/>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endParaRPr lang="en-GB" sz="2000" kern="0" dirty="0">
              <a:solidFill>
                <a:srgbClr val="9BE1F7"/>
              </a:solidFill>
              <a:latin typeface="Arial"/>
            </a:endParaRPr>
          </a:p>
          <a:p>
            <a:pPr marL="0" indent="0">
              <a:buClr>
                <a:srgbClr val="FFFFFF"/>
              </a:buClr>
              <a:buNone/>
              <a:defRPr/>
            </a:pPr>
            <a:r>
              <a:rPr lang="en-GB" sz="2000" kern="0" dirty="0" smtClean="0">
                <a:solidFill>
                  <a:srgbClr val="9BE1F7"/>
                </a:solidFill>
                <a:latin typeface="Arial"/>
              </a:rPr>
              <a:t> </a:t>
            </a:r>
            <a:endParaRPr lang="en-GB" sz="2000" kern="0" dirty="0">
              <a:solidFill>
                <a:srgbClr val="9BE1F7"/>
              </a:solidFill>
              <a:latin typeface="Arial"/>
            </a:endParaRPr>
          </a:p>
        </p:txBody>
      </p:sp>
      <p:pic>
        <p:nvPicPr>
          <p:cNvPr id="2" name="Picture 1"/>
          <p:cNvPicPr>
            <a:picLocks noChangeAspect="1"/>
          </p:cNvPicPr>
          <p:nvPr/>
        </p:nvPicPr>
        <p:blipFill>
          <a:blip r:embed="rId3"/>
          <a:stretch>
            <a:fillRect/>
          </a:stretch>
        </p:blipFill>
        <p:spPr>
          <a:xfrm>
            <a:off x="95415" y="1051457"/>
            <a:ext cx="8975736" cy="5592225"/>
          </a:xfrm>
          <a:prstGeom prst="rect">
            <a:avLst/>
          </a:prstGeom>
        </p:spPr>
      </p:pic>
    </p:spTree>
    <p:extLst>
      <p:ext uri="{BB962C8B-B14F-4D97-AF65-F5344CB8AC3E}">
        <p14:creationId xmlns:p14="http://schemas.microsoft.com/office/powerpoint/2010/main" val="1904431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482" y="404664"/>
            <a:ext cx="8832294"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Questioning to supplement PIs and Knowledge</a:t>
            </a:r>
          </a:p>
          <a:p>
            <a:pPr lvl="0" eaLnBrk="0" hangingPunct="0">
              <a:defRPr/>
            </a:pPr>
            <a:endParaRPr lang="en-GB" sz="2800" kern="0" dirty="0">
              <a:solidFill>
                <a:prstClr val="white"/>
              </a:solidFill>
              <a:latin typeface="Arial" charset="0"/>
            </a:endParaRPr>
          </a:p>
          <a:p>
            <a:pPr lvl="0" eaLnBrk="0" hangingPunct="0">
              <a:defRPr/>
            </a:pPr>
            <a:endParaRPr lang="en-GB" sz="2800" kern="0" dirty="0" smtClean="0">
              <a:solidFill>
                <a:prstClr val="white"/>
              </a:solidFill>
              <a:latin typeface="Arial" charset="0"/>
            </a:endParaRPr>
          </a:p>
          <a:p>
            <a:pPr lvl="0" eaLnBrk="0" hangingPunct="0">
              <a:defRPr/>
            </a:pPr>
            <a:endParaRPr lang="en-GB" sz="2800" kern="0" dirty="0">
              <a:solidFill>
                <a:prstClr val="white"/>
              </a:solidFill>
              <a:latin typeface="Arial" charset="0"/>
            </a:endParaRPr>
          </a:p>
          <a:p>
            <a:pPr lvl="0" eaLnBrk="0" hangingPunct="0">
              <a:defRPr/>
            </a:pPr>
            <a:endParaRPr lang="en-GB" sz="2800" kern="0" dirty="0" smtClean="0">
              <a:solidFill>
                <a:prstClr val="white"/>
              </a:solidFill>
              <a:latin typeface="Arial" charset="0"/>
            </a:endParaRPr>
          </a:p>
          <a:p>
            <a:pPr lvl="0" eaLnBrk="0" hangingPunct="0">
              <a:defRPr/>
            </a:pPr>
            <a:endParaRPr lang="en-GB" sz="2800" kern="0" dirty="0">
              <a:solidFill>
                <a:prstClr val="white"/>
              </a:solidFill>
              <a:latin typeface="Arial" charset="0"/>
            </a:endParaRPr>
          </a:p>
          <a:p>
            <a:pPr lvl="0" eaLnBrk="0" hangingPunct="0">
              <a:defRPr/>
            </a:pPr>
            <a:endParaRPr lang="en-GB" sz="2800" kern="0" dirty="0" smtClean="0">
              <a:solidFill>
                <a:prstClr val="white"/>
              </a:solidFill>
              <a:latin typeface="Arial" charset="0"/>
            </a:endParaRPr>
          </a:p>
          <a:p>
            <a:pPr lvl="0" eaLnBrk="0" hangingPunct="0">
              <a:defRPr/>
            </a:pPr>
            <a:endParaRPr lang="en-GB" sz="2800" kern="0" dirty="0">
              <a:solidFill>
                <a:prstClr val="white"/>
              </a:solidFill>
              <a:latin typeface="Arial" charset="0"/>
            </a:endParaRPr>
          </a:p>
          <a:p>
            <a:pPr lvl="0" eaLnBrk="0" hangingPunct="0">
              <a:defRPr/>
            </a:pPr>
            <a:endParaRPr lang="en-GB" sz="2800" kern="0" dirty="0" smtClean="0">
              <a:solidFill>
                <a:prstClr val="white"/>
              </a:solidFill>
              <a:latin typeface="Arial" charset="0"/>
            </a:endParaRPr>
          </a:p>
          <a:p>
            <a:pPr lvl="0" eaLnBrk="0" hangingPunct="0">
              <a:defRPr/>
            </a:pPr>
            <a:endParaRPr lang="en-GB" sz="2800" kern="0" dirty="0">
              <a:solidFill>
                <a:prstClr val="white"/>
              </a:solidFill>
              <a:latin typeface="Arial" charset="0"/>
            </a:endParaRPr>
          </a:p>
          <a:p>
            <a:pPr lvl="0" eaLnBrk="0" hangingPunct="0">
              <a:defRPr/>
            </a:pPr>
            <a:endParaRPr lang="en-GB" sz="2800" kern="0" dirty="0" smtClean="0">
              <a:solidFill>
                <a:prstClr val="white"/>
              </a:solidFill>
              <a:latin typeface="Arial" charset="0"/>
            </a:endParaRPr>
          </a:p>
          <a:p>
            <a:pPr lvl="0" eaLnBrk="0" hangingPunct="0">
              <a:defRPr/>
            </a:pPr>
            <a:r>
              <a:rPr lang="en-GB" sz="2000" b="0" kern="0" dirty="0" smtClean="0">
                <a:solidFill>
                  <a:srgbClr val="9BE1F7"/>
                </a:solidFill>
                <a:latin typeface="Arial" charset="0"/>
              </a:rPr>
              <a:t>Good example </a:t>
            </a:r>
            <a:r>
              <a:rPr lang="en-GB" sz="2000" b="0" kern="0" dirty="0" smtClean="0">
                <a:solidFill>
                  <a:prstClr val="white"/>
                </a:solidFill>
                <a:latin typeface="Arial" charset="0"/>
              </a:rPr>
              <a:t>– Records what was discussed (not a checklist), referenced to PI/K, referenced to other evidence, placed in context (refers to interactions with colleagues and explains who they are)</a:t>
            </a:r>
            <a:endParaRPr lang="en-US" sz="2000" b="0" kern="0" dirty="0">
              <a:solidFill>
                <a:prstClr val="white"/>
              </a:solidFill>
              <a:latin typeface="Arial" charset="0"/>
            </a:endParaRPr>
          </a:p>
        </p:txBody>
      </p:sp>
      <p:sp>
        <p:nvSpPr>
          <p:cNvPr id="5" name="Text Placeholder 2"/>
          <p:cNvSpPr txBox="1">
            <a:spLocks/>
          </p:cNvSpPr>
          <p:nvPr/>
        </p:nvSpPr>
        <p:spPr>
          <a:xfrm>
            <a:off x="83482" y="1052736"/>
            <a:ext cx="8953014" cy="5431743"/>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endParaRPr lang="en-GB" sz="2000" kern="0" dirty="0">
              <a:solidFill>
                <a:srgbClr val="9BE1F7"/>
              </a:solidFill>
              <a:latin typeface="Arial"/>
            </a:endParaRPr>
          </a:p>
          <a:p>
            <a:pPr marL="0" indent="0">
              <a:buClr>
                <a:srgbClr val="FFFFFF"/>
              </a:buClr>
              <a:buNone/>
              <a:defRPr/>
            </a:pPr>
            <a:r>
              <a:rPr lang="en-GB" sz="2000" kern="0" dirty="0" smtClean="0">
                <a:solidFill>
                  <a:srgbClr val="9BE1F7"/>
                </a:solidFill>
                <a:latin typeface="Arial"/>
              </a:rPr>
              <a:t> </a:t>
            </a:r>
            <a:endParaRPr lang="en-GB" sz="2000" kern="0" dirty="0">
              <a:solidFill>
                <a:srgbClr val="9BE1F7"/>
              </a:solidFill>
              <a:latin typeface="Arial"/>
            </a:endParaRPr>
          </a:p>
        </p:txBody>
      </p:sp>
      <p:pic>
        <p:nvPicPr>
          <p:cNvPr id="2" name="Picture 1"/>
          <p:cNvPicPr>
            <a:picLocks noChangeAspect="1"/>
          </p:cNvPicPr>
          <p:nvPr/>
        </p:nvPicPr>
        <p:blipFill>
          <a:blip r:embed="rId3"/>
          <a:stretch>
            <a:fillRect/>
          </a:stretch>
        </p:blipFill>
        <p:spPr>
          <a:xfrm>
            <a:off x="47952" y="926895"/>
            <a:ext cx="4451677" cy="4140115"/>
          </a:xfrm>
          <a:prstGeom prst="rect">
            <a:avLst/>
          </a:prstGeom>
        </p:spPr>
      </p:pic>
      <p:pic>
        <p:nvPicPr>
          <p:cNvPr id="11" name="Picture 10"/>
          <p:cNvPicPr>
            <a:picLocks noChangeAspect="1"/>
          </p:cNvPicPr>
          <p:nvPr/>
        </p:nvPicPr>
        <p:blipFill>
          <a:blip r:embed="rId4"/>
          <a:stretch>
            <a:fillRect/>
          </a:stretch>
        </p:blipFill>
        <p:spPr>
          <a:xfrm>
            <a:off x="4556507" y="926895"/>
            <a:ext cx="4392489" cy="3780075"/>
          </a:xfrm>
          <a:prstGeom prst="rect">
            <a:avLst/>
          </a:prstGeom>
        </p:spPr>
      </p:pic>
    </p:spTree>
    <p:extLst>
      <p:ext uri="{BB962C8B-B14F-4D97-AF65-F5344CB8AC3E}">
        <p14:creationId xmlns:p14="http://schemas.microsoft.com/office/powerpoint/2010/main" val="1172470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7221" y="417635"/>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Witness Testimony</a:t>
            </a:r>
            <a:endParaRPr lang="en-US" sz="2800" kern="0" dirty="0">
              <a:solidFill>
                <a:prstClr val="white"/>
              </a:solidFill>
              <a:latin typeface="Arial" charset="0"/>
            </a:endParaRPr>
          </a:p>
        </p:txBody>
      </p:sp>
      <p:sp>
        <p:nvSpPr>
          <p:cNvPr id="5" name="Text Placeholder 2"/>
          <p:cNvSpPr txBox="1">
            <a:spLocks/>
          </p:cNvSpPr>
          <p:nvPr/>
        </p:nvSpPr>
        <p:spPr>
          <a:xfrm>
            <a:off x="0" y="1052736"/>
            <a:ext cx="8927709" cy="5431743"/>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endParaRPr lang="en-GB" sz="1000" kern="0" dirty="0">
              <a:solidFill>
                <a:srgbClr val="FFFFCC"/>
              </a:solidFill>
              <a:latin typeface="Arial"/>
            </a:endParaRPr>
          </a:p>
          <a:p>
            <a:pPr marL="0" indent="0">
              <a:buClr>
                <a:srgbClr val="FFFFFF"/>
              </a:buClr>
              <a:buNone/>
              <a:defRPr/>
            </a:pPr>
            <a:endParaRPr lang="en-GB" sz="1000" kern="0" dirty="0" smtClean="0">
              <a:solidFill>
                <a:srgbClr val="9BE1F7"/>
              </a:solidFill>
              <a:latin typeface="Arial"/>
            </a:endParaRPr>
          </a:p>
          <a:p>
            <a:pPr marL="0" indent="0">
              <a:buClr>
                <a:srgbClr val="FFFFFF"/>
              </a:buClr>
              <a:buNone/>
              <a:defRPr/>
            </a:pPr>
            <a:endParaRPr lang="en-GB" sz="2000" kern="0" dirty="0" smtClean="0">
              <a:solidFill>
                <a:srgbClr val="9BE1F7"/>
              </a:solidFill>
              <a:latin typeface="Arial"/>
            </a:endParaRPr>
          </a:p>
          <a:p>
            <a:pPr marL="0" indent="0">
              <a:buClr>
                <a:srgbClr val="FFFFFF"/>
              </a:buClr>
              <a:buNone/>
              <a:defRPr/>
            </a:pPr>
            <a:endParaRPr lang="en-GB" sz="2000" kern="0" dirty="0">
              <a:solidFill>
                <a:srgbClr val="9BE1F7"/>
              </a:solidFill>
              <a:latin typeface="Arial"/>
            </a:endParaRPr>
          </a:p>
          <a:p>
            <a:pPr marL="0" indent="0">
              <a:buClr>
                <a:srgbClr val="FFFFFF"/>
              </a:buClr>
              <a:buNone/>
              <a:defRPr/>
            </a:pPr>
            <a:endParaRPr lang="en-GB" sz="2000" kern="0" dirty="0" smtClean="0">
              <a:solidFill>
                <a:srgbClr val="9BE1F7"/>
              </a:solidFill>
              <a:latin typeface="Arial"/>
            </a:endParaRPr>
          </a:p>
          <a:p>
            <a:pPr marL="0" indent="0">
              <a:buClr>
                <a:srgbClr val="FFFFFF"/>
              </a:buClr>
              <a:buNone/>
              <a:defRPr/>
            </a:pPr>
            <a:endParaRPr lang="en-GB" sz="2000" kern="0" dirty="0">
              <a:solidFill>
                <a:srgbClr val="9BE1F7"/>
              </a:solidFill>
              <a:latin typeface="Arial"/>
            </a:endParaRPr>
          </a:p>
          <a:p>
            <a:pPr marL="0" indent="0">
              <a:buClr>
                <a:srgbClr val="FFFFFF"/>
              </a:buClr>
              <a:buNone/>
              <a:defRPr/>
            </a:pPr>
            <a:endParaRPr lang="en-GB" sz="2000" kern="0" dirty="0" smtClean="0">
              <a:solidFill>
                <a:srgbClr val="9BE1F7"/>
              </a:solidFill>
              <a:latin typeface="Arial"/>
            </a:endParaRPr>
          </a:p>
          <a:p>
            <a:pPr marL="0" indent="0">
              <a:buClr>
                <a:srgbClr val="FFFFFF"/>
              </a:buClr>
              <a:buNone/>
              <a:defRPr/>
            </a:pPr>
            <a:endParaRPr lang="en-GB" sz="2000" kern="0" dirty="0">
              <a:solidFill>
                <a:srgbClr val="9BE1F7"/>
              </a:solidFill>
              <a:latin typeface="Arial"/>
            </a:endParaRPr>
          </a:p>
          <a:p>
            <a:pPr marL="0" indent="0">
              <a:buClr>
                <a:srgbClr val="FFFFFF"/>
              </a:buClr>
              <a:buNone/>
              <a:defRPr/>
            </a:pPr>
            <a:endParaRPr lang="en-GB" sz="2000" kern="0" dirty="0" smtClean="0">
              <a:solidFill>
                <a:srgbClr val="9BE1F7"/>
              </a:solidFill>
              <a:latin typeface="Arial"/>
            </a:endParaRPr>
          </a:p>
          <a:p>
            <a:pPr marL="0" indent="0">
              <a:buClr>
                <a:srgbClr val="FFFFFF"/>
              </a:buClr>
              <a:buNone/>
              <a:defRPr/>
            </a:pPr>
            <a:endParaRPr lang="en-GB" sz="2000" kern="0" dirty="0" smtClean="0">
              <a:solidFill>
                <a:srgbClr val="9BE1F7"/>
              </a:solidFill>
              <a:latin typeface="Arial"/>
            </a:endParaRPr>
          </a:p>
          <a:p>
            <a:pPr marL="0" indent="0">
              <a:buClr>
                <a:srgbClr val="FFFFFF"/>
              </a:buClr>
              <a:buNone/>
              <a:defRPr/>
            </a:pPr>
            <a:r>
              <a:rPr lang="en-GB" sz="2000" kern="0" dirty="0" smtClean="0">
                <a:solidFill>
                  <a:srgbClr val="FFFF99"/>
                </a:solidFill>
                <a:latin typeface="Arial"/>
              </a:rPr>
              <a:t>Pros</a:t>
            </a:r>
            <a:r>
              <a:rPr lang="en-GB" sz="2000" kern="0" dirty="0" smtClean="0">
                <a:solidFill>
                  <a:srgbClr val="9BE1F7"/>
                </a:solidFill>
                <a:latin typeface="Arial"/>
              </a:rPr>
              <a:t> </a:t>
            </a:r>
            <a:r>
              <a:rPr lang="en-GB" sz="2000" kern="0" dirty="0" smtClean="0">
                <a:solidFill>
                  <a:srgbClr val="FFFF99"/>
                </a:solidFill>
                <a:latin typeface="Arial"/>
              </a:rPr>
              <a:t>–</a:t>
            </a:r>
            <a:r>
              <a:rPr lang="en-GB" sz="2000" kern="0" dirty="0" smtClean="0">
                <a:solidFill>
                  <a:srgbClr val="9BE1F7"/>
                </a:solidFill>
                <a:latin typeface="Arial"/>
              </a:rPr>
              <a:t> </a:t>
            </a:r>
            <a:r>
              <a:rPr lang="en-GB" sz="2000" kern="0" dirty="0" smtClean="0">
                <a:solidFill>
                  <a:schemeClr val="bg1"/>
                </a:solidFill>
                <a:latin typeface="Arial"/>
              </a:rPr>
              <a:t>Detailed, specific, placed in context, extensive</a:t>
            </a:r>
          </a:p>
          <a:p>
            <a:pPr marL="0" indent="0">
              <a:buClr>
                <a:srgbClr val="FFFFFF"/>
              </a:buClr>
              <a:buNone/>
              <a:defRPr/>
            </a:pPr>
            <a:r>
              <a:rPr lang="en-GB" sz="2000" kern="0" dirty="0" smtClean="0">
                <a:solidFill>
                  <a:srgbClr val="FFFF99"/>
                </a:solidFill>
                <a:latin typeface="Arial"/>
              </a:rPr>
              <a:t>Cons</a:t>
            </a:r>
            <a:r>
              <a:rPr lang="en-GB" sz="2000" kern="0" dirty="0" smtClean="0">
                <a:solidFill>
                  <a:schemeClr val="bg1"/>
                </a:solidFill>
                <a:latin typeface="Arial"/>
              </a:rPr>
              <a:t> </a:t>
            </a:r>
            <a:r>
              <a:rPr lang="en-GB" sz="2000" kern="0" dirty="0" smtClean="0">
                <a:solidFill>
                  <a:srgbClr val="FFFF99"/>
                </a:solidFill>
                <a:latin typeface="Arial"/>
              </a:rPr>
              <a:t>–</a:t>
            </a:r>
            <a:r>
              <a:rPr lang="en-GB" sz="2000" kern="0" dirty="0" smtClean="0">
                <a:solidFill>
                  <a:schemeClr val="bg1"/>
                </a:solidFill>
                <a:latin typeface="Arial"/>
              </a:rPr>
              <a:t> not referenced to PIs/K, not referenced to other evidence (</a:t>
            </a:r>
            <a:r>
              <a:rPr lang="en-GB" sz="2000" kern="0" dirty="0" err="1" smtClean="0">
                <a:solidFill>
                  <a:schemeClr val="bg1"/>
                </a:solidFill>
                <a:latin typeface="Arial"/>
              </a:rPr>
              <a:t>eg</a:t>
            </a:r>
            <a:r>
              <a:rPr lang="en-GB" sz="2000" kern="0" dirty="0" smtClean="0">
                <a:solidFill>
                  <a:schemeClr val="bg1"/>
                </a:solidFill>
                <a:latin typeface="Arial"/>
              </a:rPr>
              <a:t> WPs)</a:t>
            </a:r>
          </a:p>
          <a:p>
            <a:pPr>
              <a:buClr>
                <a:srgbClr val="FFFFFF"/>
              </a:buClr>
              <a:defRPr/>
            </a:pPr>
            <a:r>
              <a:rPr lang="en-GB" sz="2000" kern="0" dirty="0" smtClean="0">
                <a:solidFill>
                  <a:srgbClr val="9BE1F7"/>
                </a:solidFill>
                <a:latin typeface="Arial"/>
              </a:rPr>
              <a:t>A good example but could be strengthened with better referencing</a:t>
            </a:r>
          </a:p>
          <a:p>
            <a:pPr>
              <a:buClr>
                <a:srgbClr val="FFFFFF"/>
              </a:buClr>
              <a:defRPr/>
            </a:pPr>
            <a:r>
              <a:rPr lang="en-GB" sz="2000" kern="0" dirty="0" smtClean="0">
                <a:solidFill>
                  <a:srgbClr val="9BE1F7"/>
                </a:solidFill>
                <a:latin typeface="Arial"/>
              </a:rPr>
              <a:t>Take care with use of bullet points (i.e. shouldn’t just be a checklist)</a:t>
            </a:r>
          </a:p>
          <a:p>
            <a:pPr>
              <a:buClr>
                <a:srgbClr val="FFFFFF"/>
              </a:buClr>
              <a:defRPr/>
            </a:pPr>
            <a:r>
              <a:rPr lang="en-GB" sz="2000" kern="0" dirty="0" smtClean="0">
                <a:solidFill>
                  <a:srgbClr val="9BE1F7"/>
                </a:solidFill>
                <a:latin typeface="Arial"/>
              </a:rPr>
              <a:t>This example uses narrative to expand on bullet points</a:t>
            </a:r>
            <a:endParaRPr lang="en-GB" sz="2000" kern="0" dirty="0">
              <a:solidFill>
                <a:srgbClr val="9BE1F7"/>
              </a:solidFill>
              <a:latin typeface="Arial"/>
            </a:endParaRPr>
          </a:p>
        </p:txBody>
      </p:sp>
      <p:pic>
        <p:nvPicPr>
          <p:cNvPr id="6" name="Picture 5"/>
          <p:cNvPicPr>
            <a:picLocks noChangeAspect="1"/>
          </p:cNvPicPr>
          <p:nvPr/>
        </p:nvPicPr>
        <p:blipFill>
          <a:blip r:embed="rId3"/>
          <a:stretch>
            <a:fillRect/>
          </a:stretch>
        </p:blipFill>
        <p:spPr>
          <a:xfrm>
            <a:off x="97320" y="908720"/>
            <a:ext cx="4247381" cy="3456383"/>
          </a:xfrm>
          <a:prstGeom prst="rect">
            <a:avLst/>
          </a:prstGeom>
        </p:spPr>
      </p:pic>
      <p:pic>
        <p:nvPicPr>
          <p:cNvPr id="7" name="Picture 6"/>
          <p:cNvPicPr>
            <a:picLocks noChangeAspect="1"/>
          </p:cNvPicPr>
          <p:nvPr/>
        </p:nvPicPr>
        <p:blipFill>
          <a:blip r:embed="rId4"/>
          <a:stretch>
            <a:fillRect/>
          </a:stretch>
        </p:blipFill>
        <p:spPr>
          <a:xfrm>
            <a:off x="4426103" y="908720"/>
            <a:ext cx="4411960" cy="3456383"/>
          </a:xfrm>
          <a:prstGeom prst="rect">
            <a:avLst/>
          </a:prstGeom>
        </p:spPr>
      </p:pic>
    </p:spTree>
    <p:extLst>
      <p:ext uri="{BB962C8B-B14F-4D97-AF65-F5344CB8AC3E}">
        <p14:creationId xmlns:p14="http://schemas.microsoft.com/office/powerpoint/2010/main" val="3690543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1253" y="364100"/>
            <a:ext cx="8928992"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Personal Statement signed as Witness Testimony</a:t>
            </a:r>
            <a:endParaRPr lang="en-US" sz="2800" kern="0" dirty="0">
              <a:solidFill>
                <a:prstClr val="white"/>
              </a:solidFill>
              <a:latin typeface="Arial" charset="0"/>
            </a:endParaRPr>
          </a:p>
        </p:txBody>
      </p:sp>
      <p:sp>
        <p:nvSpPr>
          <p:cNvPr id="5" name="Text Placeholder 2"/>
          <p:cNvSpPr txBox="1">
            <a:spLocks/>
          </p:cNvSpPr>
          <p:nvPr/>
        </p:nvSpPr>
        <p:spPr>
          <a:xfrm>
            <a:off x="51152" y="1156188"/>
            <a:ext cx="8927709" cy="5431743"/>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endParaRPr lang="en-GB" sz="1000" kern="0" dirty="0">
              <a:solidFill>
                <a:srgbClr val="FFFFCC"/>
              </a:solidFill>
              <a:latin typeface="Arial"/>
            </a:endParaRPr>
          </a:p>
          <a:p>
            <a:pPr marL="0" indent="0">
              <a:buClr>
                <a:srgbClr val="FFFFFF"/>
              </a:buClr>
              <a:buNone/>
              <a:defRPr/>
            </a:pPr>
            <a:endParaRPr lang="en-GB" sz="1000" kern="0" dirty="0" smtClean="0">
              <a:solidFill>
                <a:srgbClr val="9BE1F7"/>
              </a:solidFill>
              <a:latin typeface="Arial"/>
            </a:endParaRPr>
          </a:p>
          <a:p>
            <a:pPr marL="0" indent="0">
              <a:buClr>
                <a:srgbClr val="FFFFFF"/>
              </a:buClr>
              <a:buNone/>
              <a:defRPr/>
            </a:pPr>
            <a:endParaRPr lang="en-GB" sz="2000" kern="0" dirty="0" smtClean="0">
              <a:solidFill>
                <a:srgbClr val="9BE1F7"/>
              </a:solidFill>
              <a:latin typeface="Arial"/>
            </a:endParaRPr>
          </a:p>
          <a:p>
            <a:pPr marL="0" indent="0">
              <a:buClr>
                <a:srgbClr val="FFFFFF"/>
              </a:buClr>
              <a:buNone/>
              <a:defRPr/>
            </a:pPr>
            <a:endParaRPr lang="en-GB" sz="2000" kern="0" dirty="0">
              <a:solidFill>
                <a:srgbClr val="9BE1F7"/>
              </a:solidFill>
              <a:latin typeface="Arial"/>
            </a:endParaRPr>
          </a:p>
          <a:p>
            <a:pPr marL="0" indent="0">
              <a:buClr>
                <a:srgbClr val="FFFFFF"/>
              </a:buClr>
              <a:buNone/>
              <a:defRPr/>
            </a:pPr>
            <a:endParaRPr lang="en-GB" sz="2000" kern="0" dirty="0" smtClean="0">
              <a:solidFill>
                <a:srgbClr val="9BE1F7"/>
              </a:solidFill>
              <a:latin typeface="Arial"/>
            </a:endParaRPr>
          </a:p>
          <a:p>
            <a:pPr marL="0" indent="0">
              <a:buClr>
                <a:srgbClr val="FFFFFF"/>
              </a:buClr>
              <a:buNone/>
              <a:defRPr/>
            </a:pPr>
            <a:endParaRPr lang="en-GB" sz="2000" kern="0" dirty="0">
              <a:solidFill>
                <a:srgbClr val="9BE1F7"/>
              </a:solidFill>
              <a:latin typeface="Arial"/>
            </a:endParaRPr>
          </a:p>
          <a:p>
            <a:pPr marL="0" indent="0">
              <a:buClr>
                <a:srgbClr val="FFFFFF"/>
              </a:buClr>
              <a:buNone/>
              <a:defRPr/>
            </a:pPr>
            <a:endParaRPr lang="en-GB" sz="2000" kern="0" dirty="0" smtClean="0">
              <a:solidFill>
                <a:srgbClr val="9BE1F7"/>
              </a:solidFill>
              <a:latin typeface="Arial"/>
            </a:endParaRPr>
          </a:p>
          <a:p>
            <a:pPr marL="0" indent="0">
              <a:buClr>
                <a:srgbClr val="FFFFFF"/>
              </a:buClr>
              <a:buNone/>
              <a:defRPr/>
            </a:pPr>
            <a:endParaRPr lang="en-GB" sz="2000" kern="0" dirty="0">
              <a:solidFill>
                <a:srgbClr val="9BE1F7"/>
              </a:solidFill>
              <a:latin typeface="Arial"/>
            </a:endParaRPr>
          </a:p>
          <a:p>
            <a:pPr marL="0" indent="0">
              <a:buClr>
                <a:srgbClr val="FFFFFF"/>
              </a:buClr>
              <a:buNone/>
              <a:defRPr/>
            </a:pPr>
            <a:endParaRPr lang="en-GB" sz="2000" kern="0" dirty="0" smtClean="0">
              <a:solidFill>
                <a:srgbClr val="9BE1F7"/>
              </a:solidFill>
              <a:latin typeface="Arial"/>
            </a:endParaRPr>
          </a:p>
          <a:p>
            <a:pPr marL="0" indent="0">
              <a:buClr>
                <a:srgbClr val="FFFFFF"/>
              </a:buClr>
              <a:buNone/>
              <a:defRPr/>
            </a:pPr>
            <a:endParaRPr lang="en-GB" sz="2000" kern="0" dirty="0" smtClean="0">
              <a:solidFill>
                <a:srgbClr val="9BE1F7"/>
              </a:solidFill>
              <a:latin typeface="Arial"/>
            </a:endParaRPr>
          </a:p>
          <a:p>
            <a:pPr marL="0" indent="0">
              <a:buClr>
                <a:srgbClr val="FFFFFF"/>
              </a:buClr>
              <a:buNone/>
              <a:defRPr/>
            </a:pPr>
            <a:endParaRPr lang="en-GB" sz="2000" kern="0" dirty="0">
              <a:solidFill>
                <a:srgbClr val="9BE1F7"/>
              </a:solidFill>
              <a:latin typeface="Arial"/>
            </a:endParaRPr>
          </a:p>
          <a:p>
            <a:pPr marL="0" indent="0">
              <a:buClr>
                <a:srgbClr val="FFFFFF"/>
              </a:buClr>
              <a:buNone/>
              <a:defRPr/>
            </a:pPr>
            <a:r>
              <a:rPr lang="en-GB" sz="2000" kern="0" dirty="0" smtClean="0">
                <a:solidFill>
                  <a:srgbClr val="9BE1F7"/>
                </a:solidFill>
                <a:latin typeface="Arial"/>
              </a:rPr>
              <a:t>Excellent example – </a:t>
            </a:r>
            <a:r>
              <a:rPr lang="en-GB" sz="2000" kern="0" dirty="0" smtClean="0">
                <a:solidFill>
                  <a:schemeClr val="bg1"/>
                </a:solidFill>
                <a:latin typeface="Arial"/>
              </a:rPr>
              <a:t>Referenced to PIs, referenced to other evidence, relationship of witness to candidate clearly defined, detailed, specific, extensive, placed in context, background information re witness provided and signed and dated for authenticity</a:t>
            </a:r>
            <a:endParaRPr lang="en-GB" sz="2000" kern="0" dirty="0" smtClean="0">
              <a:solidFill>
                <a:srgbClr val="9BE1F7"/>
              </a:solidFill>
              <a:latin typeface="Arial"/>
            </a:endParaRPr>
          </a:p>
          <a:p>
            <a:pPr marL="0" indent="0">
              <a:buClr>
                <a:srgbClr val="FFFFFF"/>
              </a:buClr>
              <a:buNone/>
              <a:defRPr/>
            </a:pPr>
            <a:endParaRPr lang="en-GB" sz="2000" kern="0" dirty="0">
              <a:solidFill>
                <a:srgbClr val="9BE1F7"/>
              </a:solidFill>
              <a:latin typeface="Arial"/>
            </a:endParaRPr>
          </a:p>
        </p:txBody>
      </p:sp>
      <p:pic>
        <p:nvPicPr>
          <p:cNvPr id="2" name="Picture 1"/>
          <p:cNvPicPr>
            <a:picLocks noChangeAspect="1"/>
          </p:cNvPicPr>
          <p:nvPr/>
        </p:nvPicPr>
        <p:blipFill>
          <a:blip r:embed="rId3"/>
          <a:stretch>
            <a:fillRect/>
          </a:stretch>
        </p:blipFill>
        <p:spPr>
          <a:xfrm>
            <a:off x="49768" y="908720"/>
            <a:ext cx="4714875" cy="3933825"/>
          </a:xfrm>
          <a:prstGeom prst="rect">
            <a:avLst/>
          </a:prstGeom>
        </p:spPr>
      </p:pic>
      <p:pic>
        <p:nvPicPr>
          <p:cNvPr id="3" name="Picture 2"/>
          <p:cNvPicPr>
            <a:picLocks noChangeAspect="1"/>
          </p:cNvPicPr>
          <p:nvPr/>
        </p:nvPicPr>
        <p:blipFill>
          <a:blip r:embed="rId4"/>
          <a:stretch>
            <a:fillRect/>
          </a:stretch>
        </p:blipFill>
        <p:spPr>
          <a:xfrm>
            <a:off x="4764643" y="836712"/>
            <a:ext cx="4247489" cy="3960440"/>
          </a:xfrm>
          <a:prstGeom prst="rect">
            <a:avLst/>
          </a:prstGeom>
        </p:spPr>
      </p:pic>
    </p:spTree>
    <p:extLst>
      <p:ext uri="{BB962C8B-B14F-4D97-AF65-F5344CB8AC3E}">
        <p14:creationId xmlns:p14="http://schemas.microsoft.com/office/powerpoint/2010/main" val="3652076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41261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3200" kern="0" dirty="0" smtClean="0">
                <a:solidFill>
                  <a:prstClr val="white"/>
                </a:solidFill>
                <a:latin typeface="Arial" charset="0"/>
              </a:rPr>
              <a:t>Programme</a:t>
            </a:r>
            <a:endParaRPr lang="en-US" sz="3200" kern="0" dirty="0">
              <a:solidFill>
                <a:prstClr val="white"/>
              </a:solidFill>
              <a:latin typeface="Arial" charset="0"/>
            </a:endParaRPr>
          </a:p>
        </p:txBody>
      </p:sp>
      <p:sp>
        <p:nvSpPr>
          <p:cNvPr id="5" name="Text Placeholder 2"/>
          <p:cNvSpPr txBox="1">
            <a:spLocks/>
          </p:cNvSpPr>
          <p:nvPr/>
        </p:nvSpPr>
        <p:spPr>
          <a:xfrm>
            <a:off x="251520" y="1052736"/>
            <a:ext cx="8445624" cy="5256584"/>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smtClean="0">
                <a:latin typeface="Arial"/>
              </a:rPr>
              <a:t>1000	</a:t>
            </a:r>
            <a:r>
              <a:rPr lang="en-US" sz="1800" kern="0" dirty="0" smtClean="0">
                <a:solidFill>
                  <a:srgbClr val="9BE1F7"/>
                </a:solidFill>
                <a:latin typeface="Arial"/>
              </a:rPr>
              <a:t>Welcome</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US" sz="10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a:latin typeface="Arial"/>
              </a:rPr>
              <a:t>	</a:t>
            </a:r>
            <a:r>
              <a:rPr lang="en-US" sz="1800" kern="0" dirty="0" smtClean="0">
                <a:solidFill>
                  <a:srgbClr val="9BE1F7"/>
                </a:solidFill>
                <a:latin typeface="Arial"/>
              </a:rPr>
              <a:t>SQA Update</a:t>
            </a:r>
            <a:br>
              <a:rPr lang="en-US" sz="1800" kern="0" dirty="0" smtClean="0">
                <a:solidFill>
                  <a:srgbClr val="9BE1F7"/>
                </a:solidFill>
                <a:latin typeface="Arial"/>
              </a:rPr>
            </a:br>
            <a:r>
              <a:rPr lang="en-US" sz="1800" kern="0" dirty="0" smtClean="0">
                <a:solidFill>
                  <a:srgbClr val="9BE1F7"/>
                </a:solidFill>
                <a:latin typeface="Arial"/>
              </a:rPr>
              <a:t/>
            </a:r>
            <a:br>
              <a:rPr lang="en-US" sz="1800" kern="0" dirty="0" smtClean="0">
                <a:solidFill>
                  <a:srgbClr val="9BE1F7"/>
                </a:solidFill>
                <a:latin typeface="Arial"/>
              </a:rPr>
            </a:br>
            <a:r>
              <a:rPr lang="en-US" sz="1800" kern="0" dirty="0" smtClean="0">
                <a:solidFill>
                  <a:srgbClr val="9BE1F7"/>
                </a:solidFill>
                <a:latin typeface="Arial"/>
              </a:rPr>
              <a:t>	Assessment Decisions and Presenting Evidence</a:t>
            </a:r>
            <a:endParaRPr lang="en-US" sz="1800" kern="0" dirty="0">
              <a:solidFill>
                <a:srgbClr val="9BE1F7"/>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smtClean="0">
                <a:solidFill>
                  <a:srgbClr val="FFFF99"/>
                </a:solidFill>
                <a:latin typeface="Arial"/>
              </a:rPr>
              <a:t>	</a:t>
            </a:r>
            <a:r>
              <a:rPr lang="en-US" sz="1800" kern="0" dirty="0">
                <a:solidFill>
                  <a:srgbClr val="FFFF99"/>
                </a:solidFill>
                <a:latin typeface="Arial"/>
              </a:rPr>
              <a:t>	</a:t>
            </a:r>
            <a:r>
              <a:rPr lang="en-US" sz="1800" kern="0" dirty="0" smtClean="0">
                <a:solidFill>
                  <a:srgbClr val="FFFF99"/>
                </a:solidFill>
                <a:latin typeface="Arial"/>
              </a:rPr>
              <a:t>	</a:t>
            </a:r>
            <a:endParaRPr lang="en-US" sz="10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smtClean="0">
                <a:latin typeface="Arial"/>
              </a:rPr>
              <a:t>1045	</a:t>
            </a:r>
            <a:r>
              <a:rPr lang="en-US" sz="1800" kern="0" dirty="0" smtClean="0">
                <a:solidFill>
                  <a:srgbClr val="9BE1F7"/>
                </a:solidFill>
                <a:latin typeface="Arial"/>
              </a:rPr>
              <a:t>Senior QV Update</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US" sz="10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smtClean="0">
                <a:latin typeface="Arial"/>
              </a:rPr>
              <a:t>1115	</a:t>
            </a:r>
            <a:r>
              <a:rPr lang="en-US" sz="1800" kern="0" dirty="0" smtClean="0">
                <a:solidFill>
                  <a:srgbClr val="FFFF99"/>
                </a:solidFill>
                <a:latin typeface="Arial"/>
              </a:rPr>
              <a:t>Break</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US" sz="10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smtClean="0">
                <a:latin typeface="Arial"/>
              </a:rPr>
              <a:t>1145	</a:t>
            </a:r>
            <a:r>
              <a:rPr lang="en-US" sz="1800" kern="0" dirty="0" smtClean="0">
                <a:solidFill>
                  <a:srgbClr val="9BE1F7"/>
                </a:solidFill>
                <a:latin typeface="Arial"/>
              </a:rPr>
              <a:t>Use of PSR Utility as Evidence Capture Tool</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US" sz="10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smtClean="0">
                <a:latin typeface="Arial"/>
              </a:rPr>
              <a:t>1215	</a:t>
            </a:r>
            <a:r>
              <a:rPr lang="en-GB" sz="1800" kern="0" dirty="0" smtClean="0">
                <a:solidFill>
                  <a:srgbClr val="FFFF99"/>
                </a:solidFill>
                <a:latin typeface="Arial"/>
              </a:rPr>
              <a:t>Lunch and Networking Opportunity</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0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smtClean="0">
                <a:latin typeface="Arial"/>
              </a:rPr>
              <a:t>1315	</a:t>
            </a:r>
            <a:r>
              <a:rPr lang="en-GB" sz="1800" kern="0" dirty="0" smtClean="0">
                <a:solidFill>
                  <a:srgbClr val="9BE1F7"/>
                </a:solidFill>
                <a:latin typeface="Arial"/>
              </a:rPr>
              <a:t>Workshop: Preparing for a QV Visit</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0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smtClean="0">
                <a:latin typeface="Arial"/>
              </a:rPr>
              <a:t>1430	</a:t>
            </a:r>
            <a:r>
              <a:rPr lang="en-GB" sz="1800" kern="0" dirty="0" smtClean="0">
                <a:solidFill>
                  <a:srgbClr val="9BE1F7"/>
                </a:solidFill>
                <a:latin typeface="Arial"/>
              </a:rPr>
              <a:t>Q&amp;A</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0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smtClean="0">
                <a:latin typeface="Arial"/>
              </a:rPr>
              <a:t>1500	</a:t>
            </a:r>
            <a:r>
              <a:rPr lang="en-GB" sz="1800" kern="0" dirty="0" smtClean="0">
                <a:solidFill>
                  <a:schemeClr val="accent5">
                    <a:lumMod val="60000"/>
                    <a:lumOff val="40000"/>
                  </a:schemeClr>
                </a:solidFill>
                <a:latin typeface="Arial"/>
              </a:rPr>
              <a:t>Close</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200" kern="0" dirty="0">
              <a:latin typeface="Arial"/>
            </a:endParaRPr>
          </a:p>
        </p:txBody>
      </p:sp>
    </p:spTree>
    <p:extLst>
      <p:ext uri="{BB962C8B-B14F-4D97-AF65-F5344CB8AC3E}">
        <p14:creationId xmlns:p14="http://schemas.microsoft.com/office/powerpoint/2010/main" val="4024405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620688"/>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Current SVQs in Business and Administration</a:t>
            </a:r>
            <a:endParaRPr lang="en-US" sz="2800" kern="0" dirty="0">
              <a:solidFill>
                <a:prstClr val="white"/>
              </a:solidFill>
              <a:latin typeface="Arial" charset="0"/>
            </a:endParaRPr>
          </a:p>
        </p:txBody>
      </p:sp>
      <p:sp>
        <p:nvSpPr>
          <p:cNvPr id="5" name="Text Placeholder 2"/>
          <p:cNvSpPr txBox="1">
            <a:spLocks/>
          </p:cNvSpPr>
          <p:nvPr/>
        </p:nvSpPr>
        <p:spPr>
          <a:xfrm>
            <a:off x="323528" y="1484784"/>
            <a:ext cx="7777162" cy="4824536"/>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2400" kern="0" dirty="0" smtClean="0">
                <a:latin typeface="Arial"/>
              </a:rPr>
              <a:t> </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4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775213820"/>
              </p:ext>
            </p:extLst>
          </p:nvPr>
        </p:nvGraphicFramePr>
        <p:xfrm>
          <a:off x="539552" y="1844824"/>
          <a:ext cx="7704858" cy="1854200"/>
        </p:xfrm>
        <a:graphic>
          <a:graphicData uri="http://schemas.openxmlformats.org/drawingml/2006/table">
            <a:tbl>
              <a:tblPr firstRow="1" bandRow="1">
                <a:tableStyleId>{5C22544A-7EE6-4342-B048-85BDC9FD1C3A}</a:tableStyleId>
              </a:tblPr>
              <a:tblGrid>
                <a:gridCol w="4464497">
                  <a:extLst>
                    <a:ext uri="{9D8B030D-6E8A-4147-A177-3AD203B41FA5}">
                      <a16:colId xmlns:a16="http://schemas.microsoft.com/office/drawing/2014/main" val="1961508532"/>
                    </a:ext>
                  </a:extLst>
                </a:gridCol>
                <a:gridCol w="1512168">
                  <a:extLst>
                    <a:ext uri="{9D8B030D-6E8A-4147-A177-3AD203B41FA5}">
                      <a16:colId xmlns:a16="http://schemas.microsoft.com/office/drawing/2014/main" val="3062471057"/>
                    </a:ext>
                  </a:extLst>
                </a:gridCol>
                <a:gridCol w="1728193">
                  <a:extLst>
                    <a:ext uri="{9D8B030D-6E8A-4147-A177-3AD203B41FA5}">
                      <a16:colId xmlns:a16="http://schemas.microsoft.com/office/drawing/2014/main" val="2765426254"/>
                    </a:ext>
                  </a:extLst>
                </a:gridCol>
              </a:tblGrid>
              <a:tr h="370840">
                <a:tc>
                  <a:txBody>
                    <a:bodyPr/>
                    <a:lstStyle/>
                    <a:p>
                      <a:r>
                        <a:rPr lang="en-GB" dirty="0" smtClean="0"/>
                        <a:t>Title</a:t>
                      </a:r>
                      <a:endParaRPr lang="en-GB" dirty="0"/>
                    </a:p>
                  </a:txBody>
                  <a:tcPr/>
                </a:tc>
                <a:tc>
                  <a:txBody>
                    <a:bodyPr/>
                    <a:lstStyle/>
                    <a:p>
                      <a:r>
                        <a:rPr lang="en-GB" dirty="0" smtClean="0"/>
                        <a:t>Code</a:t>
                      </a:r>
                      <a:endParaRPr lang="en-GB" dirty="0"/>
                    </a:p>
                  </a:txBody>
                  <a:tcPr/>
                </a:tc>
                <a:tc>
                  <a:txBody>
                    <a:bodyPr/>
                    <a:lstStyle/>
                    <a:p>
                      <a:r>
                        <a:rPr lang="en-GB" dirty="0" smtClean="0"/>
                        <a:t>Start date</a:t>
                      </a:r>
                      <a:endParaRPr lang="en-GB" dirty="0"/>
                    </a:p>
                  </a:txBody>
                  <a:tcPr/>
                </a:tc>
                <a:extLst>
                  <a:ext uri="{0D108BD9-81ED-4DB2-BD59-A6C34878D82A}">
                    <a16:rowId xmlns:a16="http://schemas.microsoft.com/office/drawing/2014/main" val="3727906127"/>
                  </a:ext>
                </a:extLst>
              </a:tr>
              <a:tr h="370840">
                <a:tc>
                  <a:txBody>
                    <a:bodyPr/>
                    <a:lstStyle/>
                    <a:p>
                      <a:r>
                        <a:rPr lang="en-GB" dirty="0" smtClean="0"/>
                        <a:t>SVQ 1 Business and Administration (SCQF 4)</a:t>
                      </a:r>
                      <a:endParaRPr lang="en-GB" dirty="0"/>
                    </a:p>
                  </a:txBody>
                  <a:tcPr/>
                </a:tc>
                <a:tc>
                  <a:txBody>
                    <a:bodyPr/>
                    <a:lstStyle/>
                    <a:p>
                      <a:r>
                        <a:rPr lang="en-GB" dirty="0" smtClean="0"/>
                        <a:t>GK6W 21</a:t>
                      </a:r>
                      <a:endParaRPr lang="en-GB" dirty="0"/>
                    </a:p>
                  </a:txBody>
                  <a:tcPr/>
                </a:tc>
                <a:tc>
                  <a:txBody>
                    <a:bodyPr/>
                    <a:lstStyle/>
                    <a:p>
                      <a:r>
                        <a:rPr lang="en-GB" dirty="0" smtClean="0"/>
                        <a:t>August 2015</a:t>
                      </a:r>
                      <a:endParaRPr lang="en-GB" dirty="0"/>
                    </a:p>
                  </a:txBody>
                  <a:tcPr/>
                </a:tc>
                <a:extLst>
                  <a:ext uri="{0D108BD9-81ED-4DB2-BD59-A6C34878D82A}">
                    <a16:rowId xmlns:a16="http://schemas.microsoft.com/office/drawing/2014/main" val="1024305640"/>
                  </a:ext>
                </a:extLst>
              </a:tr>
              <a:tr h="370840">
                <a:tc>
                  <a:txBody>
                    <a:bodyPr/>
                    <a:lstStyle/>
                    <a:p>
                      <a:r>
                        <a:rPr lang="en-GB" dirty="0" smtClean="0"/>
                        <a:t>SVQ 2 Business and Administration (SCQF 5)</a:t>
                      </a:r>
                      <a:endParaRPr lang="en-GB" dirty="0"/>
                    </a:p>
                  </a:txBody>
                  <a:tcPr/>
                </a:tc>
                <a:tc>
                  <a:txBody>
                    <a:bodyPr/>
                    <a:lstStyle/>
                    <a:p>
                      <a:r>
                        <a:rPr lang="en-GB" dirty="0" smtClean="0"/>
                        <a:t>GK6X 22</a:t>
                      </a:r>
                      <a:endParaRPr lang="en-GB" dirty="0"/>
                    </a:p>
                  </a:txBody>
                  <a:tcPr/>
                </a:tc>
                <a:tc>
                  <a:txBody>
                    <a:bodyPr/>
                    <a:lstStyle/>
                    <a:p>
                      <a:r>
                        <a:rPr lang="en-GB" dirty="0" smtClean="0"/>
                        <a:t>August 2015</a:t>
                      </a:r>
                      <a:endParaRPr lang="en-GB" dirty="0"/>
                    </a:p>
                  </a:txBody>
                  <a:tcPr/>
                </a:tc>
                <a:extLst>
                  <a:ext uri="{0D108BD9-81ED-4DB2-BD59-A6C34878D82A}">
                    <a16:rowId xmlns:a16="http://schemas.microsoft.com/office/drawing/2014/main" val="2746352283"/>
                  </a:ext>
                </a:extLst>
              </a:tr>
              <a:tr h="370840">
                <a:tc>
                  <a:txBody>
                    <a:bodyPr/>
                    <a:lstStyle/>
                    <a:p>
                      <a:r>
                        <a:rPr lang="en-GB" dirty="0" smtClean="0"/>
                        <a:t>SVQ 3 Business</a:t>
                      </a:r>
                      <a:r>
                        <a:rPr lang="en-GB" baseline="0" dirty="0" smtClean="0"/>
                        <a:t> and Administration (SCQF 6)</a:t>
                      </a:r>
                      <a:endParaRPr lang="en-GB" dirty="0"/>
                    </a:p>
                  </a:txBody>
                  <a:tcPr/>
                </a:tc>
                <a:tc>
                  <a:txBody>
                    <a:bodyPr/>
                    <a:lstStyle/>
                    <a:p>
                      <a:r>
                        <a:rPr lang="en-GB" dirty="0" smtClean="0"/>
                        <a:t>GK6Y 23</a:t>
                      </a:r>
                      <a:endParaRPr lang="en-GB" dirty="0"/>
                    </a:p>
                  </a:txBody>
                  <a:tcPr/>
                </a:tc>
                <a:tc>
                  <a:txBody>
                    <a:bodyPr/>
                    <a:lstStyle/>
                    <a:p>
                      <a:r>
                        <a:rPr lang="en-GB" dirty="0" smtClean="0"/>
                        <a:t>August 2015</a:t>
                      </a:r>
                      <a:endParaRPr lang="en-GB" dirty="0"/>
                    </a:p>
                  </a:txBody>
                  <a:tcPr/>
                </a:tc>
                <a:extLst>
                  <a:ext uri="{0D108BD9-81ED-4DB2-BD59-A6C34878D82A}">
                    <a16:rowId xmlns:a16="http://schemas.microsoft.com/office/drawing/2014/main" val="3216374433"/>
                  </a:ext>
                </a:extLst>
              </a:tr>
              <a:tr h="370840">
                <a:tc>
                  <a:txBody>
                    <a:bodyPr/>
                    <a:lstStyle/>
                    <a:p>
                      <a:r>
                        <a:rPr lang="en-GB" i="0" dirty="0" smtClean="0">
                          <a:solidFill>
                            <a:schemeClr val="tx1">
                              <a:lumMod val="95000"/>
                              <a:lumOff val="5000"/>
                            </a:schemeClr>
                          </a:solidFill>
                        </a:rPr>
                        <a:t>SVQ 4 Business and Administration (SCQF 8)</a:t>
                      </a:r>
                      <a:endParaRPr lang="en-GB" i="0" dirty="0">
                        <a:solidFill>
                          <a:schemeClr val="tx1">
                            <a:lumMod val="95000"/>
                            <a:lumOff val="5000"/>
                          </a:schemeClr>
                        </a:solidFill>
                      </a:endParaRPr>
                    </a:p>
                  </a:txBody>
                  <a:tcPr/>
                </a:tc>
                <a:tc>
                  <a:txBody>
                    <a:bodyPr/>
                    <a:lstStyle/>
                    <a:p>
                      <a:r>
                        <a:rPr lang="en-GB" i="0" dirty="0" smtClean="0">
                          <a:solidFill>
                            <a:schemeClr val="tx1">
                              <a:lumMod val="95000"/>
                              <a:lumOff val="5000"/>
                            </a:schemeClr>
                          </a:solidFill>
                        </a:rPr>
                        <a:t>GM31</a:t>
                      </a:r>
                      <a:r>
                        <a:rPr lang="en-GB" i="0" baseline="0" dirty="0" smtClean="0">
                          <a:solidFill>
                            <a:schemeClr val="tx1">
                              <a:lumMod val="95000"/>
                              <a:lumOff val="5000"/>
                            </a:schemeClr>
                          </a:solidFill>
                        </a:rPr>
                        <a:t> 24</a:t>
                      </a:r>
                      <a:endParaRPr lang="en-GB" i="0" dirty="0">
                        <a:solidFill>
                          <a:schemeClr val="tx1">
                            <a:lumMod val="95000"/>
                            <a:lumOff val="5000"/>
                          </a:schemeClr>
                        </a:solidFill>
                      </a:endParaRPr>
                    </a:p>
                  </a:txBody>
                  <a:tcPr/>
                </a:tc>
                <a:tc>
                  <a:txBody>
                    <a:bodyPr/>
                    <a:lstStyle/>
                    <a:p>
                      <a:r>
                        <a:rPr lang="en-GB" i="0" dirty="0" smtClean="0">
                          <a:solidFill>
                            <a:schemeClr val="tx1">
                              <a:lumMod val="95000"/>
                              <a:lumOff val="5000"/>
                            </a:schemeClr>
                          </a:solidFill>
                        </a:rPr>
                        <a:t>August 2017</a:t>
                      </a:r>
                      <a:endParaRPr lang="en-GB" i="0" dirty="0">
                        <a:solidFill>
                          <a:schemeClr val="tx1">
                            <a:lumMod val="95000"/>
                            <a:lumOff val="5000"/>
                          </a:schemeClr>
                        </a:solidFill>
                      </a:endParaRPr>
                    </a:p>
                  </a:txBody>
                  <a:tcPr/>
                </a:tc>
                <a:extLst>
                  <a:ext uri="{0D108BD9-81ED-4DB2-BD59-A6C34878D82A}">
                    <a16:rowId xmlns:a16="http://schemas.microsoft.com/office/drawing/2014/main" val="1457961105"/>
                  </a:ext>
                </a:extLst>
              </a:tr>
            </a:tbl>
          </a:graphicData>
        </a:graphic>
      </p:graphicFrame>
      <p:pic>
        <p:nvPicPr>
          <p:cNvPr id="3" name="Picture 2"/>
          <p:cNvPicPr>
            <a:picLocks noChangeAspect="1"/>
          </p:cNvPicPr>
          <p:nvPr/>
        </p:nvPicPr>
        <p:blipFill>
          <a:blip r:embed="rId3"/>
          <a:stretch>
            <a:fillRect/>
          </a:stretch>
        </p:blipFill>
        <p:spPr>
          <a:xfrm>
            <a:off x="539552" y="4059064"/>
            <a:ext cx="7704858" cy="1530176"/>
          </a:xfrm>
          <a:prstGeom prst="rect">
            <a:avLst/>
          </a:prstGeom>
        </p:spPr>
      </p:pic>
    </p:spTree>
    <p:extLst>
      <p:ext uri="{BB962C8B-B14F-4D97-AF65-F5344CB8AC3E}">
        <p14:creationId xmlns:p14="http://schemas.microsoft.com/office/powerpoint/2010/main" val="2867113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6068" y="620688"/>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Business and Administration SVQ (SCQF 8)</a:t>
            </a:r>
            <a:endParaRPr lang="en-US" sz="2800" kern="0" dirty="0">
              <a:solidFill>
                <a:prstClr val="white"/>
              </a:solidFill>
              <a:latin typeface="Arial" charset="0"/>
            </a:endParaRPr>
          </a:p>
        </p:txBody>
      </p:sp>
      <p:sp>
        <p:nvSpPr>
          <p:cNvPr id="5" name="Text Placeholder 2"/>
          <p:cNvSpPr txBox="1">
            <a:spLocks/>
          </p:cNvSpPr>
          <p:nvPr/>
        </p:nvSpPr>
        <p:spPr>
          <a:xfrm>
            <a:off x="297868" y="908720"/>
            <a:ext cx="8568952" cy="5760640"/>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1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2000" kern="0" dirty="0" smtClean="0">
                <a:solidFill>
                  <a:srgbClr val="9BE1F7"/>
                </a:solidFill>
                <a:latin typeface="Arial"/>
              </a:rPr>
              <a:t>Technical Apprenticeship start date </a:t>
            </a:r>
            <a:r>
              <a:rPr lang="en-GB" sz="2000" b="1" kern="0" dirty="0" smtClean="0">
                <a:solidFill>
                  <a:srgbClr val="9BE1F7"/>
                </a:solidFill>
                <a:latin typeface="Arial"/>
              </a:rPr>
              <a:t>July 2017</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000" kern="0" dirty="0">
              <a:solidFill>
                <a:srgbClr val="9BE1F7"/>
              </a:solidFill>
              <a:latin typeface="Arial"/>
            </a:endParaRPr>
          </a:p>
          <a:p>
            <a:pPr>
              <a:buClr>
                <a:srgbClr val="FFFFFF"/>
              </a:buClr>
              <a:defRPr/>
            </a:pPr>
            <a:r>
              <a:rPr lang="en-GB" sz="2000" kern="0" dirty="0" smtClean="0">
                <a:solidFill>
                  <a:srgbClr val="FFFF99"/>
                </a:solidFill>
                <a:latin typeface="Arial"/>
              </a:rPr>
              <a:t>SVQ in Business Administration at SCQF Level 8 (GM31 24)</a:t>
            </a:r>
          </a:p>
          <a:p>
            <a:pPr>
              <a:buClr>
                <a:srgbClr val="FFFFFF"/>
              </a:buClr>
              <a:defRPr/>
            </a:pPr>
            <a:r>
              <a:rPr lang="en-GB" sz="2000" kern="0" dirty="0" smtClean="0">
                <a:solidFill>
                  <a:srgbClr val="FFFF99"/>
                </a:solidFill>
                <a:latin typeface="Arial"/>
              </a:rPr>
              <a:t>Additional Career Skills* SVQ Units at SCQF Level 7 or above to a minimum of 15 SCQF credits from the approved list </a:t>
            </a:r>
          </a:p>
          <a:p>
            <a:pPr>
              <a:buClr>
                <a:srgbClr val="FFFFFF"/>
              </a:buClr>
              <a:defRPr/>
            </a:pPr>
            <a:r>
              <a:rPr lang="en-GB" sz="2000" kern="0" dirty="0" smtClean="0">
                <a:solidFill>
                  <a:srgbClr val="FFFF99"/>
                </a:solidFill>
                <a:latin typeface="Arial"/>
              </a:rPr>
              <a:t>*Career Skills units drawn from Business and Administration, Management, Customer Service and Enterprise.</a:t>
            </a:r>
            <a:endParaRPr lang="en-GB" sz="2000" kern="0" dirty="0">
              <a:solidFill>
                <a:srgbClr val="FFFF99"/>
              </a:solidFill>
              <a:latin typeface="Arial"/>
            </a:endParaRPr>
          </a:p>
          <a:p>
            <a:pPr>
              <a:buClr>
                <a:srgbClr val="FFFFFF"/>
              </a:buClr>
              <a:defRPr/>
            </a:pPr>
            <a:r>
              <a:rPr lang="en-GB" sz="2000" kern="0" dirty="0" smtClean="0">
                <a:solidFill>
                  <a:schemeClr val="bg1"/>
                </a:solidFill>
                <a:latin typeface="Arial"/>
              </a:rPr>
              <a:t>Link to Technical Apprenticeship Framework (and MA Frameworks) available on SQA SVQ Business and Administration website:</a:t>
            </a:r>
            <a:endParaRPr lang="en-GB" sz="1000" kern="0" dirty="0" smtClean="0">
              <a:solidFill>
                <a:srgbClr val="FFFF99"/>
              </a:solidFill>
              <a:latin typeface="Arial"/>
            </a:endParaRPr>
          </a:p>
        </p:txBody>
      </p:sp>
      <p:pic>
        <p:nvPicPr>
          <p:cNvPr id="2" name="Picture 1"/>
          <p:cNvPicPr>
            <a:picLocks noChangeAspect="1"/>
          </p:cNvPicPr>
          <p:nvPr/>
        </p:nvPicPr>
        <p:blipFill>
          <a:blip r:embed="rId3"/>
          <a:stretch>
            <a:fillRect/>
          </a:stretch>
        </p:blipFill>
        <p:spPr>
          <a:xfrm>
            <a:off x="683568" y="4077072"/>
            <a:ext cx="4680520" cy="2302570"/>
          </a:xfrm>
          <a:prstGeom prst="rect">
            <a:avLst/>
          </a:prstGeom>
          <a:solidFill>
            <a:schemeClr val="accent1"/>
          </a:solidFill>
          <a:ln>
            <a:solidFill>
              <a:srgbClr val="FFFF00">
                <a:alpha val="26000"/>
              </a:srgbClr>
            </a:solidFill>
            <a:bevel/>
          </a:ln>
        </p:spPr>
      </p:pic>
      <p:sp>
        <p:nvSpPr>
          <p:cNvPr id="8" name="Right Arrow 7"/>
          <p:cNvSpPr/>
          <p:nvPr/>
        </p:nvSpPr>
        <p:spPr>
          <a:xfrm rot="10800000">
            <a:off x="4932040" y="6071960"/>
            <a:ext cx="1944216"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4359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2785" y="440668"/>
            <a:ext cx="9433048"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400" kern="0" dirty="0" smtClean="0">
                <a:solidFill>
                  <a:prstClr val="white"/>
                </a:solidFill>
                <a:latin typeface="Arial" charset="0"/>
              </a:rPr>
              <a:t>SCQF Level 6 MA – Change to Enhancements </a:t>
            </a:r>
            <a:endParaRPr lang="en-US" sz="2400" kern="0" dirty="0">
              <a:solidFill>
                <a:prstClr val="white"/>
              </a:solidFill>
              <a:latin typeface="Arial" charset="0"/>
            </a:endParaRPr>
          </a:p>
        </p:txBody>
      </p:sp>
      <p:sp>
        <p:nvSpPr>
          <p:cNvPr id="5" name="Text Placeholder 2"/>
          <p:cNvSpPr txBox="1">
            <a:spLocks/>
          </p:cNvSpPr>
          <p:nvPr/>
        </p:nvSpPr>
        <p:spPr>
          <a:xfrm>
            <a:off x="226882" y="836712"/>
            <a:ext cx="8568952" cy="4824536"/>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000" kern="0" dirty="0">
              <a:solidFill>
                <a:schemeClr val="accent5">
                  <a:lumMod val="60000"/>
                  <a:lumOff val="40000"/>
                </a:schemeClr>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2000" kern="0" dirty="0" smtClean="0">
                <a:solidFill>
                  <a:srgbClr val="9BE1F7"/>
                </a:solidFill>
                <a:latin typeface="Arial"/>
              </a:rPr>
              <a:t>From April 2017 – </a:t>
            </a:r>
            <a:r>
              <a:rPr lang="en-GB" sz="2000" kern="0" dirty="0" smtClean="0">
                <a:solidFill>
                  <a:srgbClr val="FFFF99"/>
                </a:solidFill>
                <a:latin typeface="Arial"/>
              </a:rPr>
              <a:t>All Business and Administration Enhancement units must be SCQF Level 6</a:t>
            </a:r>
            <a:r>
              <a:rPr lang="en-GB" sz="2000" kern="0" dirty="0" smtClean="0">
                <a:solidFill>
                  <a:srgbClr val="9BE1F7"/>
                </a:solidFill>
                <a:latin typeface="Arial"/>
              </a:rPr>
              <a:t> </a:t>
            </a:r>
            <a:r>
              <a:rPr lang="en-GB" sz="2000" b="1" kern="0" dirty="0" smtClean="0">
                <a:solidFill>
                  <a:srgbClr val="FFFF99"/>
                </a:solidFill>
                <a:latin typeface="Arial"/>
              </a:rPr>
              <a:t>for the SCQF Level 6 MA</a:t>
            </a:r>
            <a:endParaRPr lang="en-GB" sz="2000" kern="0" dirty="0">
              <a:solidFill>
                <a:srgbClr val="FFFF99"/>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pic>
        <p:nvPicPr>
          <p:cNvPr id="2" name="Picture 1"/>
          <p:cNvPicPr>
            <a:picLocks noChangeAspect="1"/>
          </p:cNvPicPr>
          <p:nvPr/>
        </p:nvPicPr>
        <p:blipFill>
          <a:blip r:embed="rId3"/>
          <a:stretch>
            <a:fillRect/>
          </a:stretch>
        </p:blipFill>
        <p:spPr>
          <a:xfrm>
            <a:off x="323528" y="1796020"/>
            <a:ext cx="6829425" cy="4267200"/>
          </a:xfrm>
          <a:prstGeom prst="rect">
            <a:avLst/>
          </a:prstGeom>
        </p:spPr>
      </p:pic>
    </p:spTree>
    <p:extLst>
      <p:ext uri="{BB962C8B-B14F-4D97-AF65-F5344CB8AC3E}">
        <p14:creationId xmlns:p14="http://schemas.microsoft.com/office/powerpoint/2010/main" val="2643194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620688"/>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E-Skills IT User units</a:t>
            </a:r>
            <a:endParaRPr lang="en-US" sz="2800" kern="0" dirty="0">
              <a:solidFill>
                <a:prstClr val="white"/>
              </a:solidFill>
              <a:latin typeface="Arial" charset="0"/>
            </a:endParaRPr>
          </a:p>
        </p:txBody>
      </p:sp>
      <p:sp>
        <p:nvSpPr>
          <p:cNvPr id="5" name="Text Placeholder 2"/>
          <p:cNvSpPr txBox="1">
            <a:spLocks/>
          </p:cNvSpPr>
          <p:nvPr/>
        </p:nvSpPr>
        <p:spPr>
          <a:xfrm>
            <a:off x="467544" y="1268760"/>
            <a:ext cx="8568952" cy="4824536"/>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1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2000" kern="0" dirty="0" smtClean="0">
                <a:solidFill>
                  <a:srgbClr val="9BE1F7"/>
                </a:solidFill>
                <a:latin typeface="Arial"/>
              </a:rPr>
              <a:t>Survey of centres regarding accessibility of IT User units for Business and Administration candidates was undertaken in </a:t>
            </a:r>
            <a:r>
              <a:rPr lang="en-GB" sz="2000" b="1" kern="0" dirty="0" smtClean="0">
                <a:solidFill>
                  <a:srgbClr val="9BE1F7"/>
                </a:solidFill>
                <a:latin typeface="Arial"/>
              </a:rPr>
              <a:t>September 2017</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000" kern="0" dirty="0">
              <a:solidFill>
                <a:srgbClr val="9BE1F7"/>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2000" kern="0" dirty="0" smtClean="0">
                <a:solidFill>
                  <a:srgbClr val="9BE1F7"/>
                </a:solidFill>
                <a:latin typeface="Arial"/>
              </a:rPr>
              <a:t>Responses received from </a:t>
            </a:r>
            <a:r>
              <a:rPr lang="en-GB" sz="2000" b="1" kern="0" dirty="0" smtClean="0">
                <a:solidFill>
                  <a:srgbClr val="9BE1F7"/>
                </a:solidFill>
                <a:latin typeface="Arial"/>
              </a:rPr>
              <a:t>45</a:t>
            </a:r>
            <a:r>
              <a:rPr lang="en-GB" sz="2000" kern="0" dirty="0" smtClean="0">
                <a:solidFill>
                  <a:srgbClr val="9BE1F7"/>
                </a:solidFill>
                <a:latin typeface="Arial"/>
              </a:rPr>
              <a:t> centres</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000" kern="0" dirty="0">
              <a:solidFill>
                <a:srgbClr val="9BE1F7"/>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2000" kern="0" dirty="0" smtClean="0">
                <a:solidFill>
                  <a:srgbClr val="9BE1F7"/>
                </a:solidFill>
                <a:latin typeface="Arial"/>
              </a:rPr>
              <a:t>Survey highlighted significant barriers to completion of units:</a:t>
            </a:r>
          </a:p>
          <a:p>
            <a:pPr>
              <a:buClr>
                <a:srgbClr val="FFFFFF"/>
              </a:buClr>
              <a:defRPr/>
            </a:pPr>
            <a:r>
              <a:rPr lang="en-GB" sz="2000" kern="0" dirty="0" smtClean="0">
                <a:solidFill>
                  <a:srgbClr val="FFFF99"/>
                </a:solidFill>
                <a:latin typeface="Arial"/>
              </a:rPr>
              <a:t>Database Software</a:t>
            </a:r>
          </a:p>
          <a:p>
            <a:pPr>
              <a:buClr>
                <a:srgbClr val="FFFFFF"/>
              </a:buClr>
              <a:defRPr/>
            </a:pPr>
            <a:r>
              <a:rPr lang="en-GB" sz="2000" kern="0" dirty="0" smtClean="0">
                <a:solidFill>
                  <a:srgbClr val="FFFF99"/>
                </a:solidFill>
                <a:latin typeface="Arial"/>
              </a:rPr>
              <a:t>Word Processing Software</a:t>
            </a:r>
          </a:p>
          <a:p>
            <a:pPr>
              <a:buClr>
                <a:srgbClr val="FFFFFF"/>
              </a:buClr>
              <a:defRPr/>
            </a:pPr>
            <a:r>
              <a:rPr lang="en-GB" sz="2000" kern="0" dirty="0" smtClean="0">
                <a:solidFill>
                  <a:srgbClr val="FFFF99"/>
                </a:solidFill>
                <a:latin typeface="Arial"/>
              </a:rPr>
              <a:t>Spreadsheet Software</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US" sz="10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000" b="0" i="0" u="none" strike="noStrike" kern="0" cap="none" spc="0" normalizeH="0" baseline="0" noProof="0" dirty="0" smtClean="0">
              <a:ln>
                <a:noFill/>
              </a:ln>
              <a:solidFill>
                <a:srgbClr val="FFFFFF"/>
              </a:solidFill>
              <a:effectLst/>
              <a:uLnTx/>
              <a:uFillTx/>
              <a:latin typeface="Arial"/>
            </a:endParaRPr>
          </a:p>
        </p:txBody>
      </p:sp>
    </p:spTree>
    <p:extLst>
      <p:ext uri="{BB962C8B-B14F-4D97-AF65-F5344CB8AC3E}">
        <p14:creationId xmlns:p14="http://schemas.microsoft.com/office/powerpoint/2010/main" val="715695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620688"/>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E-Skills IT User units</a:t>
            </a:r>
            <a:endParaRPr lang="en-US" sz="2800" kern="0" dirty="0">
              <a:solidFill>
                <a:prstClr val="white"/>
              </a:solidFill>
              <a:latin typeface="Arial" charset="0"/>
            </a:endParaRPr>
          </a:p>
        </p:txBody>
      </p:sp>
      <p:sp>
        <p:nvSpPr>
          <p:cNvPr id="5" name="Text Placeholder 2"/>
          <p:cNvSpPr txBox="1">
            <a:spLocks/>
          </p:cNvSpPr>
          <p:nvPr/>
        </p:nvSpPr>
        <p:spPr>
          <a:xfrm>
            <a:off x="467544" y="1124744"/>
            <a:ext cx="8568952" cy="5112568"/>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1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2000" kern="0" dirty="0" smtClean="0">
                <a:solidFill>
                  <a:srgbClr val="9BE1F7"/>
                </a:solidFill>
                <a:latin typeface="Arial"/>
              </a:rPr>
              <a:t>Survey information was shared with Skills CFA</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000" kern="0" dirty="0">
              <a:solidFill>
                <a:srgbClr val="9BE1F7"/>
              </a:solidFill>
              <a:latin typeface="Arial"/>
            </a:endParaRPr>
          </a:p>
          <a:p>
            <a:pPr>
              <a:buClr>
                <a:srgbClr val="FFFFFF"/>
              </a:buClr>
              <a:defRPr/>
            </a:pPr>
            <a:r>
              <a:rPr lang="en-GB" sz="2000" kern="0" dirty="0" smtClean="0">
                <a:solidFill>
                  <a:srgbClr val="FFFF99"/>
                </a:solidFill>
                <a:latin typeface="Arial"/>
              </a:rPr>
              <a:t>Skills CFA agreed the issue is worthy of further research</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000" kern="0" dirty="0">
              <a:solidFill>
                <a:srgbClr val="FFFF99"/>
              </a:solidFill>
              <a:latin typeface="Arial"/>
            </a:endParaRPr>
          </a:p>
          <a:p>
            <a:pPr>
              <a:buClr>
                <a:srgbClr val="FFFFFF"/>
              </a:buClr>
              <a:defRPr/>
            </a:pPr>
            <a:r>
              <a:rPr lang="en-GB" sz="2000" kern="0" dirty="0" smtClean="0">
                <a:solidFill>
                  <a:srgbClr val="FFFF99"/>
                </a:solidFill>
                <a:latin typeface="Arial"/>
              </a:rPr>
              <a:t>However can’t be undertaken at this time as requires funding from Devolved Nations or another source</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000" kern="0" dirty="0">
              <a:solidFill>
                <a:srgbClr val="FFFF99"/>
              </a:solidFill>
              <a:latin typeface="Arial"/>
            </a:endParaRPr>
          </a:p>
          <a:p>
            <a:pPr>
              <a:buClr>
                <a:srgbClr val="FFFFFF"/>
              </a:buClr>
              <a:defRPr/>
            </a:pPr>
            <a:r>
              <a:rPr lang="en-GB" sz="2000" kern="0" dirty="0" smtClean="0">
                <a:solidFill>
                  <a:srgbClr val="FFFF99"/>
                </a:solidFill>
                <a:latin typeface="Arial"/>
              </a:rPr>
              <a:t>Funding from Devolved Nations limited and likely to be prioritised for wholesale review of NOS suites and SVQ structures</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US" sz="10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000" b="0" i="0" u="none" strike="noStrike" kern="0" cap="none" spc="0" normalizeH="0" baseline="0" noProof="0" dirty="0" smtClean="0">
              <a:ln>
                <a:noFill/>
              </a:ln>
              <a:solidFill>
                <a:srgbClr val="FFFFFF"/>
              </a:solidFill>
              <a:effectLst/>
              <a:uLnTx/>
              <a:uFillTx/>
              <a:latin typeface="Arial"/>
            </a:endParaRPr>
          </a:p>
        </p:txBody>
      </p:sp>
    </p:spTree>
    <p:extLst>
      <p:ext uri="{BB962C8B-B14F-4D97-AF65-F5344CB8AC3E}">
        <p14:creationId xmlns:p14="http://schemas.microsoft.com/office/powerpoint/2010/main" val="741740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2402" y="512676"/>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smtClean="0">
                <a:solidFill>
                  <a:prstClr val="white"/>
                </a:solidFill>
                <a:latin typeface="Arial" charset="0"/>
              </a:rPr>
              <a:t>E-Skills IT User units</a:t>
            </a:r>
            <a:endParaRPr lang="en-US" sz="2800" kern="0" dirty="0">
              <a:solidFill>
                <a:prstClr val="white"/>
              </a:solidFill>
              <a:latin typeface="Arial" charset="0"/>
            </a:endParaRPr>
          </a:p>
        </p:txBody>
      </p:sp>
      <p:sp>
        <p:nvSpPr>
          <p:cNvPr id="5" name="Text Placeholder 2"/>
          <p:cNvSpPr txBox="1">
            <a:spLocks/>
          </p:cNvSpPr>
          <p:nvPr/>
        </p:nvSpPr>
        <p:spPr>
          <a:xfrm>
            <a:off x="339187" y="764704"/>
            <a:ext cx="8568952" cy="5431743"/>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100" kern="0" dirty="0" smtClean="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000" kern="0" dirty="0">
              <a:solidFill>
                <a:srgbClr val="9BE1F7"/>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2000" kern="0" dirty="0" smtClean="0">
                <a:solidFill>
                  <a:srgbClr val="9BE1F7"/>
                </a:solidFill>
                <a:latin typeface="Arial"/>
              </a:rPr>
              <a:t>Suggested alternatives:</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000" kern="0" dirty="0">
              <a:solidFill>
                <a:srgbClr val="9BE1F7"/>
              </a:solidFill>
              <a:latin typeface="Arial"/>
            </a:endParaRPr>
          </a:p>
          <a:p>
            <a:pPr>
              <a:buClr>
                <a:srgbClr val="FFFFFF"/>
              </a:buClr>
              <a:defRPr/>
            </a:pPr>
            <a:r>
              <a:rPr lang="en-GB" sz="2000" kern="0" dirty="0" smtClean="0">
                <a:solidFill>
                  <a:srgbClr val="FFFF99"/>
                </a:solidFill>
                <a:latin typeface="Arial"/>
              </a:rPr>
              <a:t>Produce Documents </a:t>
            </a:r>
            <a:r>
              <a:rPr lang="en-GB" sz="2000" kern="0" dirty="0" smtClean="0">
                <a:solidFill>
                  <a:srgbClr val="9BE1F7"/>
                </a:solidFill>
                <a:latin typeface="Arial"/>
              </a:rPr>
              <a:t>and </a:t>
            </a:r>
            <a:r>
              <a:rPr lang="en-GB" sz="2000" kern="0" dirty="0" smtClean="0">
                <a:solidFill>
                  <a:srgbClr val="FFFF99"/>
                </a:solidFill>
                <a:latin typeface="Arial"/>
              </a:rPr>
              <a:t>Design and Produce Documents </a:t>
            </a:r>
            <a:r>
              <a:rPr lang="en-GB" sz="2000" kern="0" dirty="0" smtClean="0">
                <a:solidFill>
                  <a:srgbClr val="9BE1F7"/>
                </a:solidFill>
                <a:latin typeface="Arial"/>
              </a:rPr>
              <a:t>units</a:t>
            </a:r>
            <a:r>
              <a:rPr lang="en-GB" sz="2000" kern="0" dirty="0" smtClean="0">
                <a:solidFill>
                  <a:srgbClr val="FFFF99"/>
                </a:solidFill>
                <a:latin typeface="Arial"/>
              </a:rPr>
              <a:t> </a:t>
            </a:r>
            <a:r>
              <a:rPr lang="en-GB" sz="2000" kern="0" dirty="0" smtClean="0">
                <a:solidFill>
                  <a:srgbClr val="9BE1F7"/>
                </a:solidFill>
                <a:latin typeface="Arial"/>
              </a:rPr>
              <a:t>may provide alternatives for Word Processing and Spreadsheet competences</a:t>
            </a:r>
            <a:endParaRPr lang="en-GB" sz="2000" kern="0" dirty="0" smtClean="0">
              <a:solidFill>
                <a:srgbClr val="FFFF99"/>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000" kern="0" dirty="0">
              <a:solidFill>
                <a:srgbClr val="9BE1F7"/>
              </a:solidFill>
              <a:latin typeface="Arial"/>
            </a:endParaRPr>
          </a:p>
          <a:p>
            <a:pPr>
              <a:buClr>
                <a:srgbClr val="FFFFFF"/>
              </a:buClr>
              <a:defRPr/>
            </a:pPr>
            <a:r>
              <a:rPr lang="en-GB" sz="2000" kern="0" dirty="0" smtClean="0">
                <a:solidFill>
                  <a:srgbClr val="FFFF99"/>
                </a:solidFill>
                <a:latin typeface="Arial"/>
              </a:rPr>
              <a:t>Collate and Organise Data </a:t>
            </a:r>
            <a:r>
              <a:rPr lang="en-GB" sz="2000" kern="0" dirty="0" smtClean="0">
                <a:solidFill>
                  <a:srgbClr val="9BE1F7"/>
                </a:solidFill>
                <a:latin typeface="Arial"/>
              </a:rPr>
              <a:t>and </a:t>
            </a:r>
            <a:r>
              <a:rPr lang="en-GB" sz="2000" kern="0" dirty="0" smtClean="0">
                <a:solidFill>
                  <a:srgbClr val="FFFF99"/>
                </a:solidFill>
                <a:latin typeface="Arial"/>
              </a:rPr>
              <a:t>Analyse and Report Data </a:t>
            </a:r>
            <a:r>
              <a:rPr lang="en-GB" sz="2000" kern="0" dirty="0" smtClean="0">
                <a:solidFill>
                  <a:srgbClr val="9BE1F7"/>
                </a:solidFill>
                <a:latin typeface="Arial"/>
              </a:rPr>
              <a:t>could be linked to Databases and Spreadsheets</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000" kern="0" dirty="0">
              <a:solidFill>
                <a:srgbClr val="9BE1F7"/>
              </a:solidFill>
              <a:latin typeface="Arial"/>
            </a:endParaRPr>
          </a:p>
          <a:p>
            <a:pPr>
              <a:buClr>
                <a:srgbClr val="FFFFFF"/>
              </a:buClr>
              <a:defRPr/>
            </a:pPr>
            <a:r>
              <a:rPr lang="en-US" sz="2000" dirty="0" smtClean="0">
                <a:solidFill>
                  <a:srgbClr val="9BE1F7"/>
                </a:solidFill>
                <a:latin typeface="Arial" panose="020B0604020202020204" pitchFamily="34" charset="0"/>
                <a:cs typeface="Arial" panose="020B0604020202020204" pitchFamily="34" charset="0"/>
              </a:rPr>
              <a:t>Other possibilities may exist</a:t>
            </a:r>
            <a:endParaRPr lang="en-US" sz="2000" dirty="0">
              <a:solidFill>
                <a:srgbClr val="9BE1F7"/>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000" b="0" i="0" u="none" strike="noStrike" kern="0" cap="none" spc="0" normalizeH="0" baseline="0" noProof="0" dirty="0" smtClean="0">
              <a:ln>
                <a:noFill/>
              </a:ln>
              <a:solidFill>
                <a:srgbClr val="FFFFFF"/>
              </a:solidFill>
              <a:effectLst/>
              <a:uLnTx/>
              <a:uFillTx/>
              <a:latin typeface="Arial"/>
            </a:endParaRPr>
          </a:p>
        </p:txBody>
      </p:sp>
    </p:spTree>
    <p:extLst>
      <p:ext uri="{BB962C8B-B14F-4D97-AF65-F5344CB8AC3E}">
        <p14:creationId xmlns:p14="http://schemas.microsoft.com/office/powerpoint/2010/main" val="396883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476672"/>
            <a:ext cx="8784976" cy="6048672"/>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endParaRPr lang="en-GB" sz="2800" kern="0" dirty="0">
              <a:solidFill>
                <a:prstClr val="white"/>
              </a:solidFill>
              <a:latin typeface="Arial" charset="0"/>
            </a:endParaRPr>
          </a:p>
          <a:p>
            <a:pPr lvl="0" eaLnBrk="0" hangingPunct="0">
              <a:defRPr/>
            </a:pPr>
            <a:endParaRPr lang="en-GB" sz="2800" kern="0" dirty="0" smtClean="0">
              <a:solidFill>
                <a:prstClr val="white"/>
              </a:solidFill>
              <a:latin typeface="Arial" charset="0"/>
            </a:endParaRPr>
          </a:p>
          <a:p>
            <a:pPr lvl="0" eaLnBrk="0" hangingPunct="0">
              <a:defRPr/>
            </a:pPr>
            <a:endParaRPr lang="en-GB" sz="2800" kern="0" dirty="0">
              <a:solidFill>
                <a:prstClr val="white"/>
              </a:solidFill>
              <a:latin typeface="Arial" charset="0"/>
            </a:endParaRPr>
          </a:p>
          <a:p>
            <a:pPr lvl="0" eaLnBrk="0" hangingPunct="0">
              <a:defRPr/>
            </a:pPr>
            <a:endParaRPr lang="en-GB" sz="2800" kern="0" dirty="0" smtClean="0">
              <a:solidFill>
                <a:prstClr val="white"/>
              </a:solidFill>
              <a:latin typeface="Arial" charset="0"/>
            </a:endParaRPr>
          </a:p>
          <a:p>
            <a:pPr lvl="0" eaLnBrk="0" hangingPunct="0">
              <a:defRPr/>
            </a:pPr>
            <a:endParaRPr lang="en-GB" sz="2800" kern="0" dirty="0">
              <a:solidFill>
                <a:prstClr val="white"/>
              </a:solidFill>
              <a:latin typeface="Arial" charset="0"/>
            </a:endParaRPr>
          </a:p>
          <a:p>
            <a:pPr lvl="0" eaLnBrk="0" hangingPunct="0">
              <a:defRPr/>
            </a:pPr>
            <a:endParaRPr lang="en-GB" sz="2800" kern="0" dirty="0" smtClean="0">
              <a:solidFill>
                <a:prstClr val="white"/>
              </a:solidFill>
              <a:latin typeface="Arial" charset="0"/>
            </a:endParaRPr>
          </a:p>
          <a:p>
            <a:pPr eaLnBrk="0" hangingPunct="0">
              <a:defRPr/>
            </a:pPr>
            <a:r>
              <a:rPr lang="en-GB" sz="2800" kern="0" dirty="0">
                <a:solidFill>
                  <a:prstClr val="white"/>
                </a:solidFill>
                <a:latin typeface="Arial" charset="0"/>
              </a:rPr>
              <a:t>Assessment Decisions and Presenting Evidence</a:t>
            </a:r>
          </a:p>
          <a:p>
            <a:pPr lvl="0" eaLnBrk="0" hangingPunct="0">
              <a:defRPr/>
            </a:pPr>
            <a:endParaRPr lang="en-GB" sz="2800" kern="0" dirty="0">
              <a:solidFill>
                <a:prstClr val="white"/>
              </a:solidFill>
              <a:latin typeface="Arial" charset="0"/>
            </a:endParaRPr>
          </a:p>
          <a:p>
            <a:pPr lvl="0" eaLnBrk="0" hangingPunct="0">
              <a:defRPr/>
            </a:pPr>
            <a:endParaRPr lang="en-GB" sz="2800" kern="0" dirty="0" smtClean="0">
              <a:solidFill>
                <a:prstClr val="white"/>
              </a:solidFill>
              <a:latin typeface="Arial" charset="0"/>
            </a:endParaRPr>
          </a:p>
          <a:p>
            <a:pPr lvl="0" eaLnBrk="0" hangingPunct="0">
              <a:defRPr/>
            </a:pPr>
            <a:endParaRPr lang="en-GB" sz="2800" kern="0" dirty="0">
              <a:solidFill>
                <a:prstClr val="white"/>
              </a:solidFill>
              <a:latin typeface="Arial" charset="0"/>
            </a:endParaRPr>
          </a:p>
          <a:p>
            <a:pPr lvl="0" eaLnBrk="0" hangingPunct="0">
              <a:defRPr/>
            </a:pPr>
            <a:endParaRPr lang="en-GB" sz="2800" kern="0" dirty="0" smtClean="0">
              <a:solidFill>
                <a:prstClr val="white"/>
              </a:solidFill>
              <a:latin typeface="Arial" charset="0"/>
            </a:endParaRPr>
          </a:p>
          <a:p>
            <a:pPr lvl="0" eaLnBrk="0" hangingPunct="0">
              <a:defRPr/>
            </a:pPr>
            <a:r>
              <a:rPr lang="en-GB" sz="2000" kern="0" dirty="0" smtClean="0">
                <a:solidFill>
                  <a:srgbClr val="9BE1F7"/>
                </a:solidFill>
                <a:latin typeface="Arial" charset="0"/>
              </a:rPr>
              <a:t>         </a:t>
            </a:r>
            <a:endParaRPr lang="en-US" sz="2800" kern="0" dirty="0">
              <a:solidFill>
                <a:srgbClr val="9BE1F7"/>
              </a:solidFill>
              <a:latin typeface="Arial" charset="0"/>
            </a:endParaRPr>
          </a:p>
        </p:txBody>
      </p:sp>
      <p:sp>
        <p:nvSpPr>
          <p:cNvPr id="5" name="Text Placeholder 2"/>
          <p:cNvSpPr txBox="1">
            <a:spLocks/>
          </p:cNvSpPr>
          <p:nvPr/>
        </p:nvSpPr>
        <p:spPr>
          <a:xfrm>
            <a:off x="179512" y="1124744"/>
            <a:ext cx="8687308" cy="5040560"/>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000" kern="0" dirty="0">
              <a:latin typeface="Arial"/>
            </a:endParaRPr>
          </a:p>
        </p:txBody>
      </p:sp>
    </p:spTree>
    <p:extLst>
      <p:ext uri="{BB962C8B-B14F-4D97-AF65-F5344CB8AC3E}">
        <p14:creationId xmlns:p14="http://schemas.microsoft.com/office/powerpoint/2010/main" val="416594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CBD 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ICBD SQA LOGO  FINAL HOLDING SL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RPORATE BLANK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QA FINAL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CBD SQA TITLE HOLDING SLID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CBD 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CBD 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4173</TotalTime>
  <Words>806</Words>
  <Application>Microsoft Office PowerPoint</Application>
  <PresentationFormat>On-screen Show (4:3)</PresentationFormat>
  <Paragraphs>200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18</vt:i4>
      </vt:variant>
    </vt:vector>
  </HeadingPairs>
  <TitlesOfParts>
    <vt:vector size="34" baseType="lpstr">
      <vt:lpstr>Arial</vt:lpstr>
      <vt:lpstr>Arial Narrow</vt:lpstr>
      <vt:lpstr>Calibri</vt:lpstr>
      <vt:lpstr>Symbol</vt:lpstr>
      <vt:lpstr>Wingdings</vt:lpstr>
      <vt:lpstr>SQA TITLE GOES HERE</vt:lpstr>
      <vt:lpstr>SQA DARK BACKGROUND</vt:lpstr>
      <vt:lpstr>SQA LIGHT BACKGROUND</vt:lpstr>
      <vt:lpstr>CORPORATE BLANK DARK</vt:lpstr>
      <vt:lpstr>CORPORATE BLANK LIGHT</vt:lpstr>
      <vt:lpstr>SQA FINAL HOLDING SLIDE</vt:lpstr>
      <vt:lpstr>ICBD SQA TITLE HOLDING SLIDE </vt:lpstr>
      <vt:lpstr>ICBD SQA TITLE GOES HERE</vt:lpstr>
      <vt:lpstr>ICBD SQA DARK BACKGROUND</vt:lpstr>
      <vt:lpstr>ICBD SQA LIGHT BACKGROUND</vt:lpstr>
      <vt:lpstr>ICBD SQA LOGO  FINAL HOLDING SLID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Findlay</dc:creator>
  <cp:lastModifiedBy>Rebecca Pitman</cp:lastModifiedBy>
  <cp:revision>318</cp:revision>
  <cp:lastPrinted>2018-05-02T08:48:20Z</cp:lastPrinted>
  <dcterms:created xsi:type="dcterms:W3CDTF">2013-10-10T15:37:55Z</dcterms:created>
  <dcterms:modified xsi:type="dcterms:W3CDTF">2018-05-22T08:33:03Z</dcterms:modified>
</cp:coreProperties>
</file>