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61" r:id="rId2"/>
    <p:sldMasterId id="2147483664" r:id="rId3"/>
    <p:sldMasterId id="2147483668" r:id="rId4"/>
    <p:sldMasterId id="2147483670" r:id="rId5"/>
    <p:sldMasterId id="2147483652" r:id="rId6"/>
    <p:sldMasterId id="2147483658" r:id="rId7"/>
    <p:sldMasterId id="2147483672" r:id="rId8"/>
    <p:sldMasterId id="2147483654" r:id="rId9"/>
    <p:sldMasterId id="2147483675" r:id="rId10"/>
  </p:sldMasterIdLst>
  <p:handoutMasterIdLst>
    <p:handoutMasterId r:id="rId31"/>
  </p:handoutMasterIdLst>
  <p:sldIdLst>
    <p:sldId id="256" r:id="rId11"/>
    <p:sldId id="265" r:id="rId12"/>
    <p:sldId id="268" r:id="rId13"/>
    <p:sldId id="269" r:id="rId14"/>
    <p:sldId id="270" r:id="rId15"/>
    <p:sldId id="273" r:id="rId16"/>
    <p:sldId id="274" r:id="rId17"/>
    <p:sldId id="275" r:id="rId18"/>
    <p:sldId id="271" r:id="rId19"/>
    <p:sldId id="276" r:id="rId20"/>
    <p:sldId id="279" r:id="rId21"/>
    <p:sldId id="280" r:id="rId22"/>
    <p:sldId id="283" r:id="rId23"/>
    <p:sldId id="282" r:id="rId24"/>
    <p:sldId id="281" r:id="rId25"/>
    <p:sldId id="277" r:id="rId26"/>
    <p:sldId id="284" r:id="rId27"/>
    <p:sldId id="285" r:id="rId28"/>
    <p:sldId id="286" r:id="rId29"/>
    <p:sldId id="267" r:id="rId30"/>
  </p:sldIdLst>
  <p:sldSz cx="10160000" cy="5715000"/>
  <p:notesSz cx="6662738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8" d="100"/>
          <a:sy n="78" d="100"/>
        </p:scale>
        <p:origin x="76" y="128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14/12/2022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3865614"/>
            <a:ext cx="8763000" cy="136815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043"/>
            <a:ext cx="7620000" cy="199072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964"/>
            <a:ext cx="7620000" cy="1379537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7" y="1425575"/>
            <a:ext cx="8763000" cy="237648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67" y="3824288"/>
            <a:ext cx="8763000" cy="125095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1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3" y="1520825"/>
            <a:ext cx="427990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3" y="1520825"/>
            <a:ext cx="4279900" cy="3627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8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04800"/>
            <a:ext cx="87630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622" y="1401763"/>
            <a:ext cx="4296833" cy="6858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622" y="2087566"/>
            <a:ext cx="4296833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20117" cy="6858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6"/>
            <a:ext cx="4320117" cy="307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6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0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5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81000"/>
            <a:ext cx="3276600" cy="13335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119" y="822332"/>
            <a:ext cx="5143500" cy="40624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617" y="1714500"/>
            <a:ext cx="3276600" cy="3176588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4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7" y="381000"/>
            <a:ext cx="3276600" cy="13335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0119" y="822332"/>
            <a:ext cx="5143500" cy="4062413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617" y="1714500"/>
            <a:ext cx="3276600" cy="3176588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5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6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2641477"/>
            <a:ext cx="8763000" cy="259228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6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2" y="304807"/>
            <a:ext cx="2190749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304807"/>
            <a:ext cx="6369051" cy="4843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65212"/>
            <a:ext cx="8763000" cy="11049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1704976"/>
            <a:ext cx="8763000" cy="2089150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223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777">
                <a:solidFill>
                  <a:schemeClr val="bg1"/>
                </a:solidFill>
              </a:defRPr>
            </a:lvl4pPr>
            <a:lvl5pPr>
              <a:defRPr sz="155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19967" y="696915"/>
            <a:ext cx="5112567" cy="3097212"/>
          </a:xfrm>
          <a:prstGeom prst="rect">
            <a:avLst/>
          </a:prstGeom>
        </p:spPr>
        <p:txBody>
          <a:bodyPr/>
          <a:lstStyle>
            <a:lvl1pPr marL="214283" indent="-214283">
              <a:buFont typeface="Symbol" panose="05050102010706020507" pitchFamily="18" charset="2"/>
              <a:buChar char="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2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7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5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030" y="696915"/>
            <a:ext cx="4176713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Use me for large images, graphics or tables.</a:t>
            </a:r>
          </a:p>
        </p:txBody>
      </p:sp>
    </p:spTree>
    <p:extLst>
      <p:ext uri="{BB962C8B-B14F-4D97-AF65-F5344CB8AC3E}">
        <p14:creationId xmlns:p14="http://schemas.microsoft.com/office/powerpoint/2010/main" val="13506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160760"/>
          </a:xfrm>
          <a:prstGeom prst="rect">
            <a:avLst/>
          </a:prstGeom>
        </p:spPr>
        <p:txBody>
          <a:bodyPr/>
          <a:lstStyle>
            <a:lvl1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2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7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5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8505" y="304800"/>
            <a:ext cx="6205703" cy="11049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B08A5-612F-E083-ED5B-4F6000725E14}"/>
              </a:ext>
            </a:extLst>
          </p:cNvPr>
          <p:cNvSpPr/>
          <p:nvPr userDrawn="1"/>
        </p:nvSpPr>
        <p:spPr>
          <a:xfrm>
            <a:off x="7384256" y="331090"/>
            <a:ext cx="2304256" cy="7079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780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19967" y="696915"/>
            <a:ext cx="5112567" cy="3097212"/>
          </a:xfrm>
          <a:prstGeom prst="rect">
            <a:avLst/>
          </a:prstGeom>
        </p:spPr>
        <p:txBody>
          <a:bodyPr/>
          <a:lstStyle>
            <a:lvl1pPr marL="214283" indent="-214283">
              <a:buFont typeface="Symbol" panose="05050102010706020507" pitchFamily="18" charset="2"/>
              <a:buChar char="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2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7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5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030" y="696915"/>
            <a:ext cx="4176713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8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8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2283-09C4-4F0D-970A-48E090CE48C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5E84-524B-4A4A-A5D8-0BD2F70AE96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0C868-5A16-945B-4B86-BAF42C211421}"/>
              </a:ext>
            </a:extLst>
          </p:cNvPr>
          <p:cNvSpPr/>
          <p:nvPr userDrawn="1"/>
        </p:nvSpPr>
        <p:spPr>
          <a:xfrm>
            <a:off x="7384256" y="331090"/>
            <a:ext cx="2304256" cy="707922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31692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4CA3B6-502F-9863-1496-A2A72C4F45A7}"/>
              </a:ext>
            </a:extLst>
          </p:cNvPr>
          <p:cNvSpPr/>
          <p:nvPr userDrawn="1"/>
        </p:nvSpPr>
        <p:spPr>
          <a:xfrm>
            <a:off x="7096224" y="409228"/>
            <a:ext cx="2592288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14218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EA5C30-C4B4-AA39-4629-1CF01F9CE5A6}"/>
              </a:ext>
            </a:extLst>
          </p:cNvPr>
          <p:cNvSpPr/>
          <p:nvPr userDrawn="1"/>
        </p:nvSpPr>
        <p:spPr>
          <a:xfrm>
            <a:off x="7096224" y="409228"/>
            <a:ext cx="2592288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29866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571420" rtl="0" eaLnBrk="1" latinLnBrk="0" hangingPunct="1">
        <a:spcBef>
          <a:spcPct val="0"/>
        </a:spcBef>
        <a:buNone/>
        <a:defRPr sz="224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Symbol" panose="05050102010706020507" pitchFamily="18" charset="2"/>
        <a:buChar char="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4F4511-99DC-6413-0B72-7447149DAF2F}"/>
              </a:ext>
            </a:extLst>
          </p:cNvPr>
          <p:cNvSpPr/>
          <p:nvPr userDrawn="1"/>
        </p:nvSpPr>
        <p:spPr>
          <a:xfrm>
            <a:off x="7096224" y="409228"/>
            <a:ext cx="2592288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21373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F8ED1F-9E85-8D44-C20A-93A672903740}"/>
              </a:ext>
            </a:extLst>
          </p:cNvPr>
          <p:cNvSpPr/>
          <p:nvPr userDrawn="1"/>
        </p:nvSpPr>
        <p:spPr>
          <a:xfrm>
            <a:off x="7096224" y="409228"/>
            <a:ext cx="2592288" cy="720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37947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FD0AD-05C6-CEF3-6119-9FDEEB8D044C}"/>
              </a:ext>
            </a:extLst>
          </p:cNvPr>
          <p:cNvSpPr/>
          <p:nvPr userDrawn="1"/>
        </p:nvSpPr>
        <p:spPr>
          <a:xfrm>
            <a:off x="7384256" y="331090"/>
            <a:ext cx="2304256" cy="7079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84B79-5898-68CA-435C-7126360A1141}"/>
              </a:ext>
            </a:extLst>
          </p:cNvPr>
          <p:cNvSpPr/>
          <p:nvPr userDrawn="1"/>
        </p:nvSpPr>
        <p:spPr>
          <a:xfrm>
            <a:off x="7384256" y="331090"/>
            <a:ext cx="2304256" cy="7079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26235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301A1-EECB-5DC8-CEEF-1C480A00EE70}"/>
              </a:ext>
            </a:extLst>
          </p:cNvPr>
          <p:cNvSpPr/>
          <p:nvPr userDrawn="1"/>
        </p:nvSpPr>
        <p:spPr>
          <a:xfrm>
            <a:off x="7384256" y="331090"/>
            <a:ext cx="2304256" cy="7079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2"/>
          </a:p>
        </p:txBody>
      </p:sp>
    </p:spTree>
    <p:extLst>
      <p:ext uri="{BB962C8B-B14F-4D97-AF65-F5344CB8AC3E}">
        <p14:creationId xmlns:p14="http://schemas.microsoft.com/office/powerpoint/2010/main" val="22410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71420" rtl="0" eaLnBrk="1" latinLnBrk="0" hangingPunct="1"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571420" rtl="0" eaLnBrk="1" latinLnBrk="0" hangingPunct="1">
        <a:spcBef>
          <a:spcPct val="0"/>
        </a:spcBef>
        <a:buNone/>
        <a:defRPr sz="224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4283" indent="-214283" algn="l" defTabSz="571420" rtl="0" eaLnBrk="1" latinLnBrk="0" hangingPunct="1">
        <a:spcBef>
          <a:spcPct val="20000"/>
        </a:spcBef>
        <a:buFont typeface="Symbol" panose="05050102010706020507" pitchFamily="18" charset="2"/>
        <a:buChar char="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4279" indent="-178570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273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98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5697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7140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57116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4282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28534" indent="-142855" algn="l" defTabSz="5714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1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12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84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551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260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969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682" algn="l" defTabSz="57142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865614"/>
            <a:ext cx="8763000" cy="1849386"/>
          </a:xfrm>
        </p:spPr>
        <p:txBody>
          <a:bodyPr/>
          <a:lstStyle/>
          <a:p>
            <a:pPr algn="l"/>
            <a:r>
              <a:rPr lang="en-GB" dirty="0"/>
              <a:t>Business &amp; Administration and Foundation Apprenticeship Business Skills (Workplace Units)</a:t>
            </a:r>
          </a:p>
        </p:txBody>
      </p:sp>
    </p:spTree>
    <p:extLst>
      <p:ext uri="{BB962C8B-B14F-4D97-AF65-F5344CB8AC3E}">
        <p14:creationId xmlns:p14="http://schemas.microsoft.com/office/powerpoint/2010/main" val="197477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Candidates working from home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Assessor/Internal Verifier working from home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Candidates in the Workplace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Assessors not given access to the Workplace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752500"/>
          </a:xfrm>
        </p:spPr>
        <p:txBody>
          <a:bodyPr/>
          <a:lstStyle/>
          <a:p>
            <a:r>
              <a:rPr lang="en-GB" sz="2800" dirty="0"/>
              <a:t>Mixture of Delivery Models 1 of 2</a:t>
            </a:r>
          </a:p>
        </p:txBody>
      </p:sp>
    </p:spTree>
    <p:extLst>
      <p:ext uri="{BB962C8B-B14F-4D97-AF65-F5344CB8AC3E}">
        <p14:creationId xmlns:p14="http://schemas.microsoft.com/office/powerpoint/2010/main" val="33613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736304"/>
          </a:xfrm>
        </p:spPr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I mistakenly said to a Centre – Do you think we are moving back towards normal delivery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The reply – What is normal?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endParaRPr lang="en-GB" sz="2800" kern="0" dirty="0">
              <a:latin typeface="Arial"/>
            </a:endParaRP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Virtual may be the new normal*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752500"/>
          </a:xfrm>
        </p:spPr>
        <p:txBody>
          <a:bodyPr/>
          <a:lstStyle/>
          <a:p>
            <a:r>
              <a:rPr lang="en-GB" sz="2800" dirty="0"/>
              <a:t>Mixture of Delivery Models 2 of 2</a:t>
            </a:r>
          </a:p>
        </p:txBody>
      </p:sp>
    </p:spTree>
    <p:extLst>
      <p:ext uri="{BB962C8B-B14F-4D97-AF65-F5344CB8AC3E}">
        <p14:creationId xmlns:p14="http://schemas.microsoft.com/office/powerpoint/2010/main" val="84890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3744416"/>
          </a:xfrm>
        </p:spPr>
        <p:txBody>
          <a:bodyPr/>
          <a:lstStyle/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b="1" kern="0" dirty="0">
                <a:latin typeface="Arial"/>
              </a:rPr>
              <a:t>General Observations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Your assessor/verifier team and candidates have worked incredibly hard, in difficult situations, to continue to produce excellent portfolios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I have seen the excellent development of Portfolios over the years*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Candidates gaining a SVQ from your Centres are gaining a wonderful award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752500"/>
          </a:xfrm>
        </p:spPr>
        <p:txBody>
          <a:bodyPr/>
          <a:lstStyle/>
          <a:p>
            <a:r>
              <a:rPr lang="en-GB" sz="2800" dirty="0"/>
              <a:t>More Observations from this Year</a:t>
            </a:r>
          </a:p>
        </p:txBody>
      </p:sp>
    </p:spTree>
    <p:extLst>
      <p:ext uri="{BB962C8B-B14F-4D97-AF65-F5344CB8AC3E}">
        <p14:creationId xmlns:p14="http://schemas.microsoft.com/office/powerpoint/2010/main" val="283987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8588D6-0473-45C3-A4F3-814ED8635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3024336"/>
          </a:xfrm>
        </p:spPr>
        <p:txBody>
          <a:bodyPr/>
          <a:lstStyle/>
          <a:p>
            <a:r>
              <a:rPr lang="en-GB" dirty="0"/>
              <a:t>The material you put on the SQA Centre Hub – very informative – This allows so much can be done prior to the Virtual Feedback Session</a:t>
            </a:r>
          </a:p>
          <a:p>
            <a:r>
              <a:rPr lang="en-GB" dirty="0"/>
              <a:t>Access to candidate evidence – Dates arranged between us.  Access always available on agreed dates – Again this allows so much can be done prior to Virtual Feedback Session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CD348-E4AE-4972-BD67-042A2F02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More Specific Observations from this year – 1 of 2</a:t>
            </a:r>
          </a:p>
        </p:txBody>
      </p:sp>
    </p:spTree>
    <p:extLst>
      <p:ext uri="{BB962C8B-B14F-4D97-AF65-F5344CB8AC3E}">
        <p14:creationId xmlns:p14="http://schemas.microsoft.com/office/powerpoint/2010/main" val="380331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85E50-FE5F-4DE3-A9E8-5128AA3D7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3776836"/>
          </a:xfrm>
        </p:spPr>
        <p:txBody>
          <a:bodyPr/>
          <a:lstStyle/>
          <a:p>
            <a:r>
              <a:rPr lang="en-GB" b="1" dirty="0"/>
              <a:t>Good variety of Evidence – Good balance of Performance Evidence and Supporting Evidence</a:t>
            </a:r>
          </a:p>
          <a:p>
            <a:pPr marL="0" indent="0">
              <a:buNone/>
            </a:pPr>
            <a:r>
              <a:rPr lang="en-GB" dirty="0"/>
              <a:t>Observations*</a:t>
            </a:r>
          </a:p>
          <a:p>
            <a:pPr marL="0" indent="0">
              <a:buNone/>
            </a:pPr>
            <a:r>
              <a:rPr lang="en-GB" dirty="0"/>
              <a:t>Reflective Accounts/Storyboards</a:t>
            </a:r>
          </a:p>
          <a:p>
            <a:pPr marL="0" indent="0">
              <a:buNone/>
            </a:pPr>
            <a:r>
              <a:rPr lang="en-GB" dirty="0"/>
              <a:t>Work Product embedded in Reflective Account or Using a See Evidence 1 approach*</a:t>
            </a:r>
          </a:p>
          <a:p>
            <a:pPr marL="0" indent="0">
              <a:buNone/>
            </a:pPr>
            <a:r>
              <a:rPr lang="en-GB" dirty="0"/>
              <a:t>Professional Discussion, Use of Questions, </a:t>
            </a:r>
          </a:p>
          <a:p>
            <a:pPr marL="0" indent="0">
              <a:buNone/>
            </a:pPr>
            <a:r>
              <a:rPr lang="en-GB" dirty="0"/>
              <a:t>Witness Testimonies*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017F7-A09B-4523-82B0-16B92636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More Specific Observations from this year – 2 of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42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3672408"/>
          </a:xfrm>
        </p:spPr>
        <p:txBody>
          <a:bodyPr/>
          <a:lstStyle/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b="1" kern="0" dirty="0">
                <a:latin typeface="Arial"/>
              </a:rPr>
              <a:t>Signposting to PIs and K &amp; U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If no signposting IV and EV are just </a:t>
            </a:r>
            <a:r>
              <a:rPr lang="en-GB" sz="2800" b="1" kern="0" dirty="0">
                <a:latin typeface="Arial"/>
              </a:rPr>
              <a:t>reassessing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endParaRPr lang="en-GB" sz="2800" kern="0" dirty="0">
              <a:latin typeface="Arial"/>
            </a:endParaRP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b="1" kern="0" dirty="0">
                <a:latin typeface="Arial"/>
              </a:rPr>
              <a:t>Cross Referencing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Into other Optional Units and into Mandatory Units 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endParaRPr lang="en-GB" sz="2800" kern="0" dirty="0">
              <a:latin typeface="Arial"/>
            </a:endParaRP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b="1" kern="0" dirty="0">
                <a:latin typeface="Arial"/>
              </a:rPr>
              <a:t>Use of the Evidence Gathering Form*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752500"/>
          </a:xfrm>
        </p:spPr>
        <p:txBody>
          <a:bodyPr/>
          <a:lstStyle/>
          <a:p>
            <a:r>
              <a:rPr lang="en-GB" sz="2800" dirty="0"/>
              <a:t>However it is more than just Types of Evidence to consider</a:t>
            </a:r>
          </a:p>
        </p:txBody>
      </p:sp>
    </p:spTree>
    <p:extLst>
      <p:ext uri="{BB962C8B-B14F-4D97-AF65-F5344CB8AC3E}">
        <p14:creationId xmlns:p14="http://schemas.microsoft.com/office/powerpoint/2010/main" val="14278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b="1" kern="0" dirty="0">
                <a:latin typeface="Arial"/>
              </a:rPr>
              <a:t>Develop and Present Information*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endParaRPr lang="en-GB" sz="2800" kern="0" dirty="0">
              <a:latin typeface="Arial"/>
            </a:endParaRP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An “Umbrella” Unit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endParaRPr lang="en-GB" sz="2800" kern="0" dirty="0">
              <a:latin typeface="Arial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752500"/>
          </a:xfrm>
        </p:spPr>
        <p:txBody>
          <a:bodyPr/>
          <a:lstStyle/>
          <a:p>
            <a:r>
              <a:rPr lang="en-GB" sz="2800" dirty="0"/>
              <a:t>My Change of attitude towards a Unit</a:t>
            </a:r>
          </a:p>
        </p:txBody>
      </p:sp>
    </p:spTree>
    <p:extLst>
      <p:ext uri="{BB962C8B-B14F-4D97-AF65-F5344CB8AC3E}">
        <p14:creationId xmlns:p14="http://schemas.microsoft.com/office/powerpoint/2010/main" val="273869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D82735-94AB-48BB-9D1D-671C9921B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88032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Variety of Delivery Models</a:t>
            </a:r>
          </a:p>
          <a:p>
            <a:pPr marL="0" indent="0">
              <a:buNone/>
            </a:pPr>
            <a:r>
              <a:rPr lang="en-GB" dirty="0"/>
              <a:t>One Year</a:t>
            </a:r>
          </a:p>
          <a:p>
            <a:pPr marL="0" indent="0">
              <a:buNone/>
            </a:pPr>
            <a:r>
              <a:rPr lang="en-GB" dirty="0"/>
              <a:t>Two Years</a:t>
            </a:r>
          </a:p>
          <a:p>
            <a:pPr marL="0" indent="0">
              <a:buNone/>
            </a:pPr>
            <a:r>
              <a:rPr lang="en-GB" dirty="0"/>
              <a:t>SVQ Units v Customised Units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NPA Units well assessed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618EE-82BA-4313-9AF7-39B8CBC1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5" y="304800"/>
            <a:ext cx="6205703" cy="1328564"/>
          </a:xfrm>
        </p:spPr>
        <p:txBody>
          <a:bodyPr/>
          <a:lstStyle/>
          <a:p>
            <a:r>
              <a:rPr lang="en-GB" sz="2800" dirty="0"/>
              <a:t>Foundation Apprenticeship Business Skills – Not saying a lot about FA</a:t>
            </a:r>
          </a:p>
        </p:txBody>
      </p:sp>
    </p:spTree>
    <p:extLst>
      <p:ext uri="{BB962C8B-B14F-4D97-AF65-F5344CB8AC3E}">
        <p14:creationId xmlns:p14="http://schemas.microsoft.com/office/powerpoint/2010/main" val="373564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CEA45-E860-4211-A984-92D08508B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31683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Creativity and Innovation</a:t>
            </a:r>
          </a:p>
          <a:p>
            <a:pPr marL="0" indent="0">
              <a:buNone/>
            </a:pPr>
            <a:r>
              <a:rPr lang="en-GB" dirty="0"/>
              <a:t>Develop and Produce Unit – ideal unit to generate evidence for other SVQ/Customised Units – can also be used as the Work Based Challenge Unit</a:t>
            </a:r>
          </a:p>
          <a:p>
            <a:pPr marL="0" indent="0">
              <a:buNone/>
            </a:pPr>
            <a:r>
              <a:rPr lang="en-GB" dirty="0"/>
              <a:t>Centres had created many different innovative Projects to provide evidence for the Develop and Produce Unit – the meatier the better*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846246-5B73-46AF-B8D0-51909C38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Foundation Apprenticeship (continued) 2</a:t>
            </a:r>
          </a:p>
        </p:txBody>
      </p:sp>
    </p:spTree>
    <p:extLst>
      <p:ext uri="{BB962C8B-B14F-4D97-AF65-F5344CB8AC3E}">
        <p14:creationId xmlns:p14="http://schemas.microsoft.com/office/powerpoint/2010/main" val="343323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A0011-B7E9-8F3A-BDFB-1A4EFB26E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AEE5E-0F35-3B27-5650-33557F32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EE7DD-0022-3CC0-6CA4-CA285C421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13"/>
            <a:ext cx="1004855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880320"/>
          </a:xfrm>
        </p:spPr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E Portfolios really came into their own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I also saw some excellent paper portfolios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SQA Hub – Policies/Procedures, Qualifications, CPD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Some complaints from Centres about it difficult to upload material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endParaRPr lang="en-GB" sz="2800" kern="0" dirty="0">
              <a:latin typeface="Arial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936104"/>
          </a:xfrm>
        </p:spPr>
        <p:txBody>
          <a:bodyPr/>
          <a:lstStyle/>
          <a:p>
            <a:r>
              <a:rPr lang="en-GB" sz="2800" dirty="0"/>
              <a:t>General Comments on Virtual Verification 1 of 2</a:t>
            </a:r>
          </a:p>
        </p:txBody>
      </p:sp>
    </p:spTree>
    <p:extLst>
      <p:ext uri="{BB962C8B-B14F-4D97-AF65-F5344CB8AC3E}">
        <p14:creationId xmlns:p14="http://schemas.microsoft.com/office/powerpoint/2010/main" val="2097374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1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808312"/>
          </a:xfrm>
        </p:spPr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SQA Team behind Virtual Verification - Excellent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I carried out over 50 Virtual Verifications and the administration from yourselves and from SQA was very good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Same again this year – Virtual the default verification model*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864096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Comments on Virtual Verification 2 of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70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592288"/>
          </a:xfrm>
        </p:spPr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Contact and agree a date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Get information re candidates and their assessors/verifiers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Choose Sample – across Assessors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Send out Visit Plan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864096"/>
          </a:xfrm>
        </p:spPr>
        <p:txBody>
          <a:bodyPr/>
          <a:lstStyle/>
          <a:p>
            <a:r>
              <a:rPr lang="en-GB" sz="2800" dirty="0"/>
              <a:t>My process for carrying out Virtual Verification 1 of 3</a:t>
            </a:r>
          </a:p>
        </p:txBody>
      </p:sp>
    </p:spTree>
    <p:extLst>
      <p:ext uri="{BB962C8B-B14F-4D97-AF65-F5344CB8AC3E}">
        <p14:creationId xmlns:p14="http://schemas.microsoft.com/office/powerpoint/2010/main" val="100732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3600400"/>
          </a:xfrm>
        </p:spPr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One week before Virtual Feedback Date – Look over information Centre has uploaded to SQA Hub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Look over candidate evidence: - either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endParaRPr lang="en-GB" sz="2800" kern="0" dirty="0">
              <a:latin typeface="Arial"/>
            </a:endParaRP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Uploaded to the Hub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On the Centre’s </a:t>
            </a:r>
            <a:r>
              <a:rPr lang="en-GB" sz="2800" kern="0" dirty="0" err="1">
                <a:latin typeface="Arial"/>
              </a:rPr>
              <a:t>Sharepoint</a:t>
            </a:r>
            <a:endParaRPr lang="en-GB" sz="2800" kern="0" dirty="0">
              <a:latin typeface="Arial"/>
            </a:endParaRP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Access Centre’s E Portfolio platform*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936104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 process for carrying out Virtual Verification 2 of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88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3240360"/>
          </a:xfrm>
        </p:spPr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Get email addresses of all attending the Virtual Feedback Session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Set up Teams invites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Virtual Feedback Session could be maximum of 1 hour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My style is to go through each of the criteria of the EV Report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936104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 process for carrying out Virtual Verification 3 of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98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3163488"/>
          </a:xfrm>
        </p:spPr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b="1" kern="0" dirty="0">
                <a:latin typeface="Arial"/>
              </a:rPr>
              <a:t>Excellent Induction </a:t>
            </a:r>
            <a:r>
              <a:rPr lang="en-GB" sz="2800" kern="0" dirty="0">
                <a:latin typeface="Arial"/>
              </a:rPr>
              <a:t>– What might be included: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Introduction to SVQ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Introduction to the Award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Introduction to E Portfolios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Identification of Units selected or not long after Induction – candidate job role will be key here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endParaRPr lang="en-GB" sz="2800" kern="0" dirty="0">
              <a:latin typeface="Arial"/>
            </a:endParaRP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endParaRPr lang="en-GB" sz="2800" kern="0" dirty="0">
              <a:latin typeface="Arial"/>
            </a:endParaRP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endParaRPr lang="en-GB" sz="2800" kern="0" dirty="0">
              <a:latin typeface="Arial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864096"/>
          </a:xfrm>
        </p:spPr>
        <p:txBody>
          <a:bodyPr/>
          <a:lstStyle/>
          <a:p>
            <a:r>
              <a:rPr lang="en-GB" sz="2800" dirty="0"/>
              <a:t>Important Areas leading to Strong Verification Evidence 1 of 3</a:t>
            </a:r>
          </a:p>
        </p:txBody>
      </p:sp>
    </p:spTree>
    <p:extLst>
      <p:ext uri="{BB962C8B-B14F-4D97-AF65-F5344CB8AC3E}">
        <p14:creationId xmlns:p14="http://schemas.microsoft.com/office/powerpoint/2010/main" val="264728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b="1" kern="0" dirty="0">
                <a:latin typeface="Arial"/>
              </a:rPr>
              <a:t>Excellent Induction </a:t>
            </a:r>
            <a:r>
              <a:rPr lang="en-GB" sz="2800" kern="0" dirty="0">
                <a:latin typeface="Arial"/>
              </a:rPr>
              <a:t>(continued)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Identification of Additional/Special Assessment needs of the candidate</a:t>
            </a:r>
          </a:p>
          <a:p>
            <a:pPr marL="0" indent="0" defTabSz="914309" fontAlgn="base">
              <a:spcAft>
                <a:spcPct val="0"/>
              </a:spcAft>
              <a:buNone/>
              <a:defRPr/>
            </a:pPr>
            <a:r>
              <a:rPr lang="en-GB" sz="2800" kern="0" dirty="0">
                <a:latin typeface="Arial"/>
              </a:rPr>
              <a:t>Plagiarism and Malpractice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752500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Important Areas leading to Strong Verification Evidence 2 of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34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8500" y="1633364"/>
            <a:ext cx="8763000" cy="2952328"/>
          </a:xfrm>
        </p:spPr>
        <p:txBody>
          <a:bodyPr/>
          <a:lstStyle/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b="1" kern="0" dirty="0">
                <a:latin typeface="Arial"/>
              </a:rPr>
              <a:t>Regular contact </a:t>
            </a:r>
            <a:r>
              <a:rPr lang="en-GB" sz="2800" kern="0" dirty="0">
                <a:latin typeface="Arial"/>
              </a:rPr>
              <a:t>between assessor and candidate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Very good </a:t>
            </a:r>
            <a:r>
              <a:rPr lang="en-GB" sz="2800" b="1" kern="0" dirty="0">
                <a:latin typeface="Arial"/>
              </a:rPr>
              <a:t>Assessment Planning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Strong </a:t>
            </a:r>
            <a:r>
              <a:rPr lang="en-GB" sz="2800" b="1" kern="0" dirty="0">
                <a:latin typeface="Arial"/>
              </a:rPr>
              <a:t>Link</a:t>
            </a:r>
            <a:r>
              <a:rPr lang="en-GB" sz="2800" kern="0" dirty="0">
                <a:latin typeface="Arial"/>
              </a:rPr>
              <a:t> with </a:t>
            </a:r>
            <a:r>
              <a:rPr lang="en-GB" sz="2800" b="1" kern="0" dirty="0">
                <a:latin typeface="Arial"/>
              </a:rPr>
              <a:t>Employer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Good </a:t>
            </a:r>
            <a:r>
              <a:rPr lang="en-GB" sz="2800" b="1" kern="0" dirty="0">
                <a:latin typeface="Arial"/>
              </a:rPr>
              <a:t>Internal Verification </a:t>
            </a:r>
            <a:r>
              <a:rPr lang="en-GB" sz="2800" kern="0" dirty="0">
                <a:latin typeface="Arial"/>
              </a:rPr>
              <a:t>procedures – applied consistently</a:t>
            </a:r>
          </a:p>
          <a:p>
            <a:pPr marL="342866" indent="-342866" defTabSz="914309" fontAlgn="base">
              <a:spcAft>
                <a:spcPct val="0"/>
              </a:spcAft>
              <a:buFont typeface="Wingdings" pitchFamily="2" charset="2"/>
              <a:buChar char="w"/>
              <a:defRPr/>
            </a:pPr>
            <a:r>
              <a:rPr lang="en-GB" sz="2800" kern="0" dirty="0">
                <a:latin typeface="Arial"/>
              </a:rPr>
              <a:t>Good </a:t>
            </a:r>
            <a:r>
              <a:rPr lang="en-GB" sz="2800" b="1" kern="0" dirty="0">
                <a:latin typeface="Arial"/>
              </a:rPr>
              <a:t>variety </a:t>
            </a:r>
            <a:r>
              <a:rPr lang="en-GB" sz="2800" kern="0" dirty="0">
                <a:latin typeface="Arial"/>
              </a:rPr>
              <a:t>of evidence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500" y="409228"/>
            <a:ext cx="6205703" cy="1008112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Important Areas leading to Strong Verification Evidence 3 of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28638"/>
      </p:ext>
    </p:extLst>
  </p:cSld>
  <p:clrMapOvr>
    <a:masterClrMapping/>
  </p:clrMapOvr>
</p:sld>
</file>

<file path=ppt/theme/theme1.xml><?xml version="1.0" encoding="utf-8"?>
<a:theme xmlns:a="http://schemas.openxmlformats.org/drawingml/2006/main" name="SQA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9FABB946-0470-4FE4-9F4E-774AD65256DD}"/>
    </a:ext>
  </a:extLst>
</a:theme>
</file>

<file path=ppt/theme/theme3.xml><?xml version="1.0" encoding="utf-8"?>
<a:theme xmlns:a="http://schemas.openxmlformats.org/drawingml/2006/main" name="SQA DARK BACKGROUND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ppt/theme/theme4.xml><?xml version="1.0" encoding="utf-8"?>
<a:theme xmlns:a="http://schemas.openxmlformats.org/drawingml/2006/main" name="SQA DARK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5.xml><?xml version="1.0" encoding="utf-8"?>
<a:theme xmlns:a="http://schemas.openxmlformats.org/drawingml/2006/main" name="SQA LARGE TEXT AND IM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7.xml><?xml version="1.0" encoding="utf-8"?>
<a:theme xmlns:a="http://schemas.openxmlformats.org/drawingml/2006/main" name="SQA LIGHT BACKGROUND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8.xml><?xml version="1.0" encoding="utf-8"?>
<a:theme xmlns:a="http://schemas.openxmlformats.org/drawingml/2006/main" name="SQA LIGHT BACKGROUND LARGE TEXT AND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B90444E2-5F3E-4873-A9B3-CCA1281FB2F2}"/>
    </a:ext>
  </a:extLst>
</a:theme>
</file>

<file path=ppt/theme/theme9.xml><?xml version="1.0" encoding="utf-8"?>
<a:theme xmlns:a="http://schemas.openxmlformats.org/drawingml/2006/main" name="SQA WEB and TELEPH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QA_Corporate_Aug14.potx" id="{9B7B6E9F-1607-486B-A823-4C8269FD4706}" vid="{30C71AAD-07E7-4B16-BEA7-1444E9AA8C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20</TotalTime>
  <Words>720</Words>
  <Application>Microsoft Office PowerPoint</Application>
  <PresentationFormat>Custom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Wingdings</vt:lpstr>
      <vt:lpstr>SQA HOLDING SLIDE</vt:lpstr>
      <vt:lpstr>SQA TITLE GOES HERE</vt:lpstr>
      <vt:lpstr>SQA DARK BACKGROUND </vt:lpstr>
      <vt:lpstr>SQA DARK BACKGROUND PICTURE</vt:lpstr>
      <vt:lpstr>SQA LARGE TEXT AND IMAGES</vt:lpstr>
      <vt:lpstr>SQA LIGHT BACKGROUND</vt:lpstr>
      <vt:lpstr>SQA LIGHT BACKGROUND PICTURE</vt:lpstr>
      <vt:lpstr>SQA LIGHT BACKGROUND LARGE TEXT AND IMAGES</vt:lpstr>
      <vt:lpstr>SQA WEB and TELEPHONE</vt:lpstr>
      <vt:lpstr>Custom Design</vt:lpstr>
      <vt:lpstr>Business &amp; Administration and Foundation Apprenticeship Business Skills (Workplace Units)</vt:lpstr>
      <vt:lpstr>General Comments on Virtual Verification 1 of 2</vt:lpstr>
      <vt:lpstr>General Comments on Virtual Verification 2 of 2</vt:lpstr>
      <vt:lpstr>My process for carrying out Virtual Verification 1 of 3</vt:lpstr>
      <vt:lpstr>My process for carrying out Virtual Verification 2 of 3</vt:lpstr>
      <vt:lpstr>My process for carrying out Virtual Verification 3 of 3</vt:lpstr>
      <vt:lpstr>Important Areas leading to Strong Verification Evidence 1 of 3</vt:lpstr>
      <vt:lpstr>Important Areas leading to Strong Verification Evidence 2 of 3</vt:lpstr>
      <vt:lpstr>Important Areas leading to Strong Verification Evidence 3 of 3</vt:lpstr>
      <vt:lpstr>Mixture of Delivery Models 1 of 2</vt:lpstr>
      <vt:lpstr>Mixture of Delivery Models 2 of 2</vt:lpstr>
      <vt:lpstr>More Observations from this Year</vt:lpstr>
      <vt:lpstr>More Specific Observations from this year – 1 of 2</vt:lpstr>
      <vt:lpstr>More Specific Observations from this year – 2 of 2</vt:lpstr>
      <vt:lpstr>However it is more than just Types of Evidence to consider</vt:lpstr>
      <vt:lpstr>My Change of attitude towards a Unit</vt:lpstr>
      <vt:lpstr>Foundation Apprenticeship Business Skills – Not saying a lot about FA</vt:lpstr>
      <vt:lpstr>Foundation Apprenticeship (continued) 2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Brown</dc:creator>
  <cp:lastModifiedBy>Caitlin Boyle</cp:lastModifiedBy>
  <cp:revision>55</cp:revision>
  <cp:lastPrinted>2013-10-31T13:53:25Z</cp:lastPrinted>
  <dcterms:created xsi:type="dcterms:W3CDTF">2019-08-26T14:37:28Z</dcterms:created>
  <dcterms:modified xsi:type="dcterms:W3CDTF">2022-12-14T11:51:46Z</dcterms:modified>
</cp:coreProperties>
</file>