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7"/>
  </p:notesMasterIdLst>
  <p:handoutMasterIdLst>
    <p:handoutMasterId r:id="rId28"/>
  </p:handoutMasterIdLst>
  <p:sldIdLst>
    <p:sldId id="295" r:id="rId12"/>
    <p:sldId id="296" r:id="rId13"/>
    <p:sldId id="297" r:id="rId14"/>
    <p:sldId id="298" r:id="rId15"/>
    <p:sldId id="299" r:id="rId16"/>
    <p:sldId id="30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17546-7195-47C7-9129-4CB5D6201F8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F411-5551-4D9D-B9CF-FAF5B002B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784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9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52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83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4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="0" baseline="0" dirty="0" smtClean="0"/>
              <a:t>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5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HN Administration and Information Technology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0" y="2708920"/>
            <a:ext cx="6946149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Network </a:t>
            </a:r>
            <a:r>
              <a:rPr lang="en-GB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</a:t>
            </a: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upport Event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Tuesday 7 March 2017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5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smtClean="0"/>
              <a:t>Security of Assessments - </a:t>
            </a:r>
            <a:r>
              <a:rPr lang="en-GB" sz="3200" kern="0" dirty="0" smtClean="0"/>
              <a:t>Online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052736"/>
            <a:ext cx="7777162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 exploring the issue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materials may be pursued in some cases but cannot be 100% effective – resource intensive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students against using such material is a more effective strategy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be complacent to the risk of detection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therefore dissuaded when risks explained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becoming more IT literate therefore awareness of such sites only likely to increase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is not going away</a:t>
            </a: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0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err="1" smtClean="0"/>
              <a:t>Ushare</a:t>
            </a:r>
            <a:r>
              <a:rPr lang="en-GB" sz="3200" kern="0" noProof="0" dirty="0" smtClean="0"/>
              <a:t> </a:t>
            </a:r>
            <a:r>
              <a:rPr lang="en-GB" sz="2000" kern="0" noProof="0" dirty="0" smtClean="0"/>
              <a:t>(foot of SQA HN AIT webpage)</a:t>
            </a:r>
            <a:endParaRPr lang="en-GB" sz="3200" kern="0" noProof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196752"/>
            <a:ext cx="7777162" cy="35283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9426" y="764704"/>
            <a:ext cx="8495062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 smtClean="0"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7232278" cy="52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5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3200" kern="0" dirty="0">
                <a:solidFill>
                  <a:schemeClr val="bg1"/>
                </a:solidFill>
                <a:latin typeface="Arial"/>
              </a:rPr>
              <a:t>Understanding Standards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196752"/>
            <a:ext cx="7777162" cy="35283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9427" y="980728"/>
            <a:ext cx="8495062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b="1" u="sng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http://www.understandingstandards.org.uk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b="1" kern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Marked scripts with EV annotations for Graded Units 1&amp;2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Live assessments so password protected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Must be stored securely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Username/password can be obtained from: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>
                <a:latin typeface="Arial"/>
              </a:rPr>
              <a:t> </a:t>
            </a:r>
            <a:r>
              <a:rPr lang="en-US" sz="2400" kern="0" dirty="0" smtClean="0">
                <a:latin typeface="Arial"/>
              </a:rPr>
              <a:t>   </a:t>
            </a: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mycentre@sqa.org.uk</a:t>
            </a:r>
          </a:p>
        </p:txBody>
      </p:sp>
    </p:spTree>
    <p:extLst>
      <p:ext uri="{BB962C8B-B14F-4D97-AF65-F5344CB8AC3E}">
        <p14:creationId xmlns:p14="http://schemas.microsoft.com/office/powerpoint/2010/main" val="27356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729" y="764704"/>
            <a:ext cx="69985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receive email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alerts, when content you are interested in has been added to or updated on SQA’s website, subscribe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MyAlerts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www.sqa.org.uk/myalerts</a:t>
            </a:r>
          </a:p>
          <a:p>
            <a:pPr>
              <a:defRPr/>
            </a:pP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Centre News – SQA’s weekly update for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our monthly e-newsletter on the new National Qualifications.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subscribe to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newsletters, go to </a:t>
            </a:r>
            <a:r>
              <a:rPr lang="en-US" sz="24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4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mailer.sqa.org.uk</a:t>
            </a:r>
            <a:endParaRPr lang="en-US" sz="2400" b="1" u="sng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95536" y="116632"/>
            <a:ext cx="8301608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dirty="0" smtClean="0">
                <a:solidFill>
                  <a:schemeClr val="bg1"/>
                </a:solidFill>
              </a:rPr>
              <a:t>Keeping informed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548680"/>
            <a:ext cx="8301608" cy="11521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dirty="0" smtClean="0">
                <a:solidFill>
                  <a:schemeClr val="bg1"/>
                </a:solidFill>
              </a:rPr>
              <a:t>Follow us online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40150" y="1700808"/>
            <a:ext cx="7444218" cy="3240087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–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SQAonline</a:t>
            </a:r>
            <a:endParaRPr lang="en-GB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– Scottish Qualifications Authority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- @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sqanews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266" name="Picture 2" descr="C:\Users\mul49653\Downloads\YouTube-logo-full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0" y="3789040"/>
            <a:ext cx="1449165" cy="9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580"/>
            <a:ext cx="468663" cy="4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77973"/>
            <a:ext cx="646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Programme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12776"/>
            <a:ext cx="777716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SQA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SEV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Limited Review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Lunch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Delivering and Assessing Digital Technologies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SOLAR – Online Assessment of Graded Unit 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Break for tea/coffee/networking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Graded Unit Workshop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Plenary and Close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2325" y="62068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dirty="0" smtClean="0"/>
              <a:t>SQA Update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4570" y="1412776"/>
            <a:ext cx="7777162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endParaRPr lang="en-US" sz="20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Uptake figures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Formative Assessments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Security of ASPs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Ushare</a:t>
            </a:r>
            <a:endParaRPr lang="en-US" sz="2400" kern="0" dirty="0" smtClean="0">
              <a:solidFill>
                <a:schemeClr val="bg1"/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Understanding Standards</a:t>
            </a:r>
          </a:p>
          <a:p>
            <a:pPr>
              <a:buClr>
                <a:srgbClr val="FFFFFF"/>
              </a:buClr>
              <a:defRPr/>
            </a:pPr>
            <a:endParaRPr lang="en-US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7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320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HNC/D Administration &amp; IT Uptake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81" y="944724"/>
            <a:ext cx="777716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SQA Annual Statistical Report 2015</a:t>
            </a:r>
            <a:r>
              <a:rPr lang="en-GB" sz="2400" kern="0" dirty="0" smtClean="0">
                <a:latin typeface="Arial"/>
              </a:rPr>
              <a:t/>
            </a:r>
            <a:br>
              <a:rPr lang="en-GB" sz="2400" kern="0" dirty="0" smtClean="0">
                <a:latin typeface="Arial"/>
              </a:rPr>
            </a:br>
            <a:endParaRPr lang="en-GB" sz="24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HNC AIT  </a:t>
            </a:r>
            <a:r>
              <a:rPr lang="en-GB" sz="2400" kern="0" dirty="0">
                <a:solidFill>
                  <a:schemeClr val="bg1"/>
                </a:solidFill>
                <a:latin typeface="Arial"/>
              </a:rPr>
              <a:t>8</a:t>
            </a:r>
            <a:r>
              <a:rPr lang="en-GB" sz="2400" kern="0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 – 781 entries ( -168 / 2014 (4</a:t>
            </a:r>
            <a:r>
              <a:rPr lang="en-GB" sz="2400" kern="0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) )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HND AIT  10</a:t>
            </a:r>
            <a:r>
              <a:rPr lang="en-GB" sz="2400" kern="0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 – 470 entries ( - 46 / 2014 (9</a:t>
            </a:r>
            <a:r>
              <a:rPr lang="en-GB" sz="2400" kern="0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) )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2016 Report due for publication April 2017</a:t>
            </a:r>
            <a:b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</a:br>
            <a:endParaRPr lang="en-GB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>
                <a:solidFill>
                  <a:schemeClr val="bg1"/>
                </a:solidFill>
                <a:latin typeface="Arial"/>
              </a:rPr>
              <a:t>More information 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http</a:t>
            </a:r>
            <a:r>
              <a:rPr lang="en-GB" sz="2400" kern="0" dirty="0">
                <a:solidFill>
                  <a:schemeClr val="bg1"/>
                </a:solidFill>
                <a:latin typeface="Arial"/>
              </a:rPr>
              <a:t>://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www.sqa.org.uk/sqa/77197.html</a:t>
            </a:r>
            <a:endParaRPr lang="en-GB" sz="2400" kern="0" dirty="0">
              <a:solidFill>
                <a:schemeClr val="bg1"/>
              </a:solidFill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9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04664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Formative Assessments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89856" y="908720"/>
            <a:ext cx="8784976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ASPs/AEXs for old units made available for formative assessment – available on SQA Secure site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Potential for use as mock assessment for Graded Units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Some changes to GUs however may still be useful preparation for exam technique etc.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Assessments available for all mandatory units except Communication, </a:t>
            </a:r>
            <a:r>
              <a:rPr lang="en-GB" sz="2400" kern="0" dirty="0" err="1" smtClean="0">
                <a:solidFill>
                  <a:schemeClr val="bg1"/>
                </a:solidFill>
                <a:latin typeface="Arial"/>
              </a:rPr>
              <a:t>ICTinB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, DIWAT and new Digital Tech unit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However…. Health warning: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Some units have changed significantly over time so centres need to judge appropriateness for their students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Formative assessment more than “mock exams” – building blocks for learning 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Centres can develop their own assessment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latin typeface="Arial"/>
              </a:rPr>
              <a:t/>
            </a:r>
            <a:br>
              <a:rPr lang="en-GB" sz="2400" kern="0" dirty="0" smtClean="0">
                <a:latin typeface="Arial"/>
              </a:rPr>
            </a:b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04664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prstClr val="white"/>
                </a:solidFill>
                <a:latin typeface="Arial" charset="0"/>
              </a:rPr>
              <a:t>Prior verified assessments</a:t>
            </a:r>
            <a:endParaRPr lang="en-US" sz="32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245" y="1052736"/>
            <a:ext cx="9001000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When centres submit assessments for prior verification there is the option to make available on SQA secure site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These are then listed under ‘Prior Verified Instruments of Assessment’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These assessments (and ASPs) can be used for assessment, ideas for developing assessments and CPD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Current AIT mandatory prior verified assessments available</a:t>
            </a:r>
            <a:r>
              <a:rPr lang="en-GB" sz="2400" kern="0" dirty="0" smtClean="0">
                <a:latin typeface="Arial"/>
              </a:rPr>
              <a:t>: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ITIB Spreadsheets </a:t>
            </a: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(F84V 34)* entering lapse period 31July 17</a:t>
            </a:r>
            <a:endParaRPr lang="en-GB" sz="2400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ITIB Advanced Databases (F848 35)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latin typeface="Arial"/>
              </a:rPr>
              <a:t/>
            </a:r>
            <a:br>
              <a:rPr lang="en-GB" sz="2400" kern="0" dirty="0" smtClean="0">
                <a:latin typeface="Arial"/>
              </a:rPr>
            </a:b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smtClean="0"/>
              <a:t>Security of Assessments – </a:t>
            </a:r>
            <a:r>
              <a:rPr lang="en-GB" sz="3200" kern="0" dirty="0" smtClean="0"/>
              <a:t>Graded Unit 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79512" y="1196752"/>
            <a:ext cx="8094783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ASPs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for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1, 2 and 3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SQA secure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ASPs available are valid for use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ASPs not renewed annually</a:t>
            </a:r>
          </a:p>
          <a:p>
            <a:pPr>
              <a:buClr>
                <a:srgbClr val="FFFFFF"/>
              </a:buClr>
              <a:defRPr/>
            </a:pPr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ASP related materials must be retained in the centre – i.e. question papers &amp; responses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 ASP is withdrawn SQA will notify centres and issue guidance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0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smtClean="0"/>
              <a:t>Security of Assessments - </a:t>
            </a:r>
            <a:r>
              <a:rPr lang="en-GB" sz="3200" kern="0" dirty="0" smtClean="0"/>
              <a:t>Online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51520" y="1196752"/>
            <a:ext cx="8352928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instances of assessment material posted to document sharing websites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were examples of student work/responses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usually have paywalls or requirement to share for access – but some are free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to consider when such material found:</a:t>
            </a:r>
            <a:b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Assessment conditions (i.e. open-book less of a problem), is it the ASP itself or notes?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these ASP may or may not be withdrawn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0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smtClean="0"/>
              <a:t>Security of Assessments - </a:t>
            </a:r>
            <a:r>
              <a:rPr lang="en-GB" sz="3200" kern="0" dirty="0" smtClean="0"/>
              <a:t>Online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124744"/>
            <a:ext cx="7777162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management of leaked material: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Proliferation of sites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auto replicate documents - “whack-a-mole”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spread globally – jurisdiction?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SQA claim copyright on student work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exist purely to share “academic” works making co-operation less likely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Realistically it’s not possible to ensure all materials are removed once posted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0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614</Words>
  <Application>Microsoft Office PowerPoint</Application>
  <PresentationFormat>On-screen Show (4:3)</PresentationFormat>
  <Paragraphs>132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77</cp:revision>
  <cp:lastPrinted>2013-10-31T13:53:25Z</cp:lastPrinted>
  <dcterms:created xsi:type="dcterms:W3CDTF">2013-10-10T15:37:55Z</dcterms:created>
  <dcterms:modified xsi:type="dcterms:W3CDTF">2017-03-13T10:28:58Z</dcterms:modified>
</cp:coreProperties>
</file>