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notesMasterIdLst>
    <p:notesMasterId r:id="rId33"/>
  </p:notesMasterIdLst>
  <p:handoutMasterIdLst>
    <p:handoutMasterId r:id="rId34"/>
  </p:handoutMasterIdLst>
  <p:sldIdLst>
    <p:sldId id="263" r:id="rId12"/>
    <p:sldId id="293" r:id="rId13"/>
    <p:sldId id="306" r:id="rId14"/>
    <p:sldId id="318" r:id="rId15"/>
    <p:sldId id="321" r:id="rId16"/>
    <p:sldId id="322" r:id="rId17"/>
    <p:sldId id="323" r:id="rId18"/>
    <p:sldId id="324" r:id="rId19"/>
    <p:sldId id="325" r:id="rId20"/>
    <p:sldId id="315" r:id="rId21"/>
    <p:sldId id="326" r:id="rId22"/>
    <p:sldId id="319" r:id="rId23"/>
    <p:sldId id="320" r:id="rId24"/>
    <p:sldId id="327" r:id="rId25"/>
    <p:sldId id="313" r:id="rId26"/>
    <p:sldId id="314" r:id="rId27"/>
    <p:sldId id="307" r:id="rId28"/>
    <p:sldId id="312" r:id="rId29"/>
    <p:sldId id="304" r:id="rId30"/>
    <p:sldId id="305" r:id="rId31"/>
    <p:sldId id="296" r:id="rId32"/>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61" autoAdjust="0"/>
  </p:normalViewPr>
  <p:slideViewPr>
    <p:cSldViewPr>
      <p:cViewPr>
        <p:scale>
          <a:sx n="107" d="100"/>
          <a:sy n="107" d="100"/>
        </p:scale>
        <p:origin x="-84" y="450"/>
      </p:cViewPr>
      <p:guideLst>
        <p:guide orient="horz" pos="2160"/>
        <p:guide pos="2880"/>
      </p:guideLst>
    </p:cSldViewPr>
  </p:slideViewPr>
  <p:notesTextViewPr>
    <p:cViewPr>
      <p:scale>
        <a:sx n="1" d="1"/>
        <a:sy n="1" d="1"/>
      </p:scale>
      <p:origin x="0" y="130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961" tIns="45981" rIns="91961" bIns="45981" rtlCol="0"/>
          <a:lstStyle>
            <a:lvl1pPr algn="l">
              <a:defRPr sz="1200"/>
            </a:lvl1pPr>
          </a:lstStyle>
          <a:p>
            <a:endParaRPr lang="en-GB"/>
          </a:p>
        </p:txBody>
      </p:sp>
      <p:sp>
        <p:nvSpPr>
          <p:cNvPr id="3" name="Date Placeholder 2"/>
          <p:cNvSpPr>
            <a:spLocks noGrp="1"/>
          </p:cNvSpPr>
          <p:nvPr>
            <p:ph type="dt" sz="quarter" idx="1"/>
          </p:nvPr>
        </p:nvSpPr>
        <p:spPr>
          <a:xfrm>
            <a:off x="3854940" y="0"/>
            <a:ext cx="2949099" cy="497205"/>
          </a:xfrm>
          <a:prstGeom prst="rect">
            <a:avLst/>
          </a:prstGeom>
        </p:spPr>
        <p:txBody>
          <a:bodyPr vert="horz" lIns="91961" tIns="45981" rIns="91961" bIns="45981" rtlCol="0"/>
          <a:lstStyle>
            <a:lvl1pPr algn="r">
              <a:defRPr sz="1200"/>
            </a:lvl1pPr>
          </a:lstStyle>
          <a:p>
            <a:fld id="{2B072E86-E9A4-49BD-8545-91D469BDCC25}" type="datetimeFigureOut">
              <a:rPr lang="en-GB" smtClean="0"/>
              <a:t>27/02/2017</a:t>
            </a:fld>
            <a:endParaRPr lang="en-GB"/>
          </a:p>
        </p:txBody>
      </p:sp>
      <p:sp>
        <p:nvSpPr>
          <p:cNvPr id="4" name="Footer Placeholder 3"/>
          <p:cNvSpPr>
            <a:spLocks noGrp="1"/>
          </p:cNvSpPr>
          <p:nvPr>
            <p:ph type="ftr" sz="quarter" idx="2"/>
          </p:nvPr>
        </p:nvSpPr>
        <p:spPr>
          <a:xfrm>
            <a:off x="0" y="9445170"/>
            <a:ext cx="2949099" cy="497205"/>
          </a:xfrm>
          <a:prstGeom prst="rect">
            <a:avLst/>
          </a:prstGeom>
        </p:spPr>
        <p:txBody>
          <a:bodyPr vert="horz" lIns="91961" tIns="45981" rIns="91961" bIns="45981" rtlCol="0" anchor="b"/>
          <a:lstStyle>
            <a:lvl1pPr algn="l">
              <a:defRPr sz="1200"/>
            </a:lvl1pPr>
          </a:lstStyle>
          <a:p>
            <a:endParaRPr lang="en-GB"/>
          </a:p>
        </p:txBody>
      </p:sp>
      <p:sp>
        <p:nvSpPr>
          <p:cNvPr id="5" name="Slide Number Placeholder 4"/>
          <p:cNvSpPr>
            <a:spLocks noGrp="1"/>
          </p:cNvSpPr>
          <p:nvPr>
            <p:ph type="sldNum" sz="quarter" idx="3"/>
          </p:nvPr>
        </p:nvSpPr>
        <p:spPr>
          <a:xfrm>
            <a:off x="3854940" y="9445170"/>
            <a:ext cx="2949099" cy="497205"/>
          </a:xfrm>
          <a:prstGeom prst="rect">
            <a:avLst/>
          </a:prstGeom>
        </p:spPr>
        <p:txBody>
          <a:bodyPr vert="horz" lIns="91961" tIns="45981" rIns="91961" bIns="45981"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585" cy="497762"/>
          </a:xfrm>
          <a:prstGeom prst="rect">
            <a:avLst/>
          </a:prstGeom>
        </p:spPr>
        <p:txBody>
          <a:bodyPr vert="horz" lIns="91961" tIns="45981" rIns="91961" bIns="45981" rtlCol="0"/>
          <a:lstStyle>
            <a:lvl1pPr algn="l">
              <a:defRPr sz="1200"/>
            </a:lvl1pPr>
          </a:lstStyle>
          <a:p>
            <a:endParaRPr lang="en-GB"/>
          </a:p>
        </p:txBody>
      </p:sp>
      <p:sp>
        <p:nvSpPr>
          <p:cNvPr id="3" name="Date Placeholder 2"/>
          <p:cNvSpPr>
            <a:spLocks noGrp="1"/>
          </p:cNvSpPr>
          <p:nvPr>
            <p:ph type="dt" idx="1"/>
          </p:nvPr>
        </p:nvSpPr>
        <p:spPr>
          <a:xfrm>
            <a:off x="3854407" y="0"/>
            <a:ext cx="2949584" cy="497762"/>
          </a:xfrm>
          <a:prstGeom prst="rect">
            <a:avLst/>
          </a:prstGeom>
        </p:spPr>
        <p:txBody>
          <a:bodyPr vert="horz" lIns="91961" tIns="45981" rIns="91961" bIns="45981" rtlCol="0"/>
          <a:lstStyle>
            <a:lvl1pPr algn="r">
              <a:defRPr sz="1200"/>
            </a:lvl1pPr>
          </a:lstStyle>
          <a:p>
            <a:fld id="{CF1BDA2F-9DA4-4545-9941-0A32F098AAF1}" type="datetimeFigureOut">
              <a:rPr lang="en-GB" smtClean="0"/>
              <a:t>27/02/2017</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961" tIns="45981" rIns="91961" bIns="45981" rtlCol="0" anchor="ctr"/>
          <a:lstStyle/>
          <a:p>
            <a:endParaRPr lang="en-GB"/>
          </a:p>
        </p:txBody>
      </p:sp>
      <p:sp>
        <p:nvSpPr>
          <p:cNvPr id="5" name="Notes Placeholder 4"/>
          <p:cNvSpPr>
            <a:spLocks noGrp="1"/>
          </p:cNvSpPr>
          <p:nvPr>
            <p:ph type="body" sz="quarter" idx="3"/>
          </p:nvPr>
        </p:nvSpPr>
        <p:spPr>
          <a:xfrm>
            <a:off x="681049" y="4723171"/>
            <a:ext cx="5443517" cy="4475083"/>
          </a:xfrm>
          <a:prstGeom prst="rect">
            <a:avLst/>
          </a:prstGeom>
        </p:spPr>
        <p:txBody>
          <a:bodyPr vert="horz" lIns="91961" tIns="45981" rIns="91961" bIns="459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44749"/>
            <a:ext cx="2949585" cy="497761"/>
          </a:xfrm>
          <a:prstGeom prst="rect">
            <a:avLst/>
          </a:prstGeom>
        </p:spPr>
        <p:txBody>
          <a:bodyPr vert="horz" lIns="91961" tIns="45981" rIns="91961" bIns="45981" rtlCol="0" anchor="b"/>
          <a:lstStyle>
            <a:lvl1pPr algn="l">
              <a:defRPr sz="1200"/>
            </a:lvl1pPr>
          </a:lstStyle>
          <a:p>
            <a:endParaRPr lang="en-GB"/>
          </a:p>
        </p:txBody>
      </p:sp>
      <p:sp>
        <p:nvSpPr>
          <p:cNvPr id="7" name="Slide Number Placeholder 6"/>
          <p:cNvSpPr>
            <a:spLocks noGrp="1"/>
          </p:cNvSpPr>
          <p:nvPr>
            <p:ph type="sldNum" sz="quarter" idx="5"/>
          </p:nvPr>
        </p:nvSpPr>
        <p:spPr>
          <a:xfrm>
            <a:off x="3854407" y="9444749"/>
            <a:ext cx="2949584" cy="497761"/>
          </a:xfrm>
          <a:prstGeom prst="rect">
            <a:avLst/>
          </a:prstGeom>
        </p:spPr>
        <p:txBody>
          <a:bodyPr vert="horz" lIns="91961" tIns="45981" rIns="91961" bIns="45981" rtlCol="0" anchor="b"/>
          <a:lstStyle>
            <a:lvl1pPr algn="r">
              <a:defRPr sz="1200"/>
            </a:lvl1pPr>
          </a:lstStyle>
          <a:p>
            <a:fld id="{68AEC530-C8CF-4A30-BFA9-FE432B1692B7}" type="slidenum">
              <a:rPr lang="en-GB" smtClean="0"/>
              <a:t>‹#›</a:t>
            </a:fld>
            <a:endParaRPr lang="en-GB"/>
          </a:p>
        </p:txBody>
      </p:sp>
    </p:spTree>
    <p:extLst>
      <p:ext uri="{BB962C8B-B14F-4D97-AF65-F5344CB8AC3E}">
        <p14:creationId xmlns:p14="http://schemas.microsoft.com/office/powerpoint/2010/main" val="87003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612">
              <a:defRPr/>
            </a:pPr>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1</a:t>
            </a:fld>
            <a:endParaRPr lang="en-GB"/>
          </a:p>
        </p:txBody>
      </p:sp>
    </p:spTree>
    <p:extLst>
      <p:ext uri="{BB962C8B-B14F-4D97-AF65-F5344CB8AC3E}">
        <p14:creationId xmlns:p14="http://schemas.microsoft.com/office/powerpoint/2010/main" val="2333799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10</a:t>
            </a:fld>
            <a:endParaRPr lang="en-GB"/>
          </a:p>
        </p:txBody>
      </p:sp>
    </p:spTree>
    <p:extLst>
      <p:ext uri="{BB962C8B-B14F-4D97-AF65-F5344CB8AC3E}">
        <p14:creationId xmlns:p14="http://schemas.microsoft.com/office/powerpoint/2010/main" val="97070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11</a:t>
            </a:fld>
            <a:endParaRPr lang="en-GB"/>
          </a:p>
        </p:txBody>
      </p:sp>
    </p:spTree>
    <p:extLst>
      <p:ext uri="{BB962C8B-B14F-4D97-AF65-F5344CB8AC3E}">
        <p14:creationId xmlns:p14="http://schemas.microsoft.com/office/powerpoint/2010/main" val="97070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12</a:t>
            </a:fld>
            <a:endParaRPr lang="en-GB"/>
          </a:p>
        </p:txBody>
      </p:sp>
    </p:spTree>
    <p:extLst>
      <p:ext uri="{BB962C8B-B14F-4D97-AF65-F5344CB8AC3E}">
        <p14:creationId xmlns:p14="http://schemas.microsoft.com/office/powerpoint/2010/main" val="970702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13</a:t>
            </a:fld>
            <a:endParaRPr lang="en-GB"/>
          </a:p>
        </p:txBody>
      </p:sp>
    </p:spTree>
    <p:extLst>
      <p:ext uri="{BB962C8B-B14F-4D97-AF65-F5344CB8AC3E}">
        <p14:creationId xmlns:p14="http://schemas.microsoft.com/office/powerpoint/2010/main" val="970702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14</a:t>
            </a:fld>
            <a:endParaRPr lang="en-GB"/>
          </a:p>
        </p:txBody>
      </p:sp>
    </p:spTree>
    <p:extLst>
      <p:ext uri="{BB962C8B-B14F-4D97-AF65-F5344CB8AC3E}">
        <p14:creationId xmlns:p14="http://schemas.microsoft.com/office/powerpoint/2010/main" val="277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15</a:t>
            </a:fld>
            <a:endParaRPr lang="en-GB"/>
          </a:p>
        </p:txBody>
      </p:sp>
    </p:spTree>
    <p:extLst>
      <p:ext uri="{BB962C8B-B14F-4D97-AF65-F5344CB8AC3E}">
        <p14:creationId xmlns:p14="http://schemas.microsoft.com/office/powerpoint/2010/main" val="277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16</a:t>
            </a:fld>
            <a:endParaRPr lang="en-GB"/>
          </a:p>
        </p:txBody>
      </p:sp>
    </p:spTree>
    <p:extLst>
      <p:ext uri="{BB962C8B-B14F-4D97-AF65-F5344CB8AC3E}">
        <p14:creationId xmlns:p14="http://schemas.microsoft.com/office/powerpoint/2010/main" val="3818283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17</a:t>
            </a:fld>
            <a:endParaRPr lang="en-GB"/>
          </a:p>
        </p:txBody>
      </p:sp>
    </p:spTree>
    <p:extLst>
      <p:ext uri="{BB962C8B-B14F-4D97-AF65-F5344CB8AC3E}">
        <p14:creationId xmlns:p14="http://schemas.microsoft.com/office/powerpoint/2010/main" val="97070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18</a:t>
            </a:fld>
            <a:endParaRPr lang="en-GB"/>
          </a:p>
        </p:txBody>
      </p:sp>
    </p:spTree>
    <p:extLst>
      <p:ext uri="{BB962C8B-B14F-4D97-AF65-F5344CB8AC3E}">
        <p14:creationId xmlns:p14="http://schemas.microsoft.com/office/powerpoint/2010/main" val="970702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19</a:t>
            </a:fld>
            <a:endParaRPr lang="en-GB"/>
          </a:p>
        </p:txBody>
      </p:sp>
    </p:spTree>
    <p:extLst>
      <p:ext uri="{BB962C8B-B14F-4D97-AF65-F5344CB8AC3E}">
        <p14:creationId xmlns:p14="http://schemas.microsoft.com/office/powerpoint/2010/main" val="246725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2</a:t>
            </a:fld>
            <a:endParaRPr lang="en-GB"/>
          </a:p>
        </p:txBody>
      </p:sp>
    </p:spTree>
    <p:extLst>
      <p:ext uri="{BB962C8B-B14F-4D97-AF65-F5344CB8AC3E}">
        <p14:creationId xmlns:p14="http://schemas.microsoft.com/office/powerpoint/2010/main" val="1239164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EC530-C8CF-4A30-BFA9-FE432B1692B7}" type="slidenum">
              <a:rPr lang="en-GB" smtClean="0"/>
              <a:t>20</a:t>
            </a:fld>
            <a:endParaRPr lang="en-GB"/>
          </a:p>
        </p:txBody>
      </p:sp>
    </p:spTree>
    <p:extLst>
      <p:ext uri="{BB962C8B-B14F-4D97-AF65-F5344CB8AC3E}">
        <p14:creationId xmlns:p14="http://schemas.microsoft.com/office/powerpoint/2010/main" val="3050783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21</a:t>
            </a:fld>
            <a:endParaRPr lang="en-GB"/>
          </a:p>
        </p:txBody>
      </p:sp>
    </p:spTree>
    <p:extLst>
      <p:ext uri="{BB962C8B-B14F-4D97-AF65-F5344CB8AC3E}">
        <p14:creationId xmlns:p14="http://schemas.microsoft.com/office/powerpoint/2010/main" val="104404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Hello everyone. It’s good to see some familiar faces and not so familiar faces.</a:t>
            </a:r>
          </a:p>
          <a:p>
            <a:endParaRPr lang="en-GB" baseline="0" dirty="0" smtClean="0"/>
          </a:p>
          <a:p>
            <a:r>
              <a:rPr lang="en-GB" baseline="0" dirty="0" smtClean="0"/>
              <a:t>Uptake figures – as usual</a:t>
            </a:r>
          </a:p>
          <a:p>
            <a:endParaRPr lang="en-GB" baseline="0" dirty="0" smtClean="0"/>
          </a:p>
          <a:p>
            <a:r>
              <a:rPr lang="en-GB" baseline="0" dirty="0" smtClean="0"/>
              <a:t>Impact of HN AIT Review – ITIB Spreadsheets and ICT in Business have been reviewed</a:t>
            </a:r>
          </a:p>
          <a:p>
            <a:endParaRPr lang="en-GB" baseline="0" dirty="0" smtClean="0"/>
          </a:p>
          <a:p>
            <a:r>
              <a:rPr lang="en-GB" baseline="0" dirty="0" smtClean="0"/>
              <a:t>Security of Assessments – challenges facing us all – SQA and centres</a:t>
            </a:r>
          </a:p>
          <a:p>
            <a:endParaRPr lang="en-GB" baseline="0" dirty="0" smtClean="0"/>
          </a:p>
          <a:p>
            <a:r>
              <a:rPr lang="en-GB" baseline="0" dirty="0" smtClean="0"/>
              <a:t>HN Enhancements project – a few figures on the uptake and what the future </a:t>
            </a:r>
            <a:r>
              <a:rPr lang="en-GB" b="1" baseline="0" dirty="0" smtClean="0"/>
              <a:t>might </a:t>
            </a:r>
            <a:r>
              <a:rPr lang="en-GB" b="0" baseline="0" dirty="0" smtClean="0"/>
              <a:t>hold</a:t>
            </a:r>
          </a:p>
          <a:p>
            <a:endParaRPr lang="en-GB" b="0" baseline="0" dirty="0" smtClean="0"/>
          </a:p>
          <a:p>
            <a:r>
              <a:rPr lang="en-GB" b="0" baseline="0" dirty="0" err="1" smtClean="0"/>
              <a:t>Ushare</a:t>
            </a:r>
            <a:r>
              <a:rPr lang="en-GB" b="0" baseline="0" dirty="0" smtClean="0"/>
              <a:t> and Understanding Standards – really just a reminder where you can access those materials.</a:t>
            </a:r>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3</a:t>
            </a:fld>
            <a:endParaRPr lang="en-GB"/>
          </a:p>
        </p:txBody>
      </p:sp>
    </p:spTree>
    <p:extLst>
      <p:ext uri="{BB962C8B-B14F-4D97-AF65-F5344CB8AC3E}">
        <p14:creationId xmlns:p14="http://schemas.microsoft.com/office/powerpoint/2010/main" val="97070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some statistics to update you on uptake of the qualifications…</a:t>
            </a:r>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4</a:t>
            </a:fld>
            <a:endParaRPr lang="en-GB"/>
          </a:p>
        </p:txBody>
      </p:sp>
    </p:spTree>
    <p:extLst>
      <p:ext uri="{BB962C8B-B14F-4D97-AF65-F5344CB8AC3E}">
        <p14:creationId xmlns:p14="http://schemas.microsoft.com/office/powerpoint/2010/main" val="123916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ITIB Spreadsheets – mandatory Unit in HNC and HND Business.</a:t>
            </a:r>
          </a:p>
          <a:p>
            <a:endParaRPr lang="en-GB" baseline="0" dirty="0" smtClean="0"/>
          </a:p>
          <a:p>
            <a:pPr marL="172427" indent="-172427">
              <a:buFontTx/>
              <a:buChar char="-"/>
            </a:pPr>
            <a:r>
              <a:rPr lang="en-GB" baseline="0" dirty="0" smtClean="0"/>
              <a:t>Unit designed to develop knowledge and skills …. This is critical. It’s not just a technical unit about tinkering with spreadsheets and carrying out exercises in a spreadsheet package – the purpose is to equip students with IT and problem solving skills to apply their knowledge to a business situation requiring a solution.</a:t>
            </a:r>
          </a:p>
          <a:p>
            <a:pPr marL="172427" indent="-172427">
              <a:buFontTx/>
              <a:buChar char="-"/>
            </a:pPr>
            <a:endParaRPr lang="en-GB" baseline="0" dirty="0" smtClean="0"/>
          </a:p>
          <a:p>
            <a:pPr marL="172427" indent="-172427">
              <a:buFontTx/>
              <a:buChar char="-"/>
            </a:pPr>
            <a:r>
              <a:rPr lang="en-GB" baseline="0" dirty="0" smtClean="0"/>
              <a:t>Important that the unit assesses what it claims to assess for validity of the assessment i.e. IT in </a:t>
            </a:r>
            <a:r>
              <a:rPr lang="en-GB" b="1" baseline="0" dirty="0" smtClean="0"/>
              <a:t>Business – as stated in the aims of the unit.</a:t>
            </a:r>
            <a:endParaRPr lang="en-GB" baseline="0" dirty="0" smtClean="0"/>
          </a:p>
          <a:p>
            <a:pPr marL="172427" indent="-172427">
              <a:buFontTx/>
              <a:buChar char="-"/>
            </a:pPr>
            <a:endParaRPr lang="en-GB" baseline="0" dirty="0" smtClean="0"/>
          </a:p>
          <a:p>
            <a:pPr marL="172427" indent="-172427">
              <a:buFontTx/>
              <a:buChar char="-"/>
            </a:pPr>
            <a:r>
              <a:rPr lang="en-GB" baseline="0" dirty="0" smtClean="0"/>
              <a:t>Belongs to Admin &amp; IT cognate group so writers came from that area</a:t>
            </a:r>
          </a:p>
          <a:p>
            <a:pPr marL="172427" indent="-172427">
              <a:buFontTx/>
              <a:buChar char="-"/>
            </a:pPr>
            <a:endParaRPr lang="en-GB" baseline="0" dirty="0" smtClean="0"/>
          </a:p>
          <a:p>
            <a:pPr marL="172427" indent="-172427">
              <a:buFontTx/>
              <a:buChar char="-"/>
            </a:pPr>
            <a:r>
              <a:rPr lang="en-GB" baseline="0" dirty="0" smtClean="0"/>
              <a:t>Updated as part of recent HN Admin &amp; IT Review</a:t>
            </a:r>
          </a:p>
          <a:p>
            <a:pPr marL="172427" indent="-172427">
              <a:buFontTx/>
              <a:buChar char="-"/>
            </a:pPr>
            <a:endParaRPr lang="en-GB" baseline="0" dirty="0" smtClean="0"/>
          </a:p>
          <a:p>
            <a:pPr marL="172427" indent="-172427">
              <a:buFontTx/>
              <a:buChar char="-"/>
            </a:pPr>
            <a:r>
              <a:rPr lang="en-GB" baseline="0" dirty="0" smtClean="0"/>
              <a:t>Feedback from HN Business survey and some others in the Business area, although comments tended to be fairly similar from both</a:t>
            </a:r>
          </a:p>
          <a:p>
            <a:pPr marL="172427" indent="-172427">
              <a:buFontTx/>
              <a:buChar char="-"/>
            </a:pPr>
            <a:endParaRPr lang="en-GB" baseline="0" dirty="0" smtClean="0"/>
          </a:p>
          <a:p>
            <a:pPr marL="172427" indent="-172427">
              <a:buFontTx/>
              <a:buChar char="-"/>
            </a:pPr>
            <a:r>
              <a:rPr lang="en-GB" baseline="0" dirty="0" smtClean="0"/>
              <a:t>Unit criticised for heavy and onerous assessment</a:t>
            </a:r>
          </a:p>
          <a:p>
            <a:pPr marL="172427" indent="-172427">
              <a:buFontTx/>
              <a:buChar char="-"/>
            </a:pPr>
            <a:endParaRPr lang="en-GB" baseline="0" dirty="0" smtClean="0"/>
          </a:p>
          <a:p>
            <a:pPr marL="172427" indent="-172427">
              <a:buFontTx/>
              <a:buChar char="-"/>
            </a:pPr>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5</a:t>
            </a:fld>
            <a:endParaRPr lang="en-GB"/>
          </a:p>
        </p:txBody>
      </p:sp>
    </p:spTree>
    <p:extLst>
      <p:ext uri="{BB962C8B-B14F-4D97-AF65-F5344CB8AC3E}">
        <p14:creationId xmlns:p14="http://schemas.microsoft.com/office/powerpoint/2010/main" val="97070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it came to addressing the criticism by reducing assessment we got into the situation – as has often been the case in the past - where writers were reluctant to remove or reduce content for the fear that it won’t be covered in teaching.</a:t>
            </a:r>
          </a:p>
          <a:p>
            <a:endParaRPr lang="en-GB" baseline="0" dirty="0" smtClean="0"/>
          </a:p>
          <a:p>
            <a:r>
              <a:rPr lang="en-GB" baseline="0" dirty="0" smtClean="0"/>
              <a:t>I don’t have evidence to say that teaching to assessment is a big problem – although we do get comments that centres often don’t have the time they feel they should for delivery. But I think that centres generally try to do the right thing – but I can understand why writers might feel like that</a:t>
            </a:r>
          </a:p>
          <a:p>
            <a:endParaRPr lang="en-GB" baseline="0" dirty="0" smtClean="0"/>
          </a:p>
          <a:p>
            <a:r>
              <a:rPr lang="en-GB" baseline="0" dirty="0" smtClean="0"/>
              <a:t>The purpose of a unit specification is to provide the standard that should be met by assessment. An ASP (or previously Assessment Exemplar) are an exemplification of </a:t>
            </a:r>
            <a:r>
              <a:rPr lang="en-GB" b="1" baseline="0" dirty="0" smtClean="0"/>
              <a:t>one </a:t>
            </a:r>
            <a:r>
              <a:rPr lang="en-GB" b="0" baseline="0" dirty="0" smtClean="0"/>
              <a:t>assessment that meets that standard – an ASP covers other things and John Kelly will cover that later on.</a:t>
            </a:r>
          </a:p>
          <a:p>
            <a:endParaRPr lang="en-GB" b="0" baseline="0" dirty="0" smtClean="0"/>
          </a:p>
          <a:p>
            <a:r>
              <a:rPr lang="en-GB" b="0" baseline="0" dirty="0" smtClean="0"/>
              <a:t>A unit specification is not a tool for policing centre delivery – and trying to “force” centres to cover things in delivery through helps drive this overassessment by trying to police it in this way.</a:t>
            </a:r>
          </a:p>
          <a:p>
            <a:endParaRPr lang="en-GB" b="0" baseline="0" dirty="0" smtClean="0"/>
          </a:p>
          <a:p>
            <a:r>
              <a:rPr lang="en-GB" b="0" baseline="0" dirty="0" smtClean="0"/>
              <a:t>We can’t reduce assessment if our thinking is – we need to include everything we would like to see taught in the assessment – it’s just not possible. If you think about it, I’m sure you can appreciate that.</a:t>
            </a:r>
          </a:p>
          <a:p>
            <a:endParaRPr lang="en-GB" b="0" baseline="0" dirty="0" smtClean="0"/>
          </a:p>
          <a:p>
            <a:r>
              <a:rPr lang="en-GB" b="0" baseline="0" dirty="0" smtClean="0"/>
              <a:t>So…. Bolder actions needed to significantly reduce assessment by focusing on the critical knowledge, skills and evidence needed to meet the aims of the Unit and deciding what was not critical or could be reduced.</a:t>
            </a:r>
          </a:p>
          <a:p>
            <a:endParaRPr lang="en-GB" b="0" baseline="0" dirty="0" smtClean="0"/>
          </a:p>
          <a:p>
            <a:r>
              <a:rPr lang="en-GB" b="0" baseline="0" dirty="0" smtClean="0"/>
              <a:t>In the end .. We didn’t remove very much in the way of content but significantly reduced the volume of content asked for.</a:t>
            </a:r>
          </a:p>
          <a:p>
            <a:endParaRPr lang="en-GB" b="0" baseline="0" dirty="0" smtClean="0"/>
          </a:p>
          <a:p>
            <a:r>
              <a:rPr lang="en-GB" b="0" baseline="0" dirty="0" smtClean="0"/>
              <a:t>Existing unit often asks for tasks to be repeated (e.g. use </a:t>
            </a:r>
            <a:r>
              <a:rPr lang="en-GB" b="1" baseline="0" dirty="0" smtClean="0"/>
              <a:t>three </a:t>
            </a:r>
            <a:r>
              <a:rPr lang="en-GB" b="0" baseline="0" dirty="0" smtClean="0"/>
              <a:t>methods of averaging).</a:t>
            </a:r>
          </a:p>
          <a:p>
            <a:endParaRPr lang="en-GB" b="0" baseline="0" dirty="0" smtClean="0"/>
          </a:p>
          <a:p>
            <a:r>
              <a:rPr lang="en-GB" b="0" baseline="0" dirty="0" smtClean="0"/>
              <a:t>This drives over-assessment and complexity as when it comes to writing an assessment… I need to come up with a scenario that requires the mode, median and mean, or whatever… Rather than selecting the most appropriate one for a scenario and then justifying why you chose that over alternatives… that way showing knowledge of other possibilities.</a:t>
            </a:r>
          </a:p>
          <a:p>
            <a:endParaRPr lang="en-GB" b="0" baseline="0" dirty="0" smtClean="0"/>
          </a:p>
          <a:p>
            <a:endParaRPr lang="en-GB" b="0"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6</a:t>
            </a:fld>
            <a:endParaRPr lang="en-GB"/>
          </a:p>
        </p:txBody>
      </p:sp>
    </p:spTree>
    <p:extLst>
      <p:ext uri="{BB962C8B-B14F-4D97-AF65-F5344CB8AC3E}">
        <p14:creationId xmlns:p14="http://schemas.microsoft.com/office/powerpoint/2010/main" val="97070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Regarding the SQA ASPs…</a:t>
            </a:r>
          </a:p>
          <a:p>
            <a:endParaRPr lang="en-GB" baseline="0" dirty="0" smtClean="0"/>
          </a:p>
          <a:p>
            <a:pPr marL="172427" indent="-172427">
              <a:buFontTx/>
              <a:buChar char="-"/>
            </a:pPr>
            <a:r>
              <a:rPr lang="en-GB" baseline="0" dirty="0" smtClean="0"/>
              <a:t>Many of the criticisms were about ASPs not the unit specification – remember the ASP is only one possibility</a:t>
            </a:r>
          </a:p>
          <a:p>
            <a:pPr marL="172427" indent="-172427">
              <a:buFontTx/>
              <a:buChar char="-"/>
            </a:pPr>
            <a:endParaRPr lang="en-GB" baseline="0" dirty="0" smtClean="0"/>
          </a:p>
          <a:p>
            <a:pPr marL="172427" indent="-172427">
              <a:buFontTx/>
              <a:buChar char="-"/>
            </a:pPr>
            <a:r>
              <a:rPr lang="en-GB" baseline="0" dirty="0" smtClean="0"/>
              <a:t>I was involved with editing and signing off the existing ASPs, so with the benefit of hindsight and the time to sit down and review them things can always be improved –</a:t>
            </a:r>
          </a:p>
          <a:p>
            <a:pPr marL="172427" indent="-172427">
              <a:buFontTx/>
              <a:buChar char="-"/>
            </a:pPr>
            <a:endParaRPr lang="en-GB" baseline="0" dirty="0" smtClean="0"/>
          </a:p>
          <a:p>
            <a:pPr marL="172427" indent="-172427">
              <a:buFontTx/>
              <a:buChar char="-"/>
            </a:pPr>
            <a:r>
              <a:rPr lang="en-GB" baseline="0" dirty="0" smtClean="0"/>
              <a:t>ASPs tend to break down the tasks into a series of step by step instructions… which takes away a lot of the holistic problem solving ASP…. .. </a:t>
            </a:r>
          </a:p>
          <a:p>
            <a:pPr marL="172427" indent="-172427">
              <a:buFontTx/>
              <a:buChar char="-"/>
            </a:pPr>
            <a:endParaRPr lang="en-GB" baseline="0" dirty="0" smtClean="0"/>
          </a:p>
          <a:p>
            <a:pPr marL="172427" indent="-172427">
              <a:buFontTx/>
              <a:buChar char="-"/>
            </a:pPr>
            <a:r>
              <a:rPr lang="en-GB" baseline="0" dirty="0" smtClean="0"/>
              <a:t>Assessment can also be a pursuit of the “correct figures” rather than have they demonstrated the knowledge and skills in using the spreadsheet to create a solution but have perhaps interpreted something in the question a little differently but with some justification.</a:t>
            </a:r>
          </a:p>
          <a:p>
            <a:pPr marL="172427" indent="-172427">
              <a:buFontTx/>
              <a:buChar char="-"/>
            </a:pPr>
            <a:endParaRPr lang="en-GB" baseline="0" dirty="0" smtClean="0"/>
          </a:p>
          <a:p>
            <a:pPr marL="172427" indent="-172427">
              <a:buFontTx/>
              <a:buChar char="-"/>
            </a:pPr>
            <a:r>
              <a:rPr lang="en-GB" b="1" baseline="0" dirty="0" smtClean="0"/>
              <a:t>Database example?</a:t>
            </a:r>
            <a:endParaRPr lang="en-GB" b="1"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7</a:t>
            </a:fld>
            <a:endParaRPr lang="en-GB"/>
          </a:p>
        </p:txBody>
      </p:sp>
    </p:spTree>
    <p:extLst>
      <p:ext uri="{BB962C8B-B14F-4D97-AF65-F5344CB8AC3E}">
        <p14:creationId xmlns:p14="http://schemas.microsoft.com/office/powerpoint/2010/main" val="970702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changes that were actually made:</a:t>
            </a:r>
          </a:p>
          <a:p>
            <a:endParaRPr lang="en-GB" baseline="0" dirty="0" smtClean="0"/>
          </a:p>
          <a:p>
            <a:r>
              <a:rPr lang="en-GB" baseline="0" dirty="0" smtClean="0"/>
              <a:t>- Outlined in your pack – table of unit changes covering the statement of standards of the unit</a:t>
            </a:r>
          </a:p>
          <a:p>
            <a:endParaRPr lang="en-GB" baseline="0" dirty="0" smtClean="0"/>
          </a:p>
          <a:p>
            <a:pPr marL="171450" indent="-171450">
              <a:buFontTx/>
              <a:buChar char="-"/>
            </a:pPr>
            <a:r>
              <a:rPr lang="en-GB" baseline="0" dirty="0" smtClean="0"/>
              <a:t>Assessment content reduced – not much in Knowledge &amp; Skills</a:t>
            </a:r>
          </a:p>
          <a:p>
            <a:pPr marL="171450" indent="-171450">
              <a:buFontTx/>
              <a:buChar char="-"/>
            </a:pPr>
            <a:endParaRPr lang="en-GB"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Requirement to repeat tasks removed or minimised - </a:t>
            </a:r>
            <a:r>
              <a:rPr lang="en-GB" b="1" baseline="0" dirty="0" smtClean="0"/>
              <a:t>Remember – standardisation is about assessing evidence requirements at the right level – not every student doing the exact same thing. </a:t>
            </a:r>
          </a:p>
          <a:p>
            <a:pPr marL="171450" indent="-171450">
              <a:buFontTx/>
              <a:buChar char="-"/>
            </a:pPr>
            <a:endParaRPr lang="en-GB" baseline="0" dirty="0" smtClean="0"/>
          </a:p>
          <a:p>
            <a:pPr marL="171450" indent="-171450">
              <a:buFontTx/>
              <a:buChar char="-"/>
            </a:pPr>
            <a:r>
              <a:rPr lang="en-GB" baseline="0" dirty="0" smtClean="0"/>
              <a:t>Evaluation of data/information consolidated in one Outcome. The previous Unit asked for this to be done for Outcomes 2 and 3, which is really a duplication, so in the new unit, this is included in Outcome 3, so a meaningful evaluation and analysis can be done over the entire assessment.</a:t>
            </a:r>
          </a:p>
          <a:p>
            <a:pPr marL="171450" indent="-171450">
              <a:buFontTx/>
              <a:buChar char="-"/>
            </a:pPr>
            <a:endParaRPr lang="en-GB" baseline="0" dirty="0" smtClean="0"/>
          </a:p>
          <a:p>
            <a:pPr marL="171450" indent="-171450">
              <a:buFontTx/>
              <a:buChar char="-"/>
            </a:pPr>
            <a:r>
              <a:rPr lang="en-GB" baseline="0" dirty="0" smtClean="0"/>
              <a:t>New ASP will basically require students to work out what functions and tools to use, as much as is possible – rather than be told to “create a column, give the column a title…” etc. etc.</a:t>
            </a:r>
          </a:p>
          <a:p>
            <a:pPr marL="171450" indent="-171450">
              <a:buFontTx/>
              <a:buChar char="-"/>
            </a:pPr>
            <a:endParaRPr lang="en-GB" baseline="0" dirty="0" smtClean="0"/>
          </a:p>
          <a:p>
            <a:pPr marL="171450" indent="-171450">
              <a:buFontTx/>
              <a:buChar char="-"/>
            </a:pPr>
            <a:r>
              <a:rPr lang="en-GB" baseline="0" dirty="0" smtClean="0"/>
              <a:t>Because of that the guidance on suggested solution will contain more guidance on the critical factors on making assessment judgements – the ASP will probably have figures </a:t>
            </a:r>
            <a:r>
              <a:rPr lang="en-GB" b="1" baseline="0" dirty="0" smtClean="0"/>
              <a:t>as an example </a:t>
            </a:r>
            <a:r>
              <a:rPr lang="en-GB" b="0" baseline="0" dirty="0" smtClean="0"/>
              <a:t>which in all </a:t>
            </a:r>
            <a:r>
              <a:rPr lang="en-GB" b="0" baseline="0" smtClean="0"/>
              <a:t>likelihood will </a:t>
            </a:r>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8</a:t>
            </a:fld>
            <a:endParaRPr lang="en-GB"/>
          </a:p>
        </p:txBody>
      </p:sp>
    </p:spTree>
    <p:extLst>
      <p:ext uri="{BB962C8B-B14F-4D97-AF65-F5344CB8AC3E}">
        <p14:creationId xmlns:p14="http://schemas.microsoft.com/office/powerpoint/2010/main" val="97070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9</a:t>
            </a:fld>
            <a:endParaRPr lang="en-GB"/>
          </a:p>
        </p:txBody>
      </p:sp>
    </p:spTree>
    <p:extLst>
      <p:ext uri="{BB962C8B-B14F-4D97-AF65-F5344CB8AC3E}">
        <p14:creationId xmlns:p14="http://schemas.microsoft.com/office/powerpoint/2010/main" val="97070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34159" y="1556792"/>
            <a:ext cx="7056784"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724650" algn="l"/>
              </a:tabLst>
              <a:defRPr/>
            </a:pPr>
            <a:r>
              <a:rPr lang="en-GB" kern="0" dirty="0" smtClean="0"/>
              <a:t>HN Business</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3" name="Text Placeholder 2"/>
          <p:cNvSpPr txBox="1">
            <a:spLocks/>
          </p:cNvSpPr>
          <p:nvPr/>
        </p:nvSpPr>
        <p:spPr>
          <a:xfrm>
            <a:off x="506170" y="2708920"/>
            <a:ext cx="6946149" cy="1512168"/>
          </a:xfrm>
          <a:prstGeom prst="rect">
            <a:avLst/>
          </a:prstGeom>
        </p:spPr>
        <p:txBody>
          <a:bodyPr/>
          <a:lstStyle>
            <a:lvl1pPr marL="342900" indent="-342900" algn="l" rtl="0" eaLnBrk="1" fontAlgn="base" hangingPunct="1">
              <a:spcBef>
                <a:spcPct val="20000"/>
              </a:spcBef>
              <a:spcAft>
                <a:spcPct val="0"/>
              </a:spcAft>
              <a:buClr>
                <a:srgbClr val="C195E5"/>
              </a:buClr>
              <a:buFont typeface="Wingdings" pitchFamily="2" charset="2"/>
              <a:buNone/>
              <a:defRPr sz="2800">
                <a:solidFill>
                  <a:srgbClr val="FFFFFF"/>
                </a:solidFill>
                <a:latin typeface="+mn-lt"/>
                <a:ea typeface="+mn-ea"/>
                <a:cs typeface="+mn-cs"/>
              </a:defRPr>
            </a:lvl1pPr>
            <a:lvl2pPr marL="742950" indent="-285750" algn="l" rtl="0" eaLnBrk="1" fontAlgn="base" hangingPunct="1">
              <a:spcBef>
                <a:spcPct val="20000"/>
              </a:spcBef>
              <a:spcAft>
                <a:spcPct val="0"/>
              </a:spcAft>
              <a:buClr>
                <a:srgbClr val="C195E5"/>
              </a:buClr>
              <a:buFont typeface="Arial" charset="0"/>
              <a:buNone/>
              <a:defRPr sz="2800">
                <a:solidFill>
                  <a:srgbClr val="FFFFFF"/>
                </a:solidFill>
                <a:latin typeface="+mn-lt"/>
              </a:defRPr>
            </a:lvl2pPr>
            <a:lvl3pPr marL="1143000" indent="-228600" algn="l" rtl="0" eaLnBrk="1" fontAlgn="base" hangingPunct="1">
              <a:spcBef>
                <a:spcPct val="20000"/>
              </a:spcBef>
              <a:spcAft>
                <a:spcPct val="0"/>
              </a:spcAft>
              <a:buClr>
                <a:srgbClr val="FF9933"/>
              </a:buClr>
              <a:buNone/>
              <a:defRPr sz="2800">
                <a:solidFill>
                  <a:schemeClr val="bg1"/>
                </a:solidFill>
                <a:latin typeface="+mn-lt"/>
              </a:defRPr>
            </a:lvl3pPr>
            <a:lvl4pPr marL="1600200" indent="-228600" algn="l" rtl="0" eaLnBrk="1" fontAlgn="base" hangingPunct="1">
              <a:spcBef>
                <a:spcPct val="20000"/>
              </a:spcBef>
              <a:spcAft>
                <a:spcPct val="0"/>
              </a:spcAft>
              <a:buClr>
                <a:srgbClr val="FF9933"/>
              </a:buClr>
              <a:buNone/>
              <a:defRPr sz="2800">
                <a:solidFill>
                  <a:schemeClr val="bg1"/>
                </a:solidFill>
                <a:latin typeface="+mn-lt"/>
              </a:defRPr>
            </a:lvl4pPr>
            <a:lvl5pPr marL="2057400" indent="-228600" algn="l" rtl="0" eaLnBrk="1" fontAlgn="base" hangingPunct="1">
              <a:spcBef>
                <a:spcPct val="20000"/>
              </a:spcBef>
              <a:spcAft>
                <a:spcPct val="0"/>
              </a:spcAft>
              <a:buClr>
                <a:srgbClr val="FF9933"/>
              </a:buClr>
              <a:buNone/>
              <a:defRPr sz="28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342900" marR="0" lvl="0" indent="-342900" algn="ctr"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r>
              <a:rPr lang="en-GB" kern="0" dirty="0" smtClean="0">
                <a:solidFill>
                  <a:schemeClr val="accent5">
                    <a:lumMod val="60000"/>
                    <a:lumOff val="40000"/>
                  </a:schemeClr>
                </a:solidFill>
                <a:latin typeface="Arial"/>
              </a:rPr>
              <a:t>Network </a:t>
            </a:r>
            <a:r>
              <a:rPr lang="en-GB" kern="0" dirty="0">
                <a:solidFill>
                  <a:schemeClr val="accent5">
                    <a:lumMod val="60000"/>
                    <a:lumOff val="40000"/>
                  </a:schemeClr>
                </a:solidFill>
                <a:latin typeface="Arial"/>
              </a:rPr>
              <a:t>S</a:t>
            </a:r>
            <a:r>
              <a:rPr lang="en-GB" kern="0" dirty="0" smtClean="0">
                <a:solidFill>
                  <a:schemeClr val="accent5">
                    <a:lumMod val="60000"/>
                    <a:lumOff val="40000"/>
                  </a:schemeClr>
                </a:solidFill>
                <a:latin typeface="Arial"/>
              </a:rPr>
              <a:t>upport Event</a:t>
            </a:r>
          </a:p>
          <a:p>
            <a:pPr marL="342900" marR="0" lvl="0" indent="-342900" algn="ctr"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r>
              <a:rPr lang="en-GB" kern="0" dirty="0" smtClean="0">
                <a:latin typeface="Arial"/>
              </a:rPr>
              <a:t>Tuesday 28 February 2017</a:t>
            </a:r>
            <a:endParaRPr kumimoji="0" lang="en-US" sz="28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4147506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Security of Assessments – </a:t>
            </a:r>
            <a:r>
              <a:rPr lang="en-GB" sz="3200" kern="0" dirty="0" smtClean="0"/>
              <a:t>Graded Unit 1</a:t>
            </a:r>
            <a:endParaRPr kumimoji="0" lang="en-US" sz="3200" b="1" i="0" u="none" strike="noStrike" kern="0" cap="none" spc="0" normalizeH="0" baseline="0" noProof="0" dirty="0">
              <a:ln>
                <a:noFill/>
              </a:ln>
              <a:solidFill>
                <a:srgbClr val="FFFFFF"/>
              </a:solidFill>
              <a:effectLst/>
              <a:uLnTx/>
              <a:uFillTx/>
            </a:endParaRPr>
          </a:p>
        </p:txBody>
      </p:sp>
      <p:sp>
        <p:nvSpPr>
          <p:cNvPr id="3" name="Text Placeholder 2"/>
          <p:cNvSpPr txBox="1">
            <a:spLocks/>
          </p:cNvSpPr>
          <p:nvPr/>
        </p:nvSpPr>
        <p:spPr>
          <a:xfrm>
            <a:off x="179512" y="1196752"/>
            <a:ext cx="8094783" cy="417646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Clr>
                <a:srgbClr val="FFFFFF"/>
              </a:buClr>
              <a:defRPr/>
            </a:pPr>
            <a:r>
              <a:rPr lang="en-GB" sz="2400" dirty="0" smtClean="0">
                <a:solidFill>
                  <a:schemeClr val="accent5">
                    <a:lumMod val="40000"/>
                    <a:lumOff val="60000"/>
                  </a:schemeClr>
                </a:solidFill>
                <a:latin typeface="Arial" panose="020B0604020202020204" pitchFamily="34" charset="0"/>
                <a:cs typeface="Arial" panose="020B0604020202020204" pitchFamily="34" charset="0"/>
              </a:rPr>
              <a:t>Four ASPs for Graded Unit 1 available on SQA secure</a:t>
            </a:r>
          </a:p>
          <a:p>
            <a:pPr>
              <a:buClr>
                <a:srgbClr val="FFFFFF"/>
              </a:buClr>
              <a:defRPr/>
            </a:pPr>
            <a:r>
              <a:rPr lang="en-GB" sz="2400" dirty="0" smtClean="0">
                <a:solidFill>
                  <a:schemeClr val="bg1"/>
                </a:solidFill>
                <a:latin typeface="Arial" panose="020B0604020202020204" pitchFamily="34" charset="0"/>
                <a:cs typeface="Arial" panose="020B0604020202020204" pitchFamily="34" charset="0"/>
              </a:rPr>
              <a:t>All ASPs available are valid for use</a:t>
            </a:r>
          </a:p>
          <a:p>
            <a:pPr>
              <a:buClr>
                <a:srgbClr val="FFFFFF"/>
              </a:buClr>
              <a:defRPr/>
            </a:pPr>
            <a:r>
              <a:rPr lang="en-GB" sz="2400" dirty="0" smtClean="0">
                <a:solidFill>
                  <a:schemeClr val="accent5">
                    <a:lumMod val="40000"/>
                    <a:lumOff val="60000"/>
                  </a:schemeClr>
                </a:solidFill>
                <a:latin typeface="Arial" panose="020B0604020202020204" pitchFamily="34" charset="0"/>
                <a:cs typeface="Arial" panose="020B0604020202020204" pitchFamily="34" charset="0"/>
              </a:rPr>
              <a:t>Bank of ASPs not renewed annually</a:t>
            </a:r>
          </a:p>
          <a:p>
            <a:pPr>
              <a:buClr>
                <a:srgbClr val="FFFFFF"/>
              </a:buClr>
              <a:defRPr/>
            </a:pPr>
            <a:r>
              <a:rPr lang="en-GB" sz="2400" b="1" dirty="0">
                <a:solidFill>
                  <a:schemeClr val="accent6">
                    <a:lumMod val="40000"/>
                    <a:lumOff val="60000"/>
                  </a:schemeClr>
                </a:solidFill>
                <a:latin typeface="Arial" panose="020B0604020202020204" pitchFamily="34" charset="0"/>
                <a:cs typeface="Arial" panose="020B0604020202020204" pitchFamily="34" charset="0"/>
              </a:rPr>
              <a:t>All ASP related materials must be retained in the centre – i.e. question papers &amp; responses</a:t>
            </a:r>
          </a:p>
          <a:p>
            <a:pPr marL="0" indent="0">
              <a:buClr>
                <a:srgbClr val="FFFFFF"/>
              </a:buClr>
              <a:buNone/>
              <a:defRPr/>
            </a:pPr>
            <a:endParaRPr lang="en-GB" sz="2400" dirty="0" smtClean="0">
              <a:solidFill>
                <a:schemeClr val="accent5">
                  <a:lumMod val="40000"/>
                  <a:lumOff val="60000"/>
                </a:schemeClr>
              </a:solidFill>
              <a:latin typeface="Arial" panose="020B0604020202020204" pitchFamily="34" charset="0"/>
              <a:cs typeface="Arial" panose="020B0604020202020204" pitchFamily="34" charset="0"/>
            </a:endParaRPr>
          </a:p>
          <a:p>
            <a:pPr>
              <a:buClr>
                <a:srgbClr val="FFFFFF"/>
              </a:buClr>
              <a:defRPr/>
            </a:pPr>
            <a:r>
              <a:rPr lang="en-GB" sz="2400" dirty="0" smtClean="0">
                <a:solidFill>
                  <a:schemeClr val="bg1"/>
                </a:solidFill>
                <a:latin typeface="Arial" panose="020B0604020202020204" pitchFamily="34" charset="0"/>
                <a:cs typeface="Arial" panose="020B0604020202020204" pitchFamily="34" charset="0"/>
              </a:rPr>
              <a:t>Where an ASP is withdrawn SQA will notify centres and issue guidance</a:t>
            </a:r>
            <a:r>
              <a:rPr lang="en-GB" sz="2400" dirty="0" smtClean="0">
                <a:solidFill>
                  <a:schemeClr val="accent5">
                    <a:lumMod val="40000"/>
                    <a:lumOff val="60000"/>
                  </a:schemeClr>
                </a:solidFill>
                <a:latin typeface="Arial" panose="020B0604020202020204" pitchFamily="34" charset="0"/>
                <a:cs typeface="Arial" panose="020B0604020202020204" pitchFamily="34" charset="0"/>
              </a:rPr>
              <a:t/>
            </a:r>
            <a:br>
              <a:rPr lang="en-GB" sz="2400" dirty="0" smtClean="0">
                <a:solidFill>
                  <a:schemeClr val="accent5">
                    <a:lumMod val="40000"/>
                    <a:lumOff val="60000"/>
                  </a:schemeClr>
                </a:solidFill>
                <a:latin typeface="Arial" panose="020B0604020202020204" pitchFamily="34" charset="0"/>
                <a:cs typeface="Arial" panose="020B0604020202020204" pitchFamily="34" charset="0"/>
              </a:rPr>
            </a:br>
            <a:endParaRPr lang="en-GB" sz="2400" dirty="0" smtClean="0">
              <a:solidFill>
                <a:schemeClr val="accent5">
                  <a:lumMod val="40000"/>
                  <a:lumOff val="60000"/>
                </a:schemeClr>
              </a:solidFill>
              <a:latin typeface="Arial" panose="020B0604020202020204" pitchFamily="34" charset="0"/>
              <a:cs typeface="Arial" panose="020B0604020202020204" pitchFamily="34" charset="0"/>
            </a:endParaRPr>
          </a:p>
          <a:p>
            <a:pPr>
              <a:buClr>
                <a:srgbClr val="FFFFFF"/>
              </a:buClr>
              <a:defRPr/>
            </a:pPr>
            <a:endParaRPr lang="en-GB" sz="2400" dirty="0" smtClean="0">
              <a:solidFill>
                <a:schemeClr val="accent5">
                  <a:lumMod val="40000"/>
                  <a:lumOff val="60000"/>
                </a:schemeClr>
              </a:solidFill>
              <a:latin typeface="Arial" panose="020B0604020202020204" pitchFamily="34" charset="0"/>
              <a:cs typeface="Arial" panose="020B0604020202020204" pitchFamily="34" charset="0"/>
            </a:endParaRPr>
          </a:p>
          <a:p>
            <a:pPr>
              <a:buClr>
                <a:srgbClr val="FFFFFF"/>
              </a:buClr>
              <a:defRPr/>
            </a:pPr>
            <a:endParaRPr lang="en-GB" sz="2400" dirty="0" smtClean="0">
              <a:solidFill>
                <a:schemeClr val="accent5">
                  <a:lumMod val="40000"/>
                  <a:lumOff val="60000"/>
                </a:schemeClr>
              </a:solidFill>
              <a:latin typeface="Arial" panose="020B0604020202020204" pitchFamily="34" charset="0"/>
              <a:cs typeface="Arial" panose="020B0604020202020204" pitchFamily="34" charset="0"/>
            </a:endParaRPr>
          </a:p>
          <a:p>
            <a:pPr marL="0" indent="0">
              <a:buClr>
                <a:srgbClr val="FFFFFF"/>
              </a:buClr>
              <a:buNone/>
              <a:defRPr/>
            </a:pPr>
            <a:endParaRPr lang="en-GB" sz="2400" dirty="0" smtClean="0">
              <a:solidFill>
                <a:schemeClr val="bg1"/>
              </a:solidFill>
              <a:latin typeface="Arial" panose="020B0604020202020204" pitchFamily="34" charset="0"/>
              <a:cs typeface="Arial" panose="020B0604020202020204" pitchFamily="34" charset="0"/>
            </a:endParaRPr>
          </a:p>
          <a:p>
            <a:pPr>
              <a:buClr>
                <a:srgbClr val="FFFFFF"/>
              </a:buClr>
              <a:defRPr/>
            </a:pPr>
            <a:endParaRPr lang="en-GB" sz="2400" dirty="0" smtClean="0">
              <a:solidFill>
                <a:schemeClr val="bg1"/>
              </a:solidFill>
              <a:latin typeface="Arial" panose="020B0604020202020204" pitchFamily="34" charset="0"/>
              <a:cs typeface="Arial" panose="020B0604020202020204" pitchFamily="34" charset="0"/>
            </a:endParaRPr>
          </a:p>
          <a:p>
            <a:pPr>
              <a:buClr>
                <a:srgbClr val="FFFFFF"/>
              </a:buClr>
              <a:defRPr/>
            </a:pPr>
            <a:endParaRPr lang="en-GB" sz="2400" dirty="0" smtClean="0">
              <a:solidFill>
                <a:schemeClr val="accent5">
                  <a:lumMod val="40000"/>
                  <a:lumOff val="60000"/>
                </a:schemeClr>
              </a:solidFill>
              <a:latin typeface="Arial" panose="020B0604020202020204" pitchFamily="34" charset="0"/>
              <a:cs typeface="Arial" panose="020B0604020202020204" pitchFamily="34" charset="0"/>
            </a:endParaRPr>
          </a:p>
          <a:p>
            <a:pPr>
              <a:buClr>
                <a:srgbClr val="FFFFFF"/>
              </a:buClr>
              <a:defRPr/>
            </a:pPr>
            <a:endParaRPr lang="en-GB" sz="2000" b="1" dirty="0">
              <a:solidFill>
                <a:schemeClr val="accent5">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05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Security of Assessments - </a:t>
            </a:r>
            <a:r>
              <a:rPr lang="en-GB" sz="3200" kern="0" dirty="0" smtClean="0"/>
              <a:t>Online</a:t>
            </a:r>
            <a:endParaRPr kumimoji="0" lang="en-US" sz="3200" b="1" i="0" u="none" strike="noStrike" kern="0" cap="none" spc="0" normalizeH="0" baseline="0" noProof="0" dirty="0">
              <a:ln>
                <a:noFill/>
              </a:ln>
              <a:solidFill>
                <a:srgbClr val="FFFFFF"/>
              </a:solidFill>
              <a:effectLst/>
              <a:uLnTx/>
              <a:uFillTx/>
            </a:endParaRPr>
          </a:p>
        </p:txBody>
      </p:sp>
      <p:sp>
        <p:nvSpPr>
          <p:cNvPr id="3" name="Text Placeholder 2"/>
          <p:cNvSpPr txBox="1">
            <a:spLocks/>
          </p:cNvSpPr>
          <p:nvPr/>
        </p:nvSpPr>
        <p:spPr>
          <a:xfrm>
            <a:off x="251520" y="1196752"/>
            <a:ext cx="8352928" cy="417646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Clr>
                <a:srgbClr val="FFFFFF"/>
              </a:buClr>
              <a:defRPr/>
            </a:pPr>
            <a:r>
              <a:rPr lang="en-GB" sz="2400" dirty="0" smtClean="0">
                <a:solidFill>
                  <a:schemeClr val="accent5">
                    <a:lumMod val="40000"/>
                    <a:lumOff val="60000"/>
                  </a:schemeClr>
                </a:solidFill>
                <a:latin typeface="Arial" panose="020B0604020202020204" pitchFamily="34" charset="0"/>
                <a:cs typeface="Arial" panose="020B0604020202020204" pitchFamily="34" charset="0"/>
              </a:rPr>
              <a:t>Several instances of assessment material posted to document sharing websites</a:t>
            </a:r>
          </a:p>
          <a:p>
            <a:pPr>
              <a:buClr>
                <a:srgbClr val="FFFFFF"/>
              </a:buClr>
              <a:defRPr/>
            </a:pPr>
            <a:r>
              <a:rPr lang="en-GB" sz="2400" dirty="0" smtClean="0">
                <a:solidFill>
                  <a:schemeClr val="bg1"/>
                </a:solidFill>
                <a:latin typeface="Arial" panose="020B0604020202020204" pitchFamily="34" charset="0"/>
                <a:cs typeface="Arial" panose="020B0604020202020204" pitchFamily="34" charset="0"/>
              </a:rPr>
              <a:t>Most were examples of student work/responses</a:t>
            </a:r>
          </a:p>
          <a:p>
            <a:pPr>
              <a:buClr>
                <a:srgbClr val="FFFFFF"/>
              </a:buClr>
              <a:defRPr/>
            </a:pPr>
            <a:r>
              <a:rPr lang="en-GB" sz="2400" dirty="0" smtClean="0">
                <a:solidFill>
                  <a:schemeClr val="accent5">
                    <a:lumMod val="40000"/>
                    <a:lumOff val="60000"/>
                  </a:schemeClr>
                </a:solidFill>
                <a:latin typeface="Arial" panose="020B0604020202020204" pitchFamily="34" charset="0"/>
                <a:cs typeface="Arial" panose="020B0604020202020204" pitchFamily="34" charset="0"/>
              </a:rPr>
              <a:t>Sites usually have paywalls or requirement to share for access – but some are free</a:t>
            </a:r>
            <a:endParaRPr lang="en-GB" sz="2400" dirty="0" smtClean="0">
              <a:solidFill>
                <a:schemeClr val="bg1"/>
              </a:solidFill>
              <a:latin typeface="Arial" panose="020B0604020202020204" pitchFamily="34" charset="0"/>
              <a:cs typeface="Arial" panose="020B0604020202020204" pitchFamily="34" charset="0"/>
            </a:endParaRPr>
          </a:p>
          <a:p>
            <a:pPr>
              <a:buClr>
                <a:srgbClr val="FFFFFF"/>
              </a:buClr>
              <a:defRPr/>
            </a:pPr>
            <a:r>
              <a:rPr lang="en-GB" sz="2400" dirty="0" smtClean="0">
                <a:solidFill>
                  <a:schemeClr val="bg1"/>
                </a:solidFill>
                <a:latin typeface="Arial" panose="020B0604020202020204" pitchFamily="34" charset="0"/>
                <a:cs typeface="Arial" panose="020B0604020202020204" pitchFamily="34" charset="0"/>
              </a:rPr>
              <a:t>Factors to consider when such material found:</a:t>
            </a:r>
            <a:br>
              <a:rPr lang="en-GB" sz="2400" dirty="0" smtClean="0">
                <a:solidFill>
                  <a:schemeClr val="bg1"/>
                </a:solidFill>
                <a:latin typeface="Arial" panose="020B0604020202020204" pitchFamily="34" charset="0"/>
                <a:cs typeface="Arial" panose="020B0604020202020204" pitchFamily="34" charset="0"/>
              </a:rPr>
            </a:br>
            <a:r>
              <a:rPr lang="en-GB" sz="2400" dirty="0" smtClean="0">
                <a:solidFill>
                  <a:schemeClr val="bg1"/>
                </a:solidFill>
                <a:latin typeface="Arial" panose="020B0604020202020204" pitchFamily="34" charset="0"/>
                <a:cs typeface="Arial" panose="020B0604020202020204" pitchFamily="34" charset="0"/>
              </a:rPr>
              <a:t>- Assessment conditions (i.e. open-book less of a problem), is it the ASP itself or notes?</a:t>
            </a:r>
          </a:p>
          <a:p>
            <a:pPr>
              <a:buClr>
                <a:srgbClr val="FFFFFF"/>
              </a:buClr>
              <a:defRPr/>
            </a:pPr>
            <a:r>
              <a:rPr lang="en-GB" sz="2400" dirty="0" smtClean="0">
                <a:solidFill>
                  <a:schemeClr val="accent5">
                    <a:lumMod val="40000"/>
                    <a:lumOff val="60000"/>
                  </a:schemeClr>
                </a:solidFill>
                <a:latin typeface="Arial" panose="020B0604020202020204" pitchFamily="34" charset="0"/>
                <a:cs typeface="Arial" panose="020B0604020202020204" pitchFamily="34" charset="0"/>
              </a:rPr>
              <a:t>Depending on these ASP may or may not be withdrawn</a:t>
            </a:r>
          </a:p>
          <a:p>
            <a:pPr marL="0" indent="0">
              <a:buClr>
                <a:srgbClr val="FFFFFF"/>
              </a:buClr>
              <a:buNone/>
              <a:defRPr/>
            </a:pPr>
            <a:endParaRPr lang="en-GB" sz="2400" dirty="0" smtClean="0">
              <a:solidFill>
                <a:schemeClr val="bg1"/>
              </a:solidFill>
              <a:latin typeface="Arial" panose="020B0604020202020204" pitchFamily="34" charset="0"/>
              <a:cs typeface="Arial" panose="020B0604020202020204" pitchFamily="34" charset="0"/>
            </a:endParaRPr>
          </a:p>
          <a:p>
            <a:pPr>
              <a:buClr>
                <a:srgbClr val="FFFFFF"/>
              </a:buClr>
              <a:defRPr/>
            </a:pPr>
            <a:endParaRPr lang="en-GB" sz="2400" dirty="0" smtClean="0">
              <a:solidFill>
                <a:schemeClr val="accent5">
                  <a:lumMod val="40000"/>
                  <a:lumOff val="60000"/>
                </a:schemeClr>
              </a:solidFill>
              <a:latin typeface="Arial" panose="020B0604020202020204" pitchFamily="34" charset="0"/>
              <a:cs typeface="Arial" panose="020B0604020202020204" pitchFamily="34" charset="0"/>
            </a:endParaRPr>
          </a:p>
          <a:p>
            <a:pPr>
              <a:buClr>
                <a:srgbClr val="FFFFFF"/>
              </a:buClr>
              <a:defRPr/>
            </a:pPr>
            <a:endParaRPr lang="en-GB" sz="2000" b="1" dirty="0">
              <a:solidFill>
                <a:schemeClr val="accent5">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562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Security of Assessments - </a:t>
            </a:r>
            <a:r>
              <a:rPr lang="en-GB" sz="3200" kern="0" dirty="0" smtClean="0"/>
              <a:t>Online</a:t>
            </a:r>
            <a:endParaRPr kumimoji="0" lang="en-US" sz="3200" b="1" i="0" u="none" strike="noStrike" kern="0" cap="none" spc="0" normalizeH="0" baseline="0" noProof="0" dirty="0">
              <a:ln>
                <a:noFill/>
              </a:ln>
              <a:solidFill>
                <a:srgbClr val="FFFFFF"/>
              </a:solidFill>
              <a:effectLst/>
              <a:uLnTx/>
              <a:uFillTx/>
            </a:endParaRPr>
          </a:p>
        </p:txBody>
      </p:sp>
      <p:sp>
        <p:nvSpPr>
          <p:cNvPr id="3" name="Text Placeholder 2"/>
          <p:cNvSpPr txBox="1">
            <a:spLocks/>
          </p:cNvSpPr>
          <p:nvPr/>
        </p:nvSpPr>
        <p:spPr>
          <a:xfrm>
            <a:off x="467544" y="1124744"/>
            <a:ext cx="7777162" cy="417646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r>
              <a:rPr lang="en-GB" sz="2400" b="1" dirty="0" smtClean="0">
                <a:solidFill>
                  <a:schemeClr val="accent5">
                    <a:lumMod val="40000"/>
                    <a:lumOff val="60000"/>
                  </a:schemeClr>
                </a:solidFill>
                <a:latin typeface="Arial" panose="020B0604020202020204" pitchFamily="34" charset="0"/>
                <a:cs typeface="Arial" panose="020B0604020202020204" pitchFamily="34" charset="0"/>
              </a:rPr>
              <a:t>Barriers to management of leaked material:</a:t>
            </a:r>
          </a:p>
          <a:p>
            <a:pPr>
              <a:buClr>
                <a:srgbClr val="FFFFFF"/>
              </a:buClr>
              <a:defRPr/>
            </a:pPr>
            <a:r>
              <a:rPr lang="en-GB" sz="2400" dirty="0" smtClean="0">
                <a:solidFill>
                  <a:schemeClr val="bg1"/>
                </a:solidFill>
                <a:latin typeface="Arial" panose="020B0604020202020204" pitchFamily="34" charset="0"/>
                <a:cs typeface="Arial" panose="020B0604020202020204" pitchFamily="34" charset="0"/>
              </a:rPr>
              <a:t>Proliferation of sites</a:t>
            </a:r>
          </a:p>
          <a:p>
            <a:pPr>
              <a:buClr>
                <a:srgbClr val="FFFFFF"/>
              </a:buClr>
              <a:defRPr/>
            </a:pPr>
            <a:r>
              <a:rPr lang="en-GB" sz="2400" dirty="0" smtClean="0">
                <a:solidFill>
                  <a:schemeClr val="accent5">
                    <a:lumMod val="40000"/>
                    <a:lumOff val="60000"/>
                  </a:schemeClr>
                </a:solidFill>
                <a:latin typeface="Arial" panose="020B0604020202020204" pitchFamily="34" charset="0"/>
                <a:cs typeface="Arial" panose="020B0604020202020204" pitchFamily="34" charset="0"/>
              </a:rPr>
              <a:t>Sites auto replicate documents - “whack-a-mole”</a:t>
            </a:r>
          </a:p>
          <a:p>
            <a:pPr>
              <a:buClr>
                <a:srgbClr val="FFFFFF"/>
              </a:buClr>
              <a:defRPr/>
            </a:pPr>
            <a:r>
              <a:rPr lang="en-GB" sz="2400" dirty="0" smtClean="0">
                <a:solidFill>
                  <a:schemeClr val="bg1"/>
                </a:solidFill>
                <a:latin typeface="Arial" panose="020B0604020202020204" pitchFamily="34" charset="0"/>
                <a:cs typeface="Arial" panose="020B0604020202020204" pitchFamily="34" charset="0"/>
              </a:rPr>
              <a:t>Sites spread globally – jurisdiction?</a:t>
            </a:r>
          </a:p>
          <a:p>
            <a:pPr>
              <a:buClr>
                <a:srgbClr val="FFFFFF"/>
              </a:buClr>
              <a:defRPr/>
            </a:pPr>
            <a:r>
              <a:rPr lang="en-GB" sz="2400" dirty="0">
                <a:solidFill>
                  <a:schemeClr val="accent5">
                    <a:lumMod val="40000"/>
                    <a:lumOff val="60000"/>
                  </a:schemeClr>
                </a:solidFill>
                <a:latin typeface="Arial" panose="020B0604020202020204" pitchFamily="34" charset="0"/>
                <a:cs typeface="Arial" panose="020B0604020202020204" pitchFamily="34" charset="0"/>
              </a:rPr>
              <a:t>Can SQA claim copyright on student work</a:t>
            </a:r>
            <a:r>
              <a:rPr lang="en-GB" sz="2400" dirty="0" smtClean="0">
                <a:solidFill>
                  <a:schemeClr val="accent5">
                    <a:lumMod val="40000"/>
                    <a:lumOff val="60000"/>
                  </a:schemeClr>
                </a:solidFill>
                <a:latin typeface="Arial" panose="020B0604020202020204" pitchFamily="34" charset="0"/>
                <a:cs typeface="Arial" panose="020B0604020202020204" pitchFamily="34" charset="0"/>
              </a:rPr>
              <a:t>?</a:t>
            </a:r>
            <a:endParaRPr lang="en-GB" sz="2400" dirty="0" smtClean="0">
              <a:solidFill>
                <a:schemeClr val="bg1"/>
              </a:solidFill>
              <a:latin typeface="Arial" panose="020B0604020202020204" pitchFamily="34" charset="0"/>
              <a:cs typeface="Arial" panose="020B0604020202020204" pitchFamily="34" charset="0"/>
            </a:endParaRPr>
          </a:p>
          <a:p>
            <a:pPr>
              <a:buClr>
                <a:srgbClr val="FFFFFF"/>
              </a:buClr>
              <a:defRPr/>
            </a:pPr>
            <a:r>
              <a:rPr lang="en-GB" sz="2400" dirty="0" smtClean="0">
                <a:solidFill>
                  <a:schemeClr val="bg1"/>
                </a:solidFill>
                <a:latin typeface="Arial" panose="020B0604020202020204" pitchFamily="34" charset="0"/>
                <a:cs typeface="Arial" panose="020B0604020202020204" pitchFamily="34" charset="0"/>
              </a:rPr>
              <a:t>Sites exist purely to share “academic” works making co-operation less likely</a:t>
            </a:r>
          </a:p>
          <a:p>
            <a:pPr>
              <a:buClr>
                <a:srgbClr val="FFFFFF"/>
              </a:buClr>
              <a:defRPr/>
            </a:pPr>
            <a:r>
              <a:rPr lang="en-GB" sz="2400" dirty="0" smtClean="0">
                <a:solidFill>
                  <a:schemeClr val="accent6">
                    <a:lumMod val="40000"/>
                    <a:lumOff val="60000"/>
                  </a:schemeClr>
                </a:solidFill>
                <a:latin typeface="Arial" panose="020B0604020202020204" pitchFamily="34" charset="0"/>
                <a:cs typeface="Arial" panose="020B0604020202020204" pitchFamily="34" charset="0"/>
              </a:rPr>
              <a:t>Realistically it’s not possible to ensure all materials are removed once posted</a:t>
            </a:r>
          </a:p>
          <a:p>
            <a:pPr marL="0" indent="0">
              <a:buClr>
                <a:srgbClr val="FFFFFF"/>
              </a:buClr>
              <a:buNone/>
              <a:defRPr/>
            </a:pPr>
            <a:endParaRPr lang="en-GB" sz="2400" dirty="0" smtClean="0">
              <a:solidFill>
                <a:schemeClr val="bg1"/>
              </a:solidFill>
              <a:latin typeface="Arial" panose="020B0604020202020204" pitchFamily="34" charset="0"/>
              <a:cs typeface="Arial" panose="020B0604020202020204" pitchFamily="34" charset="0"/>
            </a:endParaRPr>
          </a:p>
          <a:p>
            <a:pPr>
              <a:buClr>
                <a:srgbClr val="FFFFFF"/>
              </a:buClr>
              <a:defRPr/>
            </a:pPr>
            <a:endParaRPr lang="en-GB" sz="2400" dirty="0" smtClean="0">
              <a:solidFill>
                <a:schemeClr val="bg1"/>
              </a:solidFill>
              <a:latin typeface="Arial" panose="020B0604020202020204" pitchFamily="34" charset="0"/>
              <a:cs typeface="Arial" panose="020B0604020202020204" pitchFamily="34" charset="0"/>
            </a:endParaRPr>
          </a:p>
          <a:p>
            <a:pPr>
              <a:buClr>
                <a:srgbClr val="FFFFFF"/>
              </a:buClr>
              <a:defRPr/>
            </a:pPr>
            <a:endParaRPr lang="en-GB" sz="2400" dirty="0" smtClean="0">
              <a:solidFill>
                <a:schemeClr val="bg1"/>
              </a:solidFill>
              <a:latin typeface="Arial" panose="020B0604020202020204" pitchFamily="34" charset="0"/>
              <a:cs typeface="Arial" panose="020B0604020202020204" pitchFamily="34" charset="0"/>
            </a:endParaRPr>
          </a:p>
          <a:p>
            <a:pPr>
              <a:buClr>
                <a:srgbClr val="FFFFFF"/>
              </a:buClr>
              <a:defRPr/>
            </a:pPr>
            <a:endParaRPr lang="en-GB" sz="2400" dirty="0" smtClean="0">
              <a:solidFill>
                <a:schemeClr val="accent5">
                  <a:lumMod val="40000"/>
                  <a:lumOff val="60000"/>
                </a:schemeClr>
              </a:solidFill>
              <a:latin typeface="Arial" panose="020B0604020202020204" pitchFamily="34" charset="0"/>
              <a:cs typeface="Arial" panose="020B0604020202020204" pitchFamily="34" charset="0"/>
            </a:endParaRPr>
          </a:p>
          <a:p>
            <a:pPr>
              <a:buClr>
                <a:srgbClr val="FFFFFF"/>
              </a:buClr>
              <a:defRPr/>
            </a:pPr>
            <a:endParaRPr lang="en-GB" sz="2000" b="1" dirty="0">
              <a:solidFill>
                <a:schemeClr val="accent5">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271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Security of Assessments - </a:t>
            </a:r>
            <a:r>
              <a:rPr lang="en-GB" sz="3200" kern="0" dirty="0" smtClean="0"/>
              <a:t>Online</a:t>
            </a:r>
            <a:endParaRPr kumimoji="0" lang="en-US" sz="3200" b="1" i="0" u="none" strike="noStrike" kern="0" cap="none" spc="0" normalizeH="0" baseline="0" noProof="0" dirty="0">
              <a:ln>
                <a:noFill/>
              </a:ln>
              <a:solidFill>
                <a:srgbClr val="FFFFFF"/>
              </a:solidFill>
              <a:effectLst/>
              <a:uLnTx/>
              <a:uFillTx/>
            </a:endParaRPr>
          </a:p>
        </p:txBody>
      </p:sp>
      <p:sp>
        <p:nvSpPr>
          <p:cNvPr id="3" name="Text Placeholder 2"/>
          <p:cNvSpPr txBox="1">
            <a:spLocks/>
          </p:cNvSpPr>
          <p:nvPr/>
        </p:nvSpPr>
        <p:spPr>
          <a:xfrm>
            <a:off x="467544" y="1052736"/>
            <a:ext cx="7777162" cy="417646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Clr>
                <a:srgbClr val="FFFFFF"/>
              </a:buClr>
              <a:defRPr/>
            </a:pPr>
            <a:r>
              <a:rPr lang="en-GB" sz="2400" dirty="0" smtClean="0">
                <a:solidFill>
                  <a:schemeClr val="bg1"/>
                </a:solidFill>
                <a:latin typeface="Arial" panose="020B0604020202020204" pitchFamily="34" charset="0"/>
                <a:cs typeface="Arial" panose="020B0604020202020204" pitchFamily="34" charset="0"/>
              </a:rPr>
              <a:t>SQA exploring the issue</a:t>
            </a:r>
          </a:p>
          <a:p>
            <a:pPr>
              <a:buClr>
                <a:srgbClr val="FFFFFF"/>
              </a:buClr>
              <a:defRPr/>
            </a:pPr>
            <a:r>
              <a:rPr lang="en-GB" sz="2400" dirty="0" smtClean="0">
                <a:solidFill>
                  <a:schemeClr val="accent5">
                    <a:lumMod val="40000"/>
                    <a:lumOff val="60000"/>
                  </a:schemeClr>
                </a:solidFill>
                <a:latin typeface="Arial" panose="020B0604020202020204" pitchFamily="34" charset="0"/>
                <a:cs typeface="Arial" panose="020B0604020202020204" pitchFamily="34" charset="0"/>
              </a:rPr>
              <a:t>Removal of materials may be pursued in some cases but cannot be 100% effective – resource intensive</a:t>
            </a:r>
          </a:p>
          <a:p>
            <a:pPr>
              <a:buClr>
                <a:srgbClr val="FFFFFF"/>
              </a:buClr>
              <a:defRPr/>
            </a:pPr>
            <a:r>
              <a:rPr lang="en-GB" sz="2400" dirty="0" smtClean="0">
                <a:solidFill>
                  <a:schemeClr val="bg1"/>
                </a:solidFill>
                <a:latin typeface="Arial" panose="020B0604020202020204" pitchFamily="34" charset="0"/>
                <a:cs typeface="Arial" panose="020B0604020202020204" pitchFamily="34" charset="0"/>
              </a:rPr>
              <a:t>Briefing students against using such material is a more effective strategy</a:t>
            </a:r>
          </a:p>
          <a:p>
            <a:pPr>
              <a:buClr>
                <a:srgbClr val="FFFFFF"/>
              </a:buClr>
              <a:defRPr/>
            </a:pPr>
            <a:r>
              <a:rPr lang="en-GB" sz="2400" dirty="0" smtClean="0">
                <a:solidFill>
                  <a:schemeClr val="accent5">
                    <a:lumMod val="40000"/>
                    <a:lumOff val="60000"/>
                  </a:schemeClr>
                </a:solidFill>
                <a:latin typeface="Arial" panose="020B0604020202020204" pitchFamily="34" charset="0"/>
                <a:cs typeface="Arial" panose="020B0604020202020204" pitchFamily="34" charset="0"/>
              </a:rPr>
              <a:t>Students may be complacent to the risk of detection</a:t>
            </a:r>
            <a:r>
              <a:rPr lang="en-GB" sz="2400" dirty="0" smtClean="0">
                <a:solidFill>
                  <a:schemeClr val="bg1"/>
                </a:solidFill>
                <a:latin typeface="Arial" panose="020B0604020202020204" pitchFamily="34" charset="0"/>
                <a:cs typeface="Arial" panose="020B0604020202020204" pitchFamily="34" charset="0"/>
              </a:rPr>
              <a:t> </a:t>
            </a:r>
            <a:r>
              <a:rPr lang="en-GB" sz="2400" dirty="0" smtClean="0">
                <a:solidFill>
                  <a:schemeClr val="accent5">
                    <a:lumMod val="40000"/>
                    <a:lumOff val="60000"/>
                  </a:schemeClr>
                </a:solidFill>
                <a:latin typeface="Arial" panose="020B0604020202020204" pitchFamily="34" charset="0"/>
                <a:cs typeface="Arial" panose="020B0604020202020204" pitchFamily="34" charset="0"/>
              </a:rPr>
              <a:t>and therefore dissuaded when risks explained</a:t>
            </a:r>
          </a:p>
          <a:p>
            <a:pPr>
              <a:buClr>
                <a:srgbClr val="FFFFFF"/>
              </a:buClr>
              <a:defRPr/>
            </a:pPr>
            <a:r>
              <a:rPr lang="en-GB" sz="2400" dirty="0" smtClean="0">
                <a:solidFill>
                  <a:schemeClr val="bg1">
                    <a:lumMod val="95000"/>
                  </a:schemeClr>
                </a:solidFill>
                <a:latin typeface="Arial" panose="020B0604020202020204" pitchFamily="34" charset="0"/>
                <a:cs typeface="Arial" panose="020B0604020202020204" pitchFamily="34" charset="0"/>
              </a:rPr>
              <a:t>Students becoming more IT literate therefore awareness of such sites only likely to increase</a:t>
            </a:r>
          </a:p>
          <a:p>
            <a:pPr>
              <a:buClr>
                <a:srgbClr val="FFFFFF"/>
              </a:buClr>
              <a:defRPr/>
            </a:pPr>
            <a:r>
              <a:rPr lang="en-GB" sz="2400" dirty="0" smtClean="0">
                <a:solidFill>
                  <a:schemeClr val="accent6">
                    <a:lumMod val="40000"/>
                    <a:lumOff val="60000"/>
                  </a:schemeClr>
                </a:solidFill>
                <a:latin typeface="Arial" panose="020B0604020202020204" pitchFamily="34" charset="0"/>
                <a:cs typeface="Arial" panose="020B0604020202020204" pitchFamily="34" charset="0"/>
              </a:rPr>
              <a:t>Problem is here to stay</a:t>
            </a:r>
          </a:p>
          <a:p>
            <a:pPr>
              <a:buClr>
                <a:srgbClr val="FFFFFF"/>
              </a:buClr>
              <a:defRPr/>
            </a:pPr>
            <a:endParaRPr lang="en-GB" sz="2400" dirty="0" smtClean="0">
              <a:solidFill>
                <a:schemeClr val="bg1"/>
              </a:solidFill>
              <a:latin typeface="Arial" panose="020B0604020202020204" pitchFamily="34" charset="0"/>
              <a:cs typeface="Arial" panose="020B0604020202020204" pitchFamily="34" charset="0"/>
            </a:endParaRPr>
          </a:p>
          <a:p>
            <a:pPr>
              <a:buClr>
                <a:srgbClr val="FFFFFF"/>
              </a:buClr>
              <a:defRPr/>
            </a:pPr>
            <a:endParaRPr lang="en-GB" sz="2400" dirty="0" smtClean="0">
              <a:solidFill>
                <a:schemeClr val="bg1"/>
              </a:solidFill>
              <a:latin typeface="Arial" panose="020B0604020202020204" pitchFamily="34" charset="0"/>
              <a:cs typeface="Arial" panose="020B0604020202020204" pitchFamily="34" charset="0"/>
            </a:endParaRPr>
          </a:p>
          <a:p>
            <a:pPr>
              <a:buClr>
                <a:srgbClr val="FFFFFF"/>
              </a:buClr>
              <a:defRPr/>
            </a:pPr>
            <a:endParaRPr lang="en-GB" sz="2400" dirty="0" smtClean="0">
              <a:solidFill>
                <a:schemeClr val="bg1"/>
              </a:solidFill>
              <a:latin typeface="Arial" panose="020B0604020202020204" pitchFamily="34" charset="0"/>
              <a:cs typeface="Arial" panose="020B0604020202020204" pitchFamily="34" charset="0"/>
            </a:endParaRPr>
          </a:p>
          <a:p>
            <a:pPr>
              <a:buClr>
                <a:srgbClr val="FFFFFF"/>
              </a:buClr>
              <a:defRPr/>
            </a:pPr>
            <a:endParaRPr lang="en-GB" sz="2400" dirty="0" smtClean="0">
              <a:solidFill>
                <a:schemeClr val="accent5">
                  <a:lumMod val="40000"/>
                  <a:lumOff val="60000"/>
                </a:schemeClr>
              </a:solidFill>
              <a:latin typeface="Arial" panose="020B0604020202020204" pitchFamily="34" charset="0"/>
              <a:cs typeface="Arial" panose="020B0604020202020204" pitchFamily="34" charset="0"/>
            </a:endParaRPr>
          </a:p>
          <a:p>
            <a:pPr>
              <a:buClr>
                <a:srgbClr val="FFFFFF"/>
              </a:buClr>
              <a:defRPr/>
            </a:pPr>
            <a:endParaRPr lang="en-GB" sz="2000" b="1" dirty="0">
              <a:solidFill>
                <a:schemeClr val="accent5">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705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0601" y="188640"/>
            <a:ext cx="8301608" cy="720080"/>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dirty="0" smtClean="0">
                <a:solidFill>
                  <a:schemeClr val="bg1"/>
                </a:solidFill>
              </a:rPr>
              <a:t>HN Enhancements Pilot</a:t>
            </a:r>
          </a:p>
        </p:txBody>
      </p:sp>
      <p:sp>
        <p:nvSpPr>
          <p:cNvPr id="3" name="Text Placeholder 2"/>
          <p:cNvSpPr txBox="1">
            <a:spLocks/>
          </p:cNvSpPr>
          <p:nvPr/>
        </p:nvSpPr>
        <p:spPr>
          <a:xfrm>
            <a:off x="417839" y="1052736"/>
            <a:ext cx="8247132" cy="4176464"/>
          </a:xfrm>
          <a:prstGeom prst="rect">
            <a:avLst/>
          </a:prstGeom>
        </p:spPr>
        <p:txBody>
          <a:bodyPr/>
          <a:lstStyle/>
          <a:p>
            <a:pPr fontAlgn="base">
              <a:spcBef>
                <a:spcPct val="20000"/>
              </a:spcBef>
              <a:spcAft>
                <a:spcPct val="0"/>
              </a:spcAft>
              <a:buClr>
                <a:srgbClr val="FFFFFF"/>
              </a:buClr>
              <a:defRPr/>
            </a:pPr>
            <a:r>
              <a:rPr lang="en-US" sz="2400" kern="0" dirty="0" smtClean="0">
                <a:solidFill>
                  <a:srgbClr val="FFFFFF"/>
                </a:solidFill>
                <a:latin typeface="Arial"/>
              </a:rPr>
              <a:t>A pilot project allowing </a:t>
            </a:r>
            <a:r>
              <a:rPr lang="en-US" sz="2400" kern="0" dirty="0" err="1" smtClean="0">
                <a:solidFill>
                  <a:srgbClr val="FFFFFF"/>
                </a:solidFill>
                <a:latin typeface="Arial"/>
              </a:rPr>
              <a:t>centres</a:t>
            </a:r>
            <a:r>
              <a:rPr lang="en-US" sz="2400" kern="0" dirty="0" smtClean="0">
                <a:solidFill>
                  <a:srgbClr val="FFFFFF"/>
                </a:solidFill>
                <a:latin typeface="Arial"/>
              </a:rPr>
              <a:t> to use assessment methods more aligned with those likely to be encountered in Higher Education degree </a:t>
            </a:r>
            <a:r>
              <a:rPr lang="en-US" sz="2400" kern="0" dirty="0" err="1" smtClean="0">
                <a:solidFill>
                  <a:srgbClr val="FFFFFF"/>
                </a:solidFill>
                <a:latin typeface="Arial"/>
              </a:rPr>
              <a:t>programmes</a:t>
            </a:r>
            <a:endParaRPr lang="en-US" sz="2400" kern="0" dirty="0" smtClean="0">
              <a:solidFill>
                <a:srgbClr val="FFFFFF"/>
              </a:solidFill>
              <a:latin typeface="Arial"/>
            </a:endParaRPr>
          </a:p>
          <a:p>
            <a:pPr fontAlgn="base">
              <a:spcBef>
                <a:spcPct val="20000"/>
              </a:spcBef>
              <a:spcAft>
                <a:spcPct val="0"/>
              </a:spcAft>
              <a:buClr>
                <a:srgbClr val="FFFFFF"/>
              </a:buClr>
              <a:defRPr/>
            </a:pPr>
            <a:endParaRPr lang="en-US" sz="2000" kern="0" dirty="0">
              <a:solidFill>
                <a:srgbClr val="FFFFFF"/>
              </a:solidFill>
              <a:latin typeface="Arial"/>
            </a:endParaRPr>
          </a:p>
          <a:p>
            <a:pPr fontAlgn="base">
              <a:spcBef>
                <a:spcPct val="20000"/>
              </a:spcBef>
              <a:spcAft>
                <a:spcPct val="0"/>
              </a:spcAft>
              <a:buClr>
                <a:srgbClr val="FFFFFF"/>
              </a:buClr>
              <a:defRPr/>
            </a:pPr>
            <a:r>
              <a:rPr lang="en-US" sz="2400" kern="0" dirty="0" smtClean="0">
                <a:solidFill>
                  <a:schemeClr val="accent5">
                    <a:lumMod val="40000"/>
                    <a:lumOff val="60000"/>
                  </a:schemeClr>
                </a:solidFill>
                <a:latin typeface="Arial"/>
              </a:rPr>
              <a:t>To facilitate, SQA developed ASPs using approaches that do not adhere completely with existing design principles </a:t>
            </a:r>
            <a:r>
              <a:rPr lang="en-US" sz="2000" kern="0" dirty="0" smtClean="0">
                <a:solidFill>
                  <a:srgbClr val="FFFFFF"/>
                </a:solidFill>
                <a:latin typeface="Arial"/>
              </a:rPr>
              <a:t/>
            </a:r>
            <a:br>
              <a:rPr lang="en-US" sz="2000" kern="0" dirty="0" smtClean="0">
                <a:solidFill>
                  <a:srgbClr val="FFFFFF"/>
                </a:solidFill>
                <a:latin typeface="Arial"/>
              </a:rPr>
            </a:br>
            <a:endParaRPr lang="en-US" sz="2800" kern="0" dirty="0" smtClean="0">
              <a:solidFill>
                <a:srgbClr val="FFFFFF"/>
              </a:solidFill>
              <a:latin typeface="Arial"/>
            </a:endParaRPr>
          </a:p>
        </p:txBody>
      </p:sp>
    </p:spTree>
    <p:extLst>
      <p:ext uri="{BB962C8B-B14F-4D97-AF65-F5344CB8AC3E}">
        <p14:creationId xmlns:p14="http://schemas.microsoft.com/office/powerpoint/2010/main" val="2915804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0601" y="188640"/>
            <a:ext cx="8301608" cy="720080"/>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dirty="0" smtClean="0">
                <a:solidFill>
                  <a:schemeClr val="bg1"/>
                </a:solidFill>
              </a:rPr>
              <a:t>HN Enhancements Pilot</a:t>
            </a:r>
          </a:p>
        </p:txBody>
      </p:sp>
      <p:sp>
        <p:nvSpPr>
          <p:cNvPr id="3" name="Text Placeholder 2"/>
          <p:cNvSpPr txBox="1">
            <a:spLocks/>
          </p:cNvSpPr>
          <p:nvPr/>
        </p:nvSpPr>
        <p:spPr>
          <a:xfrm>
            <a:off x="445077" y="764704"/>
            <a:ext cx="8247132" cy="4176464"/>
          </a:xfrm>
          <a:prstGeom prst="rect">
            <a:avLst/>
          </a:prstGeom>
        </p:spPr>
        <p:txBody>
          <a:bodyPr/>
          <a:lstStyle/>
          <a:p>
            <a:pPr marL="342900" indent="-342900" fontAlgn="base">
              <a:spcBef>
                <a:spcPct val="20000"/>
              </a:spcBef>
              <a:spcAft>
                <a:spcPct val="0"/>
              </a:spcAft>
              <a:buClr>
                <a:srgbClr val="FFFFFF"/>
              </a:buClr>
              <a:buFont typeface="Wingdings" pitchFamily="2" charset="2"/>
              <a:buChar char="w"/>
              <a:defRPr/>
            </a:pPr>
            <a:r>
              <a:rPr lang="en-US" sz="2000" kern="0" dirty="0" smtClean="0">
                <a:solidFill>
                  <a:srgbClr val="FFFFFF"/>
                </a:solidFill>
                <a:latin typeface="Arial"/>
              </a:rPr>
              <a:t>Business Law: Intro – </a:t>
            </a:r>
            <a:r>
              <a:rPr lang="en-US" sz="2000" kern="0" dirty="0" smtClean="0">
                <a:solidFill>
                  <a:schemeClr val="accent6">
                    <a:lumMod val="40000"/>
                    <a:lumOff val="60000"/>
                  </a:schemeClr>
                </a:solidFill>
                <a:latin typeface="Arial"/>
              </a:rPr>
              <a:t>14 </a:t>
            </a:r>
            <a:r>
              <a:rPr lang="en-US" sz="2000" kern="0" dirty="0" err="1" smtClean="0">
                <a:solidFill>
                  <a:schemeClr val="accent6">
                    <a:lumMod val="40000"/>
                    <a:lumOff val="60000"/>
                  </a:schemeClr>
                </a:solidFill>
                <a:latin typeface="Arial"/>
              </a:rPr>
              <a:t>centres</a:t>
            </a:r>
            <a:r>
              <a:rPr lang="en-US" sz="2000" kern="0" dirty="0" smtClean="0">
                <a:solidFill>
                  <a:schemeClr val="accent6">
                    <a:lumMod val="40000"/>
                    <a:lumOff val="60000"/>
                  </a:schemeClr>
                </a:solidFill>
                <a:latin typeface="Arial"/>
              </a:rPr>
              <a:t> registered 15/16</a:t>
            </a:r>
            <a:r>
              <a:rPr lang="en-US" sz="2000" kern="0" dirty="0" smtClean="0">
                <a:solidFill>
                  <a:srgbClr val="FFFFFF"/>
                </a:solidFill>
                <a:latin typeface="Arial"/>
              </a:rPr>
              <a:t/>
            </a:r>
            <a:br>
              <a:rPr lang="en-US" sz="2000" kern="0" dirty="0" smtClean="0">
                <a:solidFill>
                  <a:srgbClr val="FFFFFF"/>
                </a:solidFill>
                <a:latin typeface="Arial"/>
              </a:rPr>
            </a:br>
            <a:r>
              <a:rPr lang="en-US" sz="2000" kern="0" dirty="0" smtClean="0">
                <a:solidFill>
                  <a:schemeClr val="accent5">
                    <a:lumMod val="60000"/>
                    <a:lumOff val="40000"/>
                  </a:schemeClr>
                </a:solidFill>
                <a:latin typeface="Arial"/>
              </a:rPr>
              <a:t>- Reduced Assessment (with sampling)</a:t>
            </a:r>
            <a:br>
              <a:rPr lang="en-US" sz="2000" kern="0" dirty="0" smtClean="0">
                <a:solidFill>
                  <a:schemeClr val="accent5">
                    <a:lumMod val="60000"/>
                    <a:lumOff val="40000"/>
                  </a:schemeClr>
                </a:solidFill>
                <a:latin typeface="Arial"/>
              </a:rPr>
            </a:br>
            <a:r>
              <a:rPr lang="en-US" sz="2000" kern="0" dirty="0" smtClean="0">
                <a:solidFill>
                  <a:schemeClr val="accent5">
                    <a:lumMod val="60000"/>
                    <a:lumOff val="40000"/>
                  </a:schemeClr>
                </a:solidFill>
                <a:latin typeface="Arial"/>
              </a:rPr>
              <a:t>- Closed book Exam with cut-off score</a:t>
            </a:r>
          </a:p>
          <a:p>
            <a:pPr marL="342900" indent="-342900" fontAlgn="base">
              <a:spcBef>
                <a:spcPct val="20000"/>
              </a:spcBef>
              <a:spcAft>
                <a:spcPct val="0"/>
              </a:spcAft>
              <a:buClr>
                <a:srgbClr val="FFFFFF"/>
              </a:buClr>
              <a:buFont typeface="Wingdings" pitchFamily="2" charset="2"/>
              <a:buChar char="w"/>
              <a:defRPr/>
            </a:pPr>
            <a:r>
              <a:rPr lang="en-US" sz="2000" kern="0" dirty="0" smtClean="0">
                <a:solidFill>
                  <a:schemeClr val="bg1"/>
                </a:solidFill>
                <a:latin typeface="Arial"/>
              </a:rPr>
              <a:t>Economic Issues: An Introduction – </a:t>
            </a:r>
            <a:r>
              <a:rPr lang="en-US" sz="2000" kern="0" dirty="0" smtClean="0">
                <a:solidFill>
                  <a:schemeClr val="accent6">
                    <a:lumMod val="40000"/>
                    <a:lumOff val="60000"/>
                  </a:schemeClr>
                </a:solidFill>
                <a:latin typeface="Arial"/>
              </a:rPr>
              <a:t>14 </a:t>
            </a:r>
            <a:r>
              <a:rPr lang="en-US" sz="2000" kern="0" dirty="0" err="1" smtClean="0">
                <a:solidFill>
                  <a:schemeClr val="accent6">
                    <a:lumMod val="40000"/>
                    <a:lumOff val="60000"/>
                  </a:schemeClr>
                </a:solidFill>
                <a:latin typeface="Arial"/>
              </a:rPr>
              <a:t>centres</a:t>
            </a:r>
            <a:r>
              <a:rPr lang="en-US" sz="2000" kern="0" dirty="0" smtClean="0">
                <a:solidFill>
                  <a:schemeClr val="accent6">
                    <a:lumMod val="40000"/>
                    <a:lumOff val="60000"/>
                  </a:schemeClr>
                </a:solidFill>
                <a:latin typeface="Arial"/>
              </a:rPr>
              <a:t> registered 15/16</a:t>
            </a:r>
            <a:r>
              <a:rPr lang="en-US" sz="2000" kern="0" dirty="0" smtClean="0">
                <a:solidFill>
                  <a:schemeClr val="bg1"/>
                </a:solidFill>
                <a:latin typeface="Arial"/>
              </a:rPr>
              <a:t/>
            </a:r>
            <a:br>
              <a:rPr lang="en-US" sz="2000" kern="0" dirty="0" smtClean="0">
                <a:solidFill>
                  <a:schemeClr val="bg1"/>
                </a:solidFill>
                <a:latin typeface="Arial"/>
              </a:rPr>
            </a:br>
            <a:r>
              <a:rPr lang="en-US" sz="2000" kern="0" dirty="0" smtClean="0">
                <a:solidFill>
                  <a:schemeClr val="accent5">
                    <a:lumMod val="60000"/>
                    <a:lumOff val="40000"/>
                  </a:schemeClr>
                </a:solidFill>
                <a:latin typeface="Arial"/>
              </a:rPr>
              <a:t>- Reduced Assessment (with sampling)</a:t>
            </a:r>
            <a:br>
              <a:rPr lang="en-US" sz="2000" kern="0" dirty="0" smtClean="0">
                <a:solidFill>
                  <a:schemeClr val="accent5">
                    <a:lumMod val="60000"/>
                    <a:lumOff val="40000"/>
                  </a:schemeClr>
                </a:solidFill>
                <a:latin typeface="Arial"/>
              </a:rPr>
            </a:br>
            <a:r>
              <a:rPr lang="en-US" sz="2000" kern="0" dirty="0" smtClean="0">
                <a:solidFill>
                  <a:schemeClr val="accent5">
                    <a:lumMod val="60000"/>
                    <a:lumOff val="40000"/>
                  </a:schemeClr>
                </a:solidFill>
                <a:latin typeface="Arial"/>
              </a:rPr>
              <a:t>- Closed book Exam with cut-off score</a:t>
            </a:r>
          </a:p>
          <a:p>
            <a:pPr marL="342900" indent="-342900" fontAlgn="base">
              <a:spcBef>
                <a:spcPct val="20000"/>
              </a:spcBef>
              <a:spcAft>
                <a:spcPct val="0"/>
              </a:spcAft>
              <a:buClr>
                <a:srgbClr val="FFFFFF"/>
              </a:buClr>
              <a:buFont typeface="Wingdings" pitchFamily="2" charset="2"/>
              <a:buChar char="w"/>
              <a:defRPr/>
            </a:pPr>
            <a:r>
              <a:rPr lang="en-US" sz="2000" kern="0" dirty="0" smtClean="0">
                <a:solidFill>
                  <a:schemeClr val="bg1"/>
                </a:solidFill>
                <a:latin typeface="Arial"/>
              </a:rPr>
              <a:t>BCS </a:t>
            </a:r>
            <a:r>
              <a:rPr lang="en-US" sz="2000" kern="0" dirty="0">
                <a:solidFill>
                  <a:schemeClr val="bg1"/>
                </a:solidFill>
                <a:latin typeface="Arial"/>
              </a:rPr>
              <a:t>/ </a:t>
            </a:r>
            <a:r>
              <a:rPr lang="en-US" sz="2000" kern="0" dirty="0" err="1">
                <a:solidFill>
                  <a:schemeClr val="bg1"/>
                </a:solidFill>
                <a:latin typeface="Arial"/>
              </a:rPr>
              <a:t>Behavioural</a:t>
            </a:r>
            <a:r>
              <a:rPr lang="en-US" sz="2000" kern="0" dirty="0">
                <a:solidFill>
                  <a:schemeClr val="bg1"/>
                </a:solidFill>
                <a:latin typeface="Arial"/>
              </a:rPr>
              <a:t> Skills for </a:t>
            </a:r>
            <a:r>
              <a:rPr lang="en-US" sz="2000" kern="0" dirty="0" smtClean="0">
                <a:solidFill>
                  <a:schemeClr val="bg1"/>
                </a:solidFill>
                <a:latin typeface="Arial"/>
              </a:rPr>
              <a:t>Business – </a:t>
            </a:r>
            <a:r>
              <a:rPr lang="en-US" sz="2000" kern="0" dirty="0" smtClean="0">
                <a:solidFill>
                  <a:schemeClr val="accent6">
                    <a:lumMod val="40000"/>
                    <a:lumOff val="60000"/>
                  </a:schemeClr>
                </a:solidFill>
                <a:latin typeface="Arial"/>
              </a:rPr>
              <a:t>4 </a:t>
            </a:r>
            <a:r>
              <a:rPr lang="en-US" sz="2000" kern="0" dirty="0" err="1" smtClean="0">
                <a:solidFill>
                  <a:schemeClr val="accent6">
                    <a:lumMod val="40000"/>
                    <a:lumOff val="60000"/>
                  </a:schemeClr>
                </a:solidFill>
                <a:latin typeface="Arial"/>
              </a:rPr>
              <a:t>centres</a:t>
            </a:r>
            <a:r>
              <a:rPr lang="en-US" sz="2000" kern="0" dirty="0" smtClean="0">
                <a:solidFill>
                  <a:schemeClr val="accent6">
                    <a:lumMod val="40000"/>
                    <a:lumOff val="60000"/>
                  </a:schemeClr>
                </a:solidFill>
                <a:latin typeface="Arial"/>
              </a:rPr>
              <a:t> registered 15/16</a:t>
            </a:r>
            <a:r>
              <a:rPr lang="en-US" sz="2000" kern="0" dirty="0">
                <a:solidFill>
                  <a:schemeClr val="bg1"/>
                </a:solidFill>
                <a:latin typeface="Arial"/>
              </a:rPr>
              <a:t/>
            </a:r>
            <a:br>
              <a:rPr lang="en-US" sz="2000" kern="0" dirty="0">
                <a:solidFill>
                  <a:schemeClr val="bg1"/>
                </a:solidFill>
                <a:latin typeface="Arial"/>
              </a:rPr>
            </a:br>
            <a:r>
              <a:rPr lang="en-US" sz="2000" kern="0" dirty="0">
                <a:solidFill>
                  <a:schemeClr val="accent5">
                    <a:lumMod val="60000"/>
                    <a:lumOff val="40000"/>
                  </a:schemeClr>
                </a:solidFill>
                <a:latin typeface="Arial"/>
              </a:rPr>
              <a:t>- Combined Assessment</a:t>
            </a:r>
            <a:r>
              <a:rPr lang="en-US" sz="2000" kern="0" dirty="0">
                <a:solidFill>
                  <a:srgbClr val="FFFFFF"/>
                </a:solidFill>
                <a:latin typeface="Arial"/>
              </a:rPr>
              <a:t> </a:t>
            </a:r>
            <a:r>
              <a:rPr lang="en-US" sz="2000" kern="0" dirty="0">
                <a:solidFill>
                  <a:schemeClr val="accent5">
                    <a:lumMod val="60000"/>
                    <a:lumOff val="40000"/>
                  </a:schemeClr>
                </a:solidFill>
                <a:latin typeface="Arial"/>
              </a:rPr>
              <a:t>(with sampling)</a:t>
            </a:r>
            <a:br>
              <a:rPr lang="en-US" sz="2000" kern="0" dirty="0">
                <a:solidFill>
                  <a:schemeClr val="accent5">
                    <a:lumMod val="60000"/>
                    <a:lumOff val="40000"/>
                  </a:schemeClr>
                </a:solidFill>
                <a:latin typeface="Arial"/>
              </a:rPr>
            </a:br>
            <a:r>
              <a:rPr lang="en-US" sz="2000" kern="0" dirty="0">
                <a:solidFill>
                  <a:schemeClr val="accent5">
                    <a:lumMod val="60000"/>
                    <a:lumOff val="40000"/>
                  </a:schemeClr>
                </a:solidFill>
                <a:latin typeface="Arial"/>
              </a:rPr>
              <a:t>- Part A: Coursework Assessment with cut-off score</a:t>
            </a:r>
            <a:br>
              <a:rPr lang="en-US" sz="2000" kern="0" dirty="0">
                <a:solidFill>
                  <a:schemeClr val="accent5">
                    <a:lumMod val="60000"/>
                    <a:lumOff val="40000"/>
                  </a:schemeClr>
                </a:solidFill>
                <a:latin typeface="Arial"/>
              </a:rPr>
            </a:br>
            <a:r>
              <a:rPr lang="en-US" sz="2000" kern="0" dirty="0">
                <a:solidFill>
                  <a:schemeClr val="accent5">
                    <a:lumMod val="60000"/>
                    <a:lumOff val="40000"/>
                  </a:schemeClr>
                </a:solidFill>
                <a:latin typeface="Arial"/>
              </a:rPr>
              <a:t>- Part B: Closed book Exam with cut-off </a:t>
            </a:r>
            <a:r>
              <a:rPr lang="en-US" sz="2000" kern="0" dirty="0" smtClean="0">
                <a:solidFill>
                  <a:schemeClr val="accent5">
                    <a:lumMod val="60000"/>
                    <a:lumOff val="40000"/>
                  </a:schemeClr>
                </a:solidFill>
                <a:latin typeface="Arial"/>
              </a:rPr>
              <a:t>score</a:t>
            </a:r>
          </a:p>
          <a:p>
            <a:pPr marL="342900" indent="-342900" fontAlgn="base">
              <a:spcBef>
                <a:spcPct val="20000"/>
              </a:spcBef>
              <a:spcAft>
                <a:spcPct val="0"/>
              </a:spcAft>
              <a:buClr>
                <a:srgbClr val="FFFFFF"/>
              </a:buClr>
              <a:buFont typeface="Wingdings" pitchFamily="2" charset="2"/>
              <a:buChar char="w"/>
              <a:defRPr/>
            </a:pPr>
            <a:r>
              <a:rPr lang="en-US" sz="2000" kern="0" dirty="0" smtClean="0">
                <a:solidFill>
                  <a:schemeClr val="bg1"/>
                </a:solidFill>
                <a:latin typeface="Arial"/>
              </a:rPr>
              <a:t>Graded Unit 2 / Research Skills </a:t>
            </a:r>
            <a:r>
              <a:rPr lang="en-US" sz="2000" kern="0" dirty="0">
                <a:solidFill>
                  <a:schemeClr val="bg1"/>
                </a:solidFill>
                <a:latin typeface="Arial"/>
              </a:rPr>
              <a:t>– </a:t>
            </a:r>
            <a:r>
              <a:rPr lang="en-US" sz="2000" kern="0" dirty="0">
                <a:solidFill>
                  <a:schemeClr val="accent6">
                    <a:lumMod val="40000"/>
                    <a:lumOff val="60000"/>
                  </a:schemeClr>
                </a:solidFill>
                <a:latin typeface="Arial"/>
              </a:rPr>
              <a:t>12 registered 15/16 </a:t>
            </a:r>
            <a:r>
              <a:rPr lang="en-US" sz="2000" kern="0" dirty="0" smtClean="0">
                <a:solidFill>
                  <a:schemeClr val="bg1"/>
                </a:solidFill>
                <a:latin typeface="Arial"/>
              </a:rPr>
              <a:t/>
            </a:r>
            <a:br>
              <a:rPr lang="en-US" sz="2000" kern="0" dirty="0" smtClean="0">
                <a:solidFill>
                  <a:schemeClr val="bg1"/>
                </a:solidFill>
                <a:latin typeface="Arial"/>
              </a:rPr>
            </a:br>
            <a:r>
              <a:rPr lang="en-US" sz="2000" kern="0" dirty="0" smtClean="0">
                <a:solidFill>
                  <a:schemeClr val="accent5">
                    <a:lumMod val="60000"/>
                    <a:lumOff val="40000"/>
                  </a:schemeClr>
                </a:solidFill>
                <a:latin typeface="Arial"/>
              </a:rPr>
              <a:t>-</a:t>
            </a:r>
            <a:r>
              <a:rPr lang="en-US" sz="2000" kern="0" dirty="0" smtClean="0">
                <a:solidFill>
                  <a:schemeClr val="bg1"/>
                </a:solidFill>
                <a:latin typeface="Arial"/>
              </a:rPr>
              <a:t> </a:t>
            </a:r>
            <a:r>
              <a:rPr lang="en-US" sz="2000" kern="0" dirty="0" smtClean="0">
                <a:solidFill>
                  <a:schemeClr val="accent5">
                    <a:lumMod val="60000"/>
                    <a:lumOff val="40000"/>
                  </a:schemeClr>
                </a:solidFill>
                <a:latin typeface="Arial"/>
              </a:rPr>
              <a:t>Combined Assessment</a:t>
            </a:r>
            <a:br>
              <a:rPr lang="en-US" sz="2000" kern="0" dirty="0" smtClean="0">
                <a:solidFill>
                  <a:schemeClr val="accent5">
                    <a:lumMod val="60000"/>
                    <a:lumOff val="40000"/>
                  </a:schemeClr>
                </a:solidFill>
                <a:latin typeface="Arial"/>
              </a:rPr>
            </a:br>
            <a:r>
              <a:rPr lang="en-US" sz="2000" kern="0" dirty="0" smtClean="0">
                <a:solidFill>
                  <a:schemeClr val="accent5">
                    <a:lumMod val="60000"/>
                    <a:lumOff val="40000"/>
                  </a:schemeClr>
                </a:solidFill>
                <a:latin typeface="Arial"/>
              </a:rPr>
              <a:t>- Project Investigation with cut-off score</a:t>
            </a:r>
            <a:endParaRPr lang="en-US" sz="2000" kern="0" dirty="0" smtClean="0">
              <a:solidFill>
                <a:schemeClr val="bg1"/>
              </a:solidFill>
              <a:latin typeface="Arial"/>
            </a:endParaRPr>
          </a:p>
          <a:p>
            <a:pPr marL="342900" indent="-342900" fontAlgn="base">
              <a:spcBef>
                <a:spcPct val="20000"/>
              </a:spcBef>
              <a:spcAft>
                <a:spcPct val="0"/>
              </a:spcAft>
              <a:buClr>
                <a:srgbClr val="FFFFFF"/>
              </a:buClr>
              <a:buFont typeface="Symbol" pitchFamily="18" charset="2"/>
              <a:buNone/>
              <a:defRPr/>
            </a:pPr>
            <a:endParaRPr lang="en-US" sz="2800" kern="0" dirty="0" smtClean="0">
              <a:solidFill>
                <a:srgbClr val="FFFFFF"/>
              </a:solidFill>
              <a:latin typeface="Arial"/>
            </a:endParaRPr>
          </a:p>
        </p:txBody>
      </p:sp>
    </p:spTree>
    <p:extLst>
      <p:ext uri="{BB962C8B-B14F-4D97-AF65-F5344CB8AC3E}">
        <p14:creationId xmlns:p14="http://schemas.microsoft.com/office/powerpoint/2010/main" val="1485704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0601" y="188640"/>
            <a:ext cx="8301608" cy="720080"/>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dirty="0" smtClean="0">
                <a:solidFill>
                  <a:schemeClr val="bg1"/>
                </a:solidFill>
              </a:rPr>
              <a:t>HN Enhancements Pilot</a:t>
            </a:r>
          </a:p>
        </p:txBody>
      </p:sp>
      <p:sp>
        <p:nvSpPr>
          <p:cNvPr id="3" name="Text Placeholder 2"/>
          <p:cNvSpPr txBox="1">
            <a:spLocks/>
          </p:cNvSpPr>
          <p:nvPr/>
        </p:nvSpPr>
        <p:spPr>
          <a:xfrm>
            <a:off x="445076" y="927700"/>
            <a:ext cx="8519411" cy="3797444"/>
          </a:xfrm>
          <a:prstGeom prst="rect">
            <a:avLst/>
          </a:prstGeom>
        </p:spPr>
        <p:txBody>
          <a:bodyPr/>
          <a:lstStyle/>
          <a:p>
            <a:pPr marL="342900" indent="-342900" fontAlgn="base">
              <a:spcBef>
                <a:spcPct val="20000"/>
              </a:spcBef>
              <a:spcAft>
                <a:spcPct val="0"/>
              </a:spcAft>
              <a:buClr>
                <a:srgbClr val="FFFFFF"/>
              </a:buClr>
              <a:buFont typeface="Arial" panose="020B0604020202020204" pitchFamily="34" charset="0"/>
              <a:buChar char="♦"/>
              <a:defRPr/>
            </a:pPr>
            <a:r>
              <a:rPr lang="en-US" sz="2400" kern="0" dirty="0" err="1" smtClean="0">
                <a:solidFill>
                  <a:schemeClr val="accent5">
                    <a:lumMod val="40000"/>
                    <a:lumOff val="60000"/>
                  </a:schemeClr>
                </a:solidFill>
                <a:latin typeface="Arial"/>
              </a:rPr>
              <a:t>Centres</a:t>
            </a:r>
            <a:r>
              <a:rPr lang="en-US" sz="2400" kern="0" dirty="0" smtClean="0">
                <a:solidFill>
                  <a:schemeClr val="accent5">
                    <a:lumMod val="40000"/>
                    <a:lumOff val="60000"/>
                  </a:schemeClr>
                </a:solidFill>
                <a:latin typeface="Arial"/>
              </a:rPr>
              <a:t> require to register (see contact details below)</a:t>
            </a:r>
          </a:p>
          <a:p>
            <a:pPr marL="342900" indent="-342900" fontAlgn="base">
              <a:spcBef>
                <a:spcPct val="20000"/>
              </a:spcBef>
              <a:spcAft>
                <a:spcPct val="0"/>
              </a:spcAft>
              <a:buClr>
                <a:srgbClr val="FFFFFF"/>
              </a:buClr>
              <a:buFont typeface="Arial" panose="020B0604020202020204" pitchFamily="34" charset="0"/>
              <a:buChar char="♦"/>
              <a:defRPr/>
            </a:pPr>
            <a:r>
              <a:rPr lang="en-US" sz="2400" kern="0" dirty="0" smtClean="0">
                <a:solidFill>
                  <a:schemeClr val="bg1"/>
                </a:solidFill>
                <a:latin typeface="Arial"/>
              </a:rPr>
              <a:t>Alternative Assessments continue indefinitely</a:t>
            </a:r>
          </a:p>
          <a:p>
            <a:pPr marL="342900" indent="-342900" fontAlgn="base">
              <a:spcBef>
                <a:spcPct val="20000"/>
              </a:spcBef>
              <a:spcAft>
                <a:spcPct val="0"/>
              </a:spcAft>
              <a:buClr>
                <a:srgbClr val="FFFFFF"/>
              </a:buClr>
              <a:buFont typeface="Arial" panose="020B0604020202020204" pitchFamily="34" charset="0"/>
              <a:buChar char="♦"/>
              <a:defRPr/>
            </a:pPr>
            <a:r>
              <a:rPr lang="en-US" sz="2400" kern="0" dirty="0" smtClean="0">
                <a:solidFill>
                  <a:schemeClr val="accent5">
                    <a:lumMod val="40000"/>
                    <a:lumOff val="60000"/>
                  </a:schemeClr>
                </a:solidFill>
                <a:latin typeface="Arial"/>
              </a:rPr>
              <a:t>SQA Policy team reviewing HN policies and processes</a:t>
            </a:r>
          </a:p>
          <a:p>
            <a:pPr marL="342900" indent="-342900" fontAlgn="base">
              <a:spcBef>
                <a:spcPct val="20000"/>
              </a:spcBef>
              <a:spcAft>
                <a:spcPct val="0"/>
              </a:spcAft>
              <a:buClr>
                <a:srgbClr val="FFFFFF"/>
              </a:buClr>
              <a:buFont typeface="Arial" panose="020B0604020202020204" pitchFamily="34" charset="0"/>
              <a:buChar char="♦"/>
              <a:defRPr/>
            </a:pPr>
            <a:r>
              <a:rPr lang="en-US" sz="2400" kern="0" dirty="0" smtClean="0">
                <a:solidFill>
                  <a:schemeClr val="bg1"/>
                </a:solidFill>
                <a:latin typeface="Arial"/>
              </a:rPr>
              <a:t>Considering how ‘Enhancement’ approaches can be embedded in mainstream going forward</a:t>
            </a:r>
          </a:p>
          <a:p>
            <a:pPr marL="342900" indent="-342900" fontAlgn="base">
              <a:spcBef>
                <a:spcPct val="20000"/>
              </a:spcBef>
              <a:spcAft>
                <a:spcPct val="0"/>
              </a:spcAft>
              <a:buClr>
                <a:srgbClr val="FFFFFF"/>
              </a:buClr>
              <a:buFont typeface="Arial" panose="020B0604020202020204" pitchFamily="34" charset="0"/>
              <a:buChar char="♦"/>
              <a:defRPr/>
            </a:pPr>
            <a:r>
              <a:rPr lang="en-US" sz="2400" kern="0" dirty="0" smtClean="0">
                <a:solidFill>
                  <a:schemeClr val="accent5">
                    <a:lumMod val="40000"/>
                    <a:lumOff val="60000"/>
                  </a:schemeClr>
                </a:solidFill>
                <a:latin typeface="Arial"/>
              </a:rPr>
              <a:t>More clarity will be provided towards the end of the year</a:t>
            </a:r>
          </a:p>
          <a:p>
            <a:pPr fontAlgn="base">
              <a:spcBef>
                <a:spcPct val="20000"/>
              </a:spcBef>
              <a:spcAft>
                <a:spcPct val="0"/>
              </a:spcAft>
              <a:buClr>
                <a:srgbClr val="FFFFFF"/>
              </a:buClr>
              <a:defRPr/>
            </a:pPr>
            <a:endParaRPr lang="en-US" sz="1000" kern="0" dirty="0" smtClean="0">
              <a:solidFill>
                <a:schemeClr val="bg1"/>
              </a:solidFill>
              <a:latin typeface="Arial"/>
            </a:endParaRPr>
          </a:p>
          <a:p>
            <a:pPr fontAlgn="base">
              <a:spcBef>
                <a:spcPct val="20000"/>
              </a:spcBef>
              <a:spcAft>
                <a:spcPct val="0"/>
              </a:spcAft>
              <a:buClr>
                <a:srgbClr val="FFFFFF"/>
              </a:buClr>
              <a:defRPr/>
            </a:pPr>
            <a:r>
              <a:rPr lang="en-US" sz="2400" kern="0" dirty="0" smtClean="0">
                <a:solidFill>
                  <a:schemeClr val="bg1"/>
                </a:solidFill>
                <a:latin typeface="Arial"/>
              </a:rPr>
              <a:t>For more information contact:</a:t>
            </a:r>
          </a:p>
          <a:p>
            <a:pPr fontAlgn="base">
              <a:spcBef>
                <a:spcPct val="20000"/>
              </a:spcBef>
              <a:spcAft>
                <a:spcPct val="0"/>
              </a:spcAft>
              <a:buClr>
                <a:srgbClr val="FFFFFF"/>
              </a:buClr>
              <a:defRPr/>
            </a:pPr>
            <a:r>
              <a:rPr lang="en-GB" sz="2400" b="1" dirty="0">
                <a:solidFill>
                  <a:schemeClr val="accent6">
                    <a:lumMod val="40000"/>
                    <a:lumOff val="60000"/>
                  </a:schemeClr>
                </a:solidFill>
                <a:latin typeface="Arial" panose="020B0604020202020204" pitchFamily="34" charset="0"/>
                <a:cs typeface="Arial" panose="020B0604020202020204" pitchFamily="34" charset="0"/>
              </a:rPr>
              <a:t>hnenhancementpilot@sqa.org.uk</a:t>
            </a:r>
            <a:endParaRPr lang="en-US" sz="2400" kern="0" dirty="0" smtClean="0">
              <a:solidFill>
                <a:schemeClr val="accent6">
                  <a:lumMod val="40000"/>
                  <a:lumOff val="60000"/>
                </a:schemeClr>
              </a:solidFill>
              <a:latin typeface="Arial" panose="020B0604020202020204" pitchFamily="34" charset="0"/>
              <a:cs typeface="Arial" panose="020B0604020202020204" pitchFamily="34" charset="0"/>
            </a:endParaRPr>
          </a:p>
          <a:p>
            <a:pPr fontAlgn="base">
              <a:spcBef>
                <a:spcPct val="20000"/>
              </a:spcBef>
              <a:spcAft>
                <a:spcPct val="0"/>
              </a:spcAft>
              <a:buClr>
                <a:srgbClr val="FFFFFF"/>
              </a:buClr>
              <a:defRPr/>
            </a:pPr>
            <a:endParaRPr lang="en-US" sz="2400" kern="0" dirty="0" smtClean="0">
              <a:solidFill>
                <a:schemeClr val="bg1"/>
              </a:solidFill>
              <a:latin typeface="Arial"/>
            </a:endParaRPr>
          </a:p>
          <a:p>
            <a:pPr fontAlgn="base">
              <a:spcBef>
                <a:spcPct val="20000"/>
              </a:spcBef>
              <a:spcAft>
                <a:spcPct val="0"/>
              </a:spcAft>
              <a:buClr>
                <a:srgbClr val="FFFFFF"/>
              </a:buClr>
              <a:defRPr/>
            </a:pPr>
            <a:endParaRPr lang="en-US" sz="2400" kern="0" dirty="0" smtClean="0">
              <a:solidFill>
                <a:schemeClr val="bg1"/>
              </a:solidFill>
              <a:latin typeface="Arial"/>
            </a:endParaRPr>
          </a:p>
          <a:p>
            <a:pPr marL="342900" indent="-342900" fontAlgn="base">
              <a:spcBef>
                <a:spcPct val="20000"/>
              </a:spcBef>
              <a:spcAft>
                <a:spcPct val="0"/>
              </a:spcAft>
              <a:buClr>
                <a:srgbClr val="FFFFFF"/>
              </a:buClr>
              <a:buFont typeface="Symbol" pitchFamily="18" charset="2"/>
              <a:buNone/>
              <a:defRPr/>
            </a:pPr>
            <a:endParaRPr lang="en-US" sz="2800" kern="0" dirty="0" smtClean="0">
              <a:solidFill>
                <a:srgbClr val="FFFFFF"/>
              </a:solidFill>
              <a:latin typeface="Arial"/>
            </a:endParaRPr>
          </a:p>
        </p:txBody>
      </p:sp>
    </p:spTree>
    <p:extLst>
      <p:ext uri="{BB962C8B-B14F-4D97-AF65-F5344CB8AC3E}">
        <p14:creationId xmlns:p14="http://schemas.microsoft.com/office/powerpoint/2010/main" val="29137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188640"/>
            <a:ext cx="8229600"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err="1" smtClean="0"/>
              <a:t>Ushare</a:t>
            </a:r>
            <a:r>
              <a:rPr lang="en-GB" sz="3200" kern="0" noProof="0" dirty="0" smtClean="0"/>
              <a:t> </a:t>
            </a:r>
            <a:r>
              <a:rPr lang="en-GB" sz="2000" kern="0" noProof="0" dirty="0" smtClean="0"/>
              <a:t>(foot of SQA HN Business webpage)</a:t>
            </a:r>
            <a:endParaRPr lang="en-GB" sz="3200" kern="0" noProof="0" dirty="0" smtClean="0"/>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endParaRPr kumimoji="0" lang="en-US" sz="2400" b="1" i="0" u="none" strike="noStrike" kern="0" cap="none" spc="0" normalizeH="0" baseline="0" noProof="0" dirty="0">
              <a:ln>
                <a:noFill/>
              </a:ln>
              <a:solidFill>
                <a:srgbClr val="FFFFFF"/>
              </a:solidFill>
              <a:effectLst/>
              <a:uLnTx/>
              <a:uFillTx/>
              <a:latin typeface="Arial" pitchFamily="34" charset="0"/>
            </a:endParaRPr>
          </a:p>
        </p:txBody>
      </p:sp>
      <p:sp>
        <p:nvSpPr>
          <p:cNvPr id="3" name="Text Placeholder 2"/>
          <p:cNvSpPr txBox="1">
            <a:spLocks/>
          </p:cNvSpPr>
          <p:nvPr/>
        </p:nvSpPr>
        <p:spPr>
          <a:xfrm>
            <a:off x="469427" y="1196752"/>
            <a:ext cx="7777162" cy="352839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US" kern="0" dirty="0" smtClean="0">
              <a:latin typeface="Arial"/>
            </a:endParaRPr>
          </a:p>
        </p:txBody>
      </p:sp>
      <p:sp>
        <p:nvSpPr>
          <p:cNvPr id="4" name="Text Placeholder 2"/>
          <p:cNvSpPr txBox="1">
            <a:spLocks/>
          </p:cNvSpPr>
          <p:nvPr/>
        </p:nvSpPr>
        <p:spPr>
          <a:xfrm>
            <a:off x="469426" y="764704"/>
            <a:ext cx="8495062" cy="460851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US" sz="2400" kern="0" dirty="0" smtClean="0">
              <a:latin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01" y="692696"/>
            <a:ext cx="7491014"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695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188640"/>
            <a:ext cx="8229600"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a:buClr>
                <a:srgbClr val="FFFFFF"/>
              </a:buClr>
              <a:defRPr/>
            </a:pPr>
            <a:r>
              <a:rPr lang="en-US" sz="3200" kern="0" dirty="0">
                <a:solidFill>
                  <a:schemeClr val="bg1"/>
                </a:solidFill>
                <a:latin typeface="Arial"/>
              </a:rPr>
              <a:t>Understanding Standards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endParaRPr kumimoji="0" lang="en-US" sz="2400" b="1" i="0" u="none" strike="noStrike" kern="0" cap="none" spc="0" normalizeH="0" baseline="0" noProof="0" dirty="0">
              <a:ln>
                <a:noFill/>
              </a:ln>
              <a:solidFill>
                <a:srgbClr val="FFFFFF"/>
              </a:solidFill>
              <a:effectLst/>
              <a:uLnTx/>
              <a:uFillTx/>
              <a:latin typeface="Arial" pitchFamily="34" charset="0"/>
            </a:endParaRPr>
          </a:p>
        </p:txBody>
      </p:sp>
      <p:sp>
        <p:nvSpPr>
          <p:cNvPr id="3" name="Text Placeholder 2"/>
          <p:cNvSpPr txBox="1">
            <a:spLocks/>
          </p:cNvSpPr>
          <p:nvPr/>
        </p:nvSpPr>
        <p:spPr>
          <a:xfrm>
            <a:off x="469427" y="1196752"/>
            <a:ext cx="7777162" cy="352839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US" kern="0" dirty="0" smtClean="0">
              <a:latin typeface="Arial"/>
            </a:endParaRPr>
          </a:p>
        </p:txBody>
      </p:sp>
      <p:sp>
        <p:nvSpPr>
          <p:cNvPr id="4" name="Text Placeholder 2"/>
          <p:cNvSpPr txBox="1">
            <a:spLocks/>
          </p:cNvSpPr>
          <p:nvPr/>
        </p:nvSpPr>
        <p:spPr>
          <a:xfrm>
            <a:off x="469427" y="980728"/>
            <a:ext cx="8495062" cy="460851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r>
              <a:rPr lang="en-US" sz="2400" b="1" u="sng" kern="0" dirty="0" smtClean="0">
                <a:solidFill>
                  <a:schemeClr val="accent5">
                    <a:lumMod val="40000"/>
                    <a:lumOff val="60000"/>
                  </a:schemeClr>
                </a:solidFill>
                <a:latin typeface="Arial"/>
              </a:rPr>
              <a:t>http://www.understandingstandards.org.uk</a:t>
            </a:r>
          </a:p>
          <a:p>
            <a:pPr marL="0" indent="0">
              <a:buClr>
                <a:srgbClr val="FFFFFF"/>
              </a:buClr>
              <a:buNone/>
              <a:defRPr/>
            </a:pPr>
            <a:endParaRPr lang="en-US" sz="2400" b="1" kern="0" dirty="0" smtClean="0">
              <a:solidFill>
                <a:schemeClr val="accent4">
                  <a:lumMod val="40000"/>
                  <a:lumOff val="60000"/>
                </a:schemeClr>
              </a:solidFill>
              <a:latin typeface="Arial"/>
            </a:endParaRPr>
          </a:p>
          <a:p>
            <a:pPr>
              <a:buClr>
                <a:srgbClr val="FFFFFF"/>
              </a:buClr>
              <a:defRPr/>
            </a:pPr>
            <a:r>
              <a:rPr lang="en-US" sz="2400" kern="0" dirty="0" smtClean="0">
                <a:latin typeface="Arial"/>
              </a:rPr>
              <a:t>Marked scripts with EV annotations for Graded Units 1&amp;2</a:t>
            </a:r>
          </a:p>
          <a:p>
            <a:pPr>
              <a:buClr>
                <a:srgbClr val="FFFFFF"/>
              </a:buClr>
              <a:defRPr/>
            </a:pPr>
            <a:r>
              <a:rPr lang="en-US" sz="2400" kern="0" dirty="0" smtClean="0">
                <a:latin typeface="Arial"/>
              </a:rPr>
              <a:t>Live assessments so password protected</a:t>
            </a:r>
          </a:p>
          <a:p>
            <a:pPr>
              <a:buClr>
                <a:srgbClr val="FFFFFF"/>
              </a:buClr>
              <a:defRPr/>
            </a:pPr>
            <a:r>
              <a:rPr lang="en-US" sz="2400" kern="0" dirty="0" smtClean="0">
                <a:latin typeface="Arial"/>
              </a:rPr>
              <a:t>Must be stored securely</a:t>
            </a:r>
          </a:p>
          <a:p>
            <a:pPr>
              <a:buClr>
                <a:srgbClr val="FFFFFF"/>
              </a:buClr>
              <a:defRPr/>
            </a:pPr>
            <a:r>
              <a:rPr lang="en-US" sz="2400" kern="0" dirty="0" smtClean="0">
                <a:latin typeface="Arial"/>
              </a:rPr>
              <a:t>Username/password can be obtained from:</a:t>
            </a:r>
          </a:p>
          <a:p>
            <a:pPr marL="0" indent="0">
              <a:buClr>
                <a:srgbClr val="FFFFFF"/>
              </a:buClr>
              <a:buNone/>
              <a:defRPr/>
            </a:pPr>
            <a:r>
              <a:rPr lang="en-US" sz="2400" kern="0" dirty="0">
                <a:latin typeface="Arial"/>
              </a:rPr>
              <a:t> </a:t>
            </a:r>
            <a:r>
              <a:rPr lang="en-US" sz="2400" kern="0" dirty="0" smtClean="0">
                <a:latin typeface="Arial"/>
              </a:rPr>
              <a:t>   </a:t>
            </a:r>
            <a:r>
              <a:rPr lang="en-US" sz="2400" kern="0" dirty="0" smtClean="0">
                <a:solidFill>
                  <a:schemeClr val="accent5">
                    <a:lumMod val="40000"/>
                    <a:lumOff val="60000"/>
                  </a:schemeClr>
                </a:solidFill>
                <a:latin typeface="Arial"/>
              </a:rPr>
              <a:t>mycentre@sqa.org.uk</a:t>
            </a:r>
          </a:p>
        </p:txBody>
      </p:sp>
    </p:spTree>
    <p:extLst>
      <p:ext uri="{BB962C8B-B14F-4D97-AF65-F5344CB8AC3E}">
        <p14:creationId xmlns:p14="http://schemas.microsoft.com/office/powerpoint/2010/main" val="1086137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729" y="764704"/>
            <a:ext cx="6998583" cy="4524315"/>
          </a:xfrm>
          <a:prstGeom prst="rect">
            <a:avLst/>
          </a:prstGeom>
        </p:spPr>
        <p:txBody>
          <a:bodyPr wrap="square">
            <a:spAutoFit/>
          </a:bodyPr>
          <a:lstStyle/>
          <a:p>
            <a:pPr>
              <a:defRPr/>
            </a:pPr>
            <a:endParaRPr lang="en-US" sz="2400" b="1" u="sng" dirty="0">
              <a:solidFill>
                <a:schemeClr val="accent4">
                  <a:lumMod val="60000"/>
                  <a:lumOff val="40000"/>
                </a:schemeClr>
              </a:solidFill>
              <a:latin typeface="Arial" panose="020B0604020202020204" pitchFamily="34" charset="0"/>
              <a:cs typeface="Arial" panose="020B0604020202020204" pitchFamily="34" charset="0"/>
            </a:endParaRPr>
          </a:p>
          <a:p>
            <a:pPr>
              <a:defRPr/>
            </a:pPr>
            <a:r>
              <a:rPr lang="en-US" sz="2400" dirty="0">
                <a:solidFill>
                  <a:schemeClr val="bg1"/>
                </a:solidFill>
                <a:latin typeface="Arial" panose="020B0604020202020204" pitchFamily="34" charset="0"/>
                <a:cs typeface="Arial" panose="020B0604020202020204" pitchFamily="34" charset="0"/>
              </a:rPr>
              <a:t>To receive email </a:t>
            </a:r>
            <a:r>
              <a:rPr lang="en-US" sz="2400" dirty="0" smtClean="0">
                <a:solidFill>
                  <a:schemeClr val="bg1"/>
                </a:solidFill>
                <a:latin typeface="Arial" panose="020B0604020202020204" pitchFamily="34" charset="0"/>
                <a:cs typeface="Arial" panose="020B0604020202020204" pitchFamily="34" charset="0"/>
              </a:rPr>
              <a:t>alerts, when content you are interested in has been added to or updated on SQA’s website, subscribe </a:t>
            </a:r>
            <a:r>
              <a:rPr lang="en-US" sz="2400" dirty="0">
                <a:solidFill>
                  <a:schemeClr val="bg1"/>
                </a:solidFill>
                <a:latin typeface="Arial" panose="020B0604020202020204" pitchFamily="34" charset="0"/>
                <a:cs typeface="Arial" panose="020B0604020202020204" pitchFamily="34" charset="0"/>
              </a:rPr>
              <a:t>to </a:t>
            </a:r>
            <a:r>
              <a:rPr lang="en-US" sz="2400" dirty="0" err="1">
                <a:solidFill>
                  <a:schemeClr val="bg1"/>
                </a:solidFill>
                <a:latin typeface="Arial" panose="020B0604020202020204" pitchFamily="34" charset="0"/>
                <a:cs typeface="Arial" panose="020B0604020202020204" pitchFamily="34" charset="0"/>
              </a:rPr>
              <a:t>MyAlerts</a:t>
            </a:r>
            <a:r>
              <a:rPr lang="en-US" sz="2400" dirty="0">
                <a:solidFill>
                  <a:schemeClr val="bg1"/>
                </a:solidFill>
                <a:latin typeface="Arial" panose="020B0604020202020204" pitchFamily="34" charset="0"/>
                <a:cs typeface="Arial" panose="020B0604020202020204" pitchFamily="34" charset="0"/>
              </a:rPr>
              <a:t> at </a:t>
            </a:r>
            <a:r>
              <a:rPr lang="en-US" sz="2400" b="1" u="sng" dirty="0">
                <a:solidFill>
                  <a:schemeClr val="accent5">
                    <a:lumMod val="40000"/>
                    <a:lumOff val="60000"/>
                  </a:schemeClr>
                </a:solidFill>
                <a:latin typeface="Arial" panose="020B0604020202020204" pitchFamily="34" charset="0"/>
                <a:cs typeface="Arial" panose="020B0604020202020204" pitchFamily="34" charset="0"/>
              </a:rPr>
              <a:t>www.sqa.org.uk/myalerts</a:t>
            </a:r>
          </a:p>
          <a:p>
            <a:pPr>
              <a:defRPr/>
            </a:pPr>
            <a:endParaRPr lang="en-US" sz="2400" b="1" u="sng" dirty="0">
              <a:solidFill>
                <a:schemeClr val="accent4">
                  <a:lumMod val="60000"/>
                  <a:lumOff val="40000"/>
                </a:schemeClr>
              </a:solidFill>
              <a:latin typeface="Arial" panose="020B0604020202020204" pitchFamily="34" charset="0"/>
              <a:cs typeface="Arial" panose="020B0604020202020204" pitchFamily="34" charset="0"/>
            </a:endParaRPr>
          </a:p>
          <a:p>
            <a:pPr>
              <a:defRPr/>
            </a:pPr>
            <a:r>
              <a:rPr lang="en-US" sz="2400" dirty="0">
                <a:solidFill>
                  <a:schemeClr val="bg1"/>
                </a:solidFill>
                <a:latin typeface="Arial" panose="020B0604020202020204" pitchFamily="34" charset="0"/>
                <a:cs typeface="Arial" panose="020B0604020202020204" pitchFamily="34" charset="0"/>
              </a:rPr>
              <a:t>Look out </a:t>
            </a:r>
            <a:r>
              <a:rPr lang="en-US" sz="2400" dirty="0" smtClean="0">
                <a:solidFill>
                  <a:schemeClr val="bg1"/>
                </a:solidFill>
                <a:latin typeface="Arial" panose="020B0604020202020204" pitchFamily="34" charset="0"/>
                <a:cs typeface="Arial" panose="020B0604020202020204" pitchFamily="34" charset="0"/>
              </a:rPr>
              <a:t>for Centre News – SQA’s weekly update for </a:t>
            </a:r>
            <a:r>
              <a:rPr lang="en-US" sz="2400" dirty="0" err="1" smtClean="0">
                <a:solidFill>
                  <a:schemeClr val="bg1"/>
                </a:solidFill>
                <a:latin typeface="Arial" panose="020B0604020202020204" pitchFamily="34" charset="0"/>
                <a:cs typeface="Arial" panose="020B0604020202020204" pitchFamily="34" charset="0"/>
              </a:rPr>
              <a:t>centres</a:t>
            </a:r>
            <a:r>
              <a:rPr lang="en-US" sz="2400" dirty="0" smtClean="0">
                <a:solidFill>
                  <a:schemeClr val="bg1"/>
                </a:solidFill>
                <a:latin typeface="Arial" panose="020B0604020202020204" pitchFamily="34" charset="0"/>
                <a:cs typeface="Arial" panose="020B0604020202020204" pitchFamily="34" charset="0"/>
              </a:rPr>
              <a:t>, and our monthly e-newsletter on the new National Qualifications.</a:t>
            </a:r>
          </a:p>
          <a:p>
            <a:pPr>
              <a:defRPr/>
            </a:pPr>
            <a:r>
              <a:rPr lang="en-US" sz="2400" dirty="0" smtClean="0">
                <a:solidFill>
                  <a:schemeClr val="bg1"/>
                </a:solidFill>
                <a:latin typeface="Arial" panose="020B0604020202020204" pitchFamily="34" charset="0"/>
                <a:cs typeface="Arial" panose="020B0604020202020204" pitchFamily="34" charset="0"/>
              </a:rPr>
              <a:t>To subscribe to </a:t>
            </a:r>
            <a:r>
              <a:rPr lang="en-US" sz="2400" dirty="0">
                <a:solidFill>
                  <a:schemeClr val="bg1"/>
                </a:solidFill>
                <a:latin typeface="Arial" panose="020B0604020202020204" pitchFamily="34" charset="0"/>
                <a:cs typeface="Arial" panose="020B0604020202020204" pitchFamily="34" charset="0"/>
              </a:rPr>
              <a:t>our newsletters, go to </a:t>
            </a:r>
            <a:r>
              <a:rPr lang="en-US" sz="2400" b="1" u="sng" dirty="0">
                <a:solidFill>
                  <a:schemeClr val="accent5">
                    <a:lumMod val="40000"/>
                    <a:lumOff val="60000"/>
                  </a:schemeClr>
                </a:solidFill>
                <a:latin typeface="Arial" panose="020B0604020202020204" pitchFamily="34" charset="0"/>
                <a:cs typeface="Arial" panose="020B0604020202020204" pitchFamily="34" charset="0"/>
              </a:rPr>
              <a:t>http://</a:t>
            </a:r>
            <a:r>
              <a:rPr lang="en-US" sz="2400" b="1" u="sng" dirty="0" smtClean="0">
                <a:solidFill>
                  <a:schemeClr val="accent5">
                    <a:lumMod val="40000"/>
                    <a:lumOff val="60000"/>
                  </a:schemeClr>
                </a:solidFill>
                <a:latin typeface="Arial" panose="020B0604020202020204" pitchFamily="34" charset="0"/>
                <a:cs typeface="Arial" panose="020B0604020202020204" pitchFamily="34" charset="0"/>
              </a:rPr>
              <a:t>mailer.sqa.org.uk</a:t>
            </a:r>
            <a:endParaRPr lang="en-US" sz="2400" b="1" u="sng" dirty="0">
              <a:solidFill>
                <a:schemeClr val="accent5">
                  <a:lumMod val="40000"/>
                  <a:lumOff val="60000"/>
                </a:schemeClr>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p:txBody>
      </p:sp>
      <p:sp>
        <p:nvSpPr>
          <p:cNvPr id="2" name="Title 1"/>
          <p:cNvSpPr txBox="1">
            <a:spLocks/>
          </p:cNvSpPr>
          <p:nvPr/>
        </p:nvSpPr>
        <p:spPr>
          <a:xfrm>
            <a:off x="395536" y="116632"/>
            <a:ext cx="8301608" cy="648072"/>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dirty="0" smtClean="0">
                <a:solidFill>
                  <a:schemeClr val="bg1"/>
                </a:solidFill>
              </a:rPr>
              <a:t>Keeping informed</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3600" b="1" i="0" u="none" strike="noStrike" kern="0" cap="none" spc="0" normalizeH="0" baseline="0" noProof="0" dirty="0">
              <a:ln>
                <a:noFill/>
              </a:ln>
              <a:solidFill>
                <a:schemeClr val="bg1"/>
              </a:solidFill>
              <a:effectLst/>
              <a:uLnTx/>
              <a:uFillTx/>
              <a:latin typeface="Arial" pitchFamily="34" charset="0"/>
            </a:endParaRPr>
          </a:p>
        </p:txBody>
      </p:sp>
    </p:spTree>
    <p:extLst>
      <p:ext uri="{BB962C8B-B14F-4D97-AF65-F5344CB8AC3E}">
        <p14:creationId xmlns:p14="http://schemas.microsoft.com/office/powerpoint/2010/main" val="1539553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4574" y="404664"/>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3200" kern="0" dirty="0" smtClean="0">
                <a:solidFill>
                  <a:prstClr val="white"/>
                </a:solidFill>
                <a:latin typeface="Arial" charset="0"/>
              </a:rPr>
              <a:t>Programme</a:t>
            </a:r>
            <a:endParaRPr lang="en-US" sz="3200" kern="0" dirty="0">
              <a:solidFill>
                <a:prstClr val="white"/>
              </a:solidFill>
              <a:latin typeface="Arial" charset="0"/>
            </a:endParaRPr>
          </a:p>
        </p:txBody>
      </p:sp>
      <p:sp>
        <p:nvSpPr>
          <p:cNvPr id="5" name="Text Placeholder 2"/>
          <p:cNvSpPr txBox="1">
            <a:spLocks/>
          </p:cNvSpPr>
          <p:nvPr/>
        </p:nvSpPr>
        <p:spPr>
          <a:xfrm>
            <a:off x="467544" y="1052736"/>
            <a:ext cx="777716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lang="en-GB" sz="2400" kern="0" dirty="0" smtClean="0">
                <a:latin typeface="Arial"/>
              </a:rPr>
              <a:t>SQA Update</a:t>
            </a: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lang="en-GB" sz="2400" kern="0" dirty="0" smtClean="0">
                <a:solidFill>
                  <a:schemeClr val="accent5">
                    <a:lumMod val="60000"/>
                    <a:lumOff val="40000"/>
                  </a:schemeClr>
                </a:solidFill>
                <a:latin typeface="Arial"/>
              </a:rPr>
              <a:t>SEV Update</a:t>
            </a: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lang="en-GB" sz="2400" kern="0" dirty="0" smtClean="0">
                <a:latin typeface="Arial"/>
              </a:rPr>
              <a:t>Developing and Customising Assessments from SQA ASPs</a:t>
            </a: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lang="en-GB" sz="2400" kern="0" dirty="0" smtClean="0">
                <a:solidFill>
                  <a:schemeClr val="accent5">
                    <a:lumMod val="60000"/>
                    <a:lumOff val="40000"/>
                  </a:schemeClr>
                </a:solidFill>
                <a:latin typeface="Arial"/>
              </a:rPr>
              <a:t>Lunch</a:t>
            </a: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lang="en-GB" sz="2400" kern="0" dirty="0" smtClean="0">
                <a:latin typeface="Arial"/>
              </a:rPr>
              <a:t>Graded Unit 1: Marking Exercise</a:t>
            </a: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lang="en-GB" sz="2400" kern="0" dirty="0" smtClean="0">
                <a:solidFill>
                  <a:schemeClr val="accent5">
                    <a:lumMod val="60000"/>
                    <a:lumOff val="40000"/>
                  </a:schemeClr>
                </a:solidFill>
                <a:latin typeface="Arial"/>
              </a:rPr>
              <a:t>Break for tea/coffee/networking</a:t>
            </a: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lang="en-GB" sz="2400" kern="0" dirty="0" smtClean="0">
                <a:latin typeface="Arial"/>
              </a:rPr>
              <a:t>Guidance on approaches to Word Counts</a:t>
            </a: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lang="en-GB" sz="2400" kern="0" dirty="0" smtClean="0">
                <a:solidFill>
                  <a:schemeClr val="accent5">
                    <a:lumMod val="60000"/>
                    <a:lumOff val="40000"/>
                  </a:schemeClr>
                </a:solidFill>
                <a:latin typeface="Arial"/>
              </a:rPr>
              <a:t>Plenary and Close</a:t>
            </a: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Tree>
    <p:extLst>
      <p:ext uri="{BB962C8B-B14F-4D97-AF65-F5344CB8AC3E}">
        <p14:creationId xmlns:p14="http://schemas.microsoft.com/office/powerpoint/2010/main" val="1021083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548680"/>
            <a:ext cx="8301608" cy="115212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dirty="0" smtClean="0">
                <a:solidFill>
                  <a:schemeClr val="bg1"/>
                </a:solidFill>
              </a:rPr>
              <a:t>Follow us online</a:t>
            </a:r>
          </a:p>
        </p:txBody>
      </p:sp>
      <p:sp>
        <p:nvSpPr>
          <p:cNvPr id="3" name="Text Placeholder 2"/>
          <p:cNvSpPr txBox="1">
            <a:spLocks/>
          </p:cNvSpPr>
          <p:nvPr/>
        </p:nvSpPr>
        <p:spPr>
          <a:xfrm>
            <a:off x="440150" y="1700808"/>
            <a:ext cx="7444218" cy="3240087"/>
          </a:xfrm>
          <a:prstGeom prst="rect">
            <a:avLst/>
          </a:prstGeom>
        </p:spPr>
        <p:txBody>
          <a:bodyPr/>
          <a:lstStyle/>
          <a:p>
            <a:pPr marL="342900" indent="-342900" fontAlgn="base">
              <a:spcBef>
                <a:spcPct val="20000"/>
              </a:spcBef>
              <a:spcAft>
                <a:spcPct val="0"/>
              </a:spcAft>
              <a:buClr>
                <a:srgbClr val="FFFFFF"/>
              </a:buClr>
              <a:buFont typeface="Wingdings" pitchFamily="2" charset="2"/>
              <a:buChar char="w"/>
              <a:defRPr/>
            </a:pPr>
            <a:r>
              <a:rPr lang="en-GB" altLang="en-US" sz="2400" dirty="0" smtClean="0">
                <a:solidFill>
                  <a:schemeClr val="bg1"/>
                </a:solidFill>
                <a:latin typeface="Arial" panose="020B0604020202020204" pitchFamily="34" charset="0"/>
                <a:cs typeface="Arial" panose="020B0604020202020204" pitchFamily="34" charset="0"/>
              </a:rPr>
              <a:t>YouTube – </a:t>
            </a:r>
            <a:r>
              <a:rPr lang="en-GB" altLang="en-US" sz="2400" dirty="0" err="1" smtClean="0">
                <a:solidFill>
                  <a:schemeClr val="bg1"/>
                </a:solidFill>
                <a:latin typeface="Arial" panose="020B0604020202020204" pitchFamily="34" charset="0"/>
                <a:cs typeface="Arial" panose="020B0604020202020204" pitchFamily="34" charset="0"/>
              </a:rPr>
              <a:t>SQAonline</a:t>
            </a:r>
            <a:endParaRPr lang="en-GB" altLang="en-US" sz="2400" dirty="0" smtClean="0">
              <a:solidFill>
                <a:schemeClr val="bg1"/>
              </a:solidFill>
              <a:latin typeface="Arial" panose="020B0604020202020204" pitchFamily="34" charset="0"/>
              <a:cs typeface="Arial" panose="020B0604020202020204" pitchFamily="34" charset="0"/>
            </a:endParaRPr>
          </a:p>
          <a:p>
            <a:pPr marL="342900" indent="-342900" fontAlgn="base">
              <a:spcBef>
                <a:spcPct val="20000"/>
              </a:spcBef>
              <a:spcAft>
                <a:spcPct val="0"/>
              </a:spcAft>
              <a:buClr>
                <a:srgbClr val="FFFFFF"/>
              </a:buClr>
              <a:buFont typeface="Wingdings" pitchFamily="2" charset="2"/>
              <a:buChar char="w"/>
              <a:defRPr/>
            </a:pPr>
            <a:r>
              <a:rPr lang="en-GB" altLang="en-US" sz="2400" dirty="0" smtClean="0">
                <a:solidFill>
                  <a:schemeClr val="bg1"/>
                </a:solidFill>
                <a:latin typeface="Arial" panose="020B0604020202020204" pitchFamily="34" charset="0"/>
                <a:cs typeface="Arial" panose="020B0604020202020204" pitchFamily="34" charset="0"/>
              </a:rPr>
              <a:t>Facebook – Scottish Qualifications Authority</a:t>
            </a:r>
          </a:p>
          <a:p>
            <a:pPr marL="342900" indent="-342900" fontAlgn="base">
              <a:spcBef>
                <a:spcPct val="20000"/>
              </a:spcBef>
              <a:spcAft>
                <a:spcPct val="0"/>
              </a:spcAft>
              <a:buClr>
                <a:srgbClr val="FFFFFF"/>
              </a:buClr>
              <a:buFont typeface="Wingdings" pitchFamily="2" charset="2"/>
              <a:buChar char="w"/>
              <a:defRPr/>
            </a:pPr>
            <a:r>
              <a:rPr lang="en-GB" altLang="en-US" sz="2400" dirty="0" smtClean="0">
                <a:solidFill>
                  <a:schemeClr val="bg1"/>
                </a:solidFill>
                <a:latin typeface="Arial" panose="020B0604020202020204" pitchFamily="34" charset="0"/>
                <a:cs typeface="Arial" panose="020B0604020202020204" pitchFamily="34" charset="0"/>
              </a:rPr>
              <a:t>Twitter - @</a:t>
            </a:r>
            <a:r>
              <a:rPr lang="en-GB" altLang="en-US" sz="2400" dirty="0" err="1" smtClean="0">
                <a:solidFill>
                  <a:schemeClr val="bg1"/>
                </a:solidFill>
                <a:latin typeface="Arial" panose="020B0604020202020204" pitchFamily="34" charset="0"/>
                <a:cs typeface="Arial" panose="020B0604020202020204" pitchFamily="34" charset="0"/>
              </a:rPr>
              <a:t>sqanews</a:t>
            </a:r>
            <a:endParaRPr lang="en-GB" altLang="en-US" sz="2400" dirty="0">
              <a:solidFill>
                <a:schemeClr val="bg1"/>
              </a:solidFill>
              <a:latin typeface="Arial" panose="020B0604020202020204" pitchFamily="34" charset="0"/>
              <a:cs typeface="Arial" panose="020B0604020202020204" pitchFamily="34" charset="0"/>
            </a:endParaRPr>
          </a:p>
          <a:p>
            <a:pPr marL="342900" indent="-342900" fontAlgn="base">
              <a:spcBef>
                <a:spcPct val="20000"/>
              </a:spcBef>
              <a:spcAft>
                <a:spcPct val="0"/>
              </a:spcAft>
              <a:buClr>
                <a:srgbClr val="FFFFFF"/>
              </a:buClr>
              <a:buFont typeface="Wingdings" pitchFamily="2" charset="2"/>
              <a:buChar char="w"/>
              <a:defRPr/>
            </a:pPr>
            <a:endParaRPr lang="en-US" sz="2800" kern="0" dirty="0" smtClean="0">
              <a:solidFill>
                <a:srgbClr val="FFFFFF"/>
              </a:solidFill>
              <a:latin typeface="Arial"/>
            </a:endParaRPr>
          </a:p>
          <a:p>
            <a:pPr marL="342900" indent="-342900" fontAlgn="base">
              <a:spcBef>
                <a:spcPct val="20000"/>
              </a:spcBef>
              <a:spcAft>
                <a:spcPct val="0"/>
              </a:spcAft>
              <a:buClr>
                <a:srgbClr val="FFFFFF"/>
              </a:buClr>
              <a:buFont typeface="Symbol" pitchFamily="18" charset="2"/>
              <a:buNone/>
              <a:defRPr/>
            </a:pPr>
            <a:endParaRPr lang="en-US" sz="2800" kern="0" dirty="0" smtClean="0">
              <a:solidFill>
                <a:srgbClr val="FFFFFF"/>
              </a:solidFill>
              <a:latin typeface="Arial"/>
            </a:endParaRPr>
          </a:p>
        </p:txBody>
      </p:sp>
      <p:pic>
        <p:nvPicPr>
          <p:cNvPr id="11266" name="Picture 2" descr="C:\Users\mul49653\Downloads\YouTube-logo-full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620" y="3789040"/>
            <a:ext cx="1449165" cy="901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005580"/>
            <a:ext cx="468663" cy="4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977973"/>
            <a:ext cx="6461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54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888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HN </a:t>
            </a:r>
            <a:r>
              <a:rPr lang="en-GB" sz="3200" kern="0" dirty="0" smtClean="0"/>
              <a:t>Business</a:t>
            </a:r>
            <a:r>
              <a:rPr lang="en-GB" sz="3200" kern="0" dirty="0"/>
              <a:t> </a:t>
            </a:r>
            <a:r>
              <a:rPr lang="en-GB" sz="3200" kern="0" dirty="0" smtClean="0"/>
              <a:t>– SQA Update</a:t>
            </a:r>
            <a:endParaRPr kumimoji="0" lang="en-US" sz="3200" b="1" i="0" u="none" strike="noStrike" kern="0" cap="none" spc="0" normalizeH="0" baseline="0" noProof="0" dirty="0">
              <a:ln>
                <a:noFill/>
              </a:ln>
              <a:solidFill>
                <a:srgbClr val="FFFFFF"/>
              </a:solidFill>
              <a:effectLst/>
              <a:uLnTx/>
              <a:uFillTx/>
            </a:endParaRPr>
          </a:p>
        </p:txBody>
      </p:sp>
      <p:sp>
        <p:nvSpPr>
          <p:cNvPr id="3" name="Text Placeholder 2"/>
          <p:cNvSpPr txBox="1">
            <a:spLocks/>
          </p:cNvSpPr>
          <p:nvPr/>
        </p:nvSpPr>
        <p:spPr>
          <a:xfrm>
            <a:off x="450767" y="1124744"/>
            <a:ext cx="7777162" cy="381642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Clr>
                <a:srgbClr val="FFFFFF"/>
              </a:buClr>
              <a:defRPr/>
            </a:pPr>
            <a:endParaRPr lang="en-US" sz="2000" kern="0" dirty="0" smtClean="0">
              <a:latin typeface="Arial"/>
            </a:endParaRPr>
          </a:p>
          <a:p>
            <a:pPr>
              <a:buClr>
                <a:srgbClr val="FFFFFF"/>
              </a:buClr>
              <a:defRPr/>
            </a:pPr>
            <a:r>
              <a:rPr lang="en-US" sz="2400" kern="0" dirty="0" smtClean="0">
                <a:solidFill>
                  <a:schemeClr val="accent5">
                    <a:lumMod val="40000"/>
                    <a:lumOff val="60000"/>
                  </a:schemeClr>
                </a:solidFill>
                <a:latin typeface="Arial"/>
              </a:rPr>
              <a:t>Uptake figures</a:t>
            </a:r>
          </a:p>
          <a:p>
            <a:pPr>
              <a:buClr>
                <a:srgbClr val="FFFFFF"/>
              </a:buClr>
              <a:defRPr/>
            </a:pPr>
            <a:r>
              <a:rPr lang="en-US" sz="2400" kern="0" dirty="0" smtClean="0">
                <a:latin typeface="Arial"/>
              </a:rPr>
              <a:t>Impact of HN AIT Review – ITIB Spreadsheets</a:t>
            </a:r>
          </a:p>
          <a:p>
            <a:pPr>
              <a:buClr>
                <a:srgbClr val="FFFFFF"/>
              </a:buClr>
              <a:defRPr/>
            </a:pPr>
            <a:r>
              <a:rPr lang="en-US" sz="2400" kern="0" dirty="0" smtClean="0">
                <a:solidFill>
                  <a:schemeClr val="accent5">
                    <a:lumMod val="40000"/>
                    <a:lumOff val="60000"/>
                  </a:schemeClr>
                </a:solidFill>
                <a:latin typeface="Arial"/>
              </a:rPr>
              <a:t>Security of Assessments</a:t>
            </a:r>
          </a:p>
          <a:p>
            <a:pPr>
              <a:buClr>
                <a:srgbClr val="FFFFFF"/>
              </a:buClr>
              <a:defRPr/>
            </a:pPr>
            <a:r>
              <a:rPr lang="en-US" sz="2400" kern="0" dirty="0" smtClean="0">
                <a:latin typeface="Arial"/>
              </a:rPr>
              <a:t>HN Enhancement project</a:t>
            </a:r>
          </a:p>
          <a:p>
            <a:pPr>
              <a:buClr>
                <a:srgbClr val="FFFFFF"/>
              </a:buClr>
              <a:defRPr/>
            </a:pPr>
            <a:r>
              <a:rPr lang="en-US" sz="2400" kern="0" dirty="0" err="1" smtClean="0">
                <a:solidFill>
                  <a:schemeClr val="accent5">
                    <a:lumMod val="40000"/>
                    <a:lumOff val="60000"/>
                  </a:schemeClr>
                </a:solidFill>
                <a:latin typeface="Arial"/>
              </a:rPr>
              <a:t>Ushare</a:t>
            </a:r>
            <a:endParaRPr lang="en-US" sz="2400" kern="0" dirty="0" smtClean="0">
              <a:solidFill>
                <a:schemeClr val="accent5">
                  <a:lumMod val="40000"/>
                  <a:lumOff val="60000"/>
                </a:schemeClr>
              </a:solidFill>
              <a:latin typeface="Arial"/>
            </a:endParaRPr>
          </a:p>
          <a:p>
            <a:pPr>
              <a:buClr>
                <a:srgbClr val="FFFFFF"/>
              </a:buClr>
              <a:defRPr/>
            </a:pPr>
            <a:r>
              <a:rPr lang="en-US" sz="2400" kern="0" dirty="0" smtClean="0">
                <a:latin typeface="Arial"/>
              </a:rPr>
              <a:t>Understanding Standards</a:t>
            </a:r>
          </a:p>
          <a:p>
            <a:pPr>
              <a:buClr>
                <a:srgbClr val="FFFFFF"/>
              </a:buClr>
              <a:defRPr/>
            </a:pPr>
            <a:endParaRPr lang="en-US" sz="2400" kern="0" dirty="0" smtClean="0">
              <a:latin typeface="Arial"/>
            </a:endParaRPr>
          </a:p>
        </p:txBody>
      </p:sp>
    </p:spTree>
    <p:extLst>
      <p:ext uri="{BB962C8B-B14F-4D97-AF65-F5344CB8AC3E}">
        <p14:creationId xmlns:p14="http://schemas.microsoft.com/office/powerpoint/2010/main" val="1625349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3200" kern="0" dirty="0" smtClean="0">
                <a:solidFill>
                  <a:prstClr val="white"/>
                </a:solidFill>
                <a:latin typeface="Arial" charset="0"/>
              </a:rPr>
              <a:t>HNC/D Business Uptake</a:t>
            </a:r>
            <a:endParaRPr lang="en-US" sz="3200" kern="0" dirty="0">
              <a:solidFill>
                <a:prstClr val="white"/>
              </a:solidFill>
              <a:latin typeface="Arial" charset="0"/>
            </a:endParaRPr>
          </a:p>
        </p:txBody>
      </p:sp>
      <p:sp>
        <p:nvSpPr>
          <p:cNvPr id="5" name="Text Placeholder 2"/>
          <p:cNvSpPr txBox="1">
            <a:spLocks/>
          </p:cNvSpPr>
          <p:nvPr/>
        </p:nvSpPr>
        <p:spPr>
          <a:xfrm>
            <a:off x="434981" y="944724"/>
            <a:ext cx="777716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lvl="0" indent="0">
              <a:buClr>
                <a:srgbClr val="FFFFFF"/>
              </a:buClr>
              <a:buNone/>
              <a:defRPr/>
            </a:pPr>
            <a:endParaRPr lang="en-GB" sz="2400" kern="0" dirty="0" smtClean="0">
              <a:latin typeface="Arial"/>
            </a:endParaRPr>
          </a:p>
          <a:p>
            <a:pPr marL="0" indent="0">
              <a:buClr>
                <a:srgbClr val="FFFFFF"/>
              </a:buClr>
              <a:buNone/>
              <a:defRPr/>
            </a:pPr>
            <a:r>
              <a:rPr lang="en-GB" sz="2400" kern="0" dirty="0" smtClean="0">
                <a:solidFill>
                  <a:schemeClr val="accent5">
                    <a:lumMod val="40000"/>
                    <a:lumOff val="60000"/>
                  </a:schemeClr>
                </a:solidFill>
                <a:latin typeface="Arial"/>
              </a:rPr>
              <a:t>SQA Annual Statistical Report 2015</a:t>
            </a:r>
            <a:r>
              <a:rPr lang="en-GB" sz="2400" kern="0" dirty="0" smtClean="0">
                <a:latin typeface="Arial"/>
              </a:rPr>
              <a:t/>
            </a:r>
            <a:br>
              <a:rPr lang="en-GB" sz="2400" kern="0" dirty="0" smtClean="0">
                <a:latin typeface="Arial"/>
              </a:rPr>
            </a:br>
            <a:endParaRPr lang="en-GB" sz="2400" kern="0" dirty="0" smtClean="0">
              <a:latin typeface="Arial"/>
            </a:endParaRPr>
          </a:p>
          <a:p>
            <a:pPr>
              <a:buClr>
                <a:srgbClr val="FFFFFF"/>
              </a:buClr>
              <a:defRPr/>
            </a:pPr>
            <a:r>
              <a:rPr lang="en-GB" sz="2400" kern="0" dirty="0" smtClean="0">
                <a:solidFill>
                  <a:schemeClr val="bg1"/>
                </a:solidFill>
                <a:latin typeface="Arial"/>
              </a:rPr>
              <a:t>HNC Business  7</a:t>
            </a:r>
            <a:r>
              <a:rPr lang="en-GB" sz="2400" kern="0" baseline="30000" dirty="0" smtClean="0">
                <a:solidFill>
                  <a:schemeClr val="bg1"/>
                </a:solidFill>
                <a:latin typeface="Arial"/>
              </a:rPr>
              <a:t>th</a:t>
            </a:r>
            <a:r>
              <a:rPr lang="en-GB" sz="2400" kern="0" dirty="0" smtClean="0">
                <a:solidFill>
                  <a:schemeClr val="bg1"/>
                </a:solidFill>
                <a:latin typeface="Arial"/>
              </a:rPr>
              <a:t> – 810 entries ( -29 / 2014 (7</a:t>
            </a:r>
            <a:r>
              <a:rPr lang="en-GB" sz="2400" kern="0" baseline="30000" dirty="0" smtClean="0">
                <a:solidFill>
                  <a:schemeClr val="bg1"/>
                </a:solidFill>
                <a:latin typeface="Arial"/>
              </a:rPr>
              <a:t>th</a:t>
            </a:r>
            <a:r>
              <a:rPr lang="en-GB" sz="2400" kern="0" dirty="0" smtClean="0">
                <a:solidFill>
                  <a:schemeClr val="bg1"/>
                </a:solidFill>
                <a:latin typeface="Arial"/>
              </a:rPr>
              <a:t>) )</a:t>
            </a:r>
          </a:p>
          <a:p>
            <a:pPr>
              <a:buClr>
                <a:srgbClr val="FFFFFF"/>
              </a:buClr>
              <a:defRPr/>
            </a:pPr>
            <a:r>
              <a:rPr lang="en-GB" sz="2400" kern="0" dirty="0" smtClean="0">
                <a:solidFill>
                  <a:schemeClr val="bg1"/>
                </a:solidFill>
                <a:latin typeface="Arial"/>
              </a:rPr>
              <a:t>HND Business  1</a:t>
            </a:r>
            <a:r>
              <a:rPr lang="en-GB" sz="2400" kern="0" baseline="30000" dirty="0" smtClean="0">
                <a:solidFill>
                  <a:schemeClr val="bg1"/>
                </a:solidFill>
                <a:latin typeface="Arial"/>
              </a:rPr>
              <a:t>st</a:t>
            </a:r>
            <a:r>
              <a:rPr lang="en-GB" sz="2400" kern="0" dirty="0" smtClean="0">
                <a:solidFill>
                  <a:schemeClr val="bg1"/>
                </a:solidFill>
                <a:latin typeface="Arial"/>
              </a:rPr>
              <a:t> –1451 entries (+141 / 2014 (2</a:t>
            </a:r>
            <a:r>
              <a:rPr lang="en-GB" sz="2400" kern="0" baseline="30000" dirty="0" smtClean="0">
                <a:solidFill>
                  <a:schemeClr val="bg1"/>
                </a:solidFill>
                <a:latin typeface="Arial"/>
              </a:rPr>
              <a:t>nd</a:t>
            </a:r>
            <a:r>
              <a:rPr lang="en-GB" sz="2400" kern="0" dirty="0" smtClean="0">
                <a:solidFill>
                  <a:schemeClr val="bg1"/>
                </a:solidFill>
                <a:latin typeface="Arial"/>
              </a:rPr>
              <a:t>) )</a:t>
            </a:r>
          </a:p>
          <a:p>
            <a:pPr marL="0" indent="0">
              <a:buClr>
                <a:srgbClr val="FFFFFF"/>
              </a:buClr>
              <a:buNone/>
              <a:defRPr/>
            </a:pPr>
            <a:endParaRPr lang="en-GB" sz="2400" kern="0" dirty="0">
              <a:solidFill>
                <a:schemeClr val="accent5">
                  <a:lumMod val="60000"/>
                  <a:lumOff val="40000"/>
                </a:schemeClr>
              </a:solidFill>
              <a:latin typeface="Arial"/>
            </a:endParaRPr>
          </a:p>
          <a:p>
            <a:pPr marL="0" indent="0">
              <a:buClr>
                <a:srgbClr val="FFFFFF"/>
              </a:buClr>
              <a:buNone/>
              <a:defRPr/>
            </a:pPr>
            <a:r>
              <a:rPr lang="en-GB" sz="2400" kern="0" dirty="0" smtClean="0">
                <a:solidFill>
                  <a:schemeClr val="accent5">
                    <a:lumMod val="60000"/>
                    <a:lumOff val="40000"/>
                  </a:schemeClr>
                </a:solidFill>
                <a:latin typeface="Arial"/>
              </a:rPr>
              <a:t>2016 Report due for publication April 2017</a:t>
            </a:r>
            <a:br>
              <a:rPr lang="en-GB" sz="2400" kern="0" dirty="0" smtClean="0">
                <a:solidFill>
                  <a:schemeClr val="accent5">
                    <a:lumMod val="60000"/>
                    <a:lumOff val="40000"/>
                  </a:schemeClr>
                </a:solidFill>
                <a:latin typeface="Arial"/>
              </a:rPr>
            </a:br>
            <a:endParaRPr lang="en-GB" sz="2400" kern="0" dirty="0" smtClean="0">
              <a:solidFill>
                <a:schemeClr val="accent5">
                  <a:lumMod val="60000"/>
                  <a:lumOff val="40000"/>
                </a:schemeClr>
              </a:solidFill>
              <a:latin typeface="Arial"/>
            </a:endParaRPr>
          </a:p>
          <a:p>
            <a:pPr marL="0" indent="0">
              <a:buClr>
                <a:srgbClr val="FFFFFF"/>
              </a:buClr>
              <a:buNone/>
              <a:defRPr/>
            </a:pPr>
            <a:r>
              <a:rPr lang="en-GB" sz="2400" kern="0" dirty="0">
                <a:solidFill>
                  <a:schemeClr val="bg1"/>
                </a:solidFill>
                <a:latin typeface="Arial"/>
              </a:rPr>
              <a:t>More information </a:t>
            </a:r>
            <a:r>
              <a:rPr lang="en-GB" sz="2400" kern="0" dirty="0" smtClean="0">
                <a:solidFill>
                  <a:schemeClr val="bg1"/>
                </a:solidFill>
                <a:latin typeface="Arial"/>
              </a:rPr>
              <a:t>http</a:t>
            </a:r>
            <a:r>
              <a:rPr lang="en-GB" sz="2400" kern="0" dirty="0">
                <a:solidFill>
                  <a:schemeClr val="bg1"/>
                </a:solidFill>
                <a:latin typeface="Arial"/>
              </a:rPr>
              <a:t>://</a:t>
            </a:r>
            <a:r>
              <a:rPr lang="en-GB" sz="2400" kern="0" dirty="0" smtClean="0">
                <a:solidFill>
                  <a:schemeClr val="bg1"/>
                </a:solidFill>
                <a:latin typeface="Arial"/>
              </a:rPr>
              <a:t>www.sqa.org.uk/sqa/77197.html</a:t>
            </a:r>
            <a:endParaRPr lang="en-GB" sz="2400" kern="0" dirty="0">
              <a:solidFill>
                <a:schemeClr val="bg1"/>
              </a:solidFill>
              <a:latin typeface="Arial"/>
            </a:endParaRPr>
          </a:p>
          <a:p>
            <a:pPr marL="0" lvl="0" indent="0">
              <a:buClr>
                <a:srgbClr val="FFFFFF"/>
              </a:buClr>
              <a:buNone/>
              <a:defRPr/>
            </a:pPr>
            <a:endParaRPr lang="en-GB" sz="2400" kern="0" dirty="0" smtClean="0">
              <a:latin typeface="Arial"/>
            </a:endParaRPr>
          </a:p>
          <a:p>
            <a:pPr marL="0" lvl="0" indent="0">
              <a:buClr>
                <a:srgbClr val="FFFFFF"/>
              </a:buClr>
              <a:buNone/>
              <a:defRPr/>
            </a:pPr>
            <a:endParaRPr lang="en-GB" sz="2400" kern="0" dirty="0" smtClean="0">
              <a:latin typeface="Arial"/>
            </a:endParaRPr>
          </a:p>
          <a:p>
            <a:pPr marL="0" lvl="0" indent="0">
              <a:buClr>
                <a:srgbClr val="FFFFFF"/>
              </a:buClr>
              <a:buNone/>
              <a:defRPr/>
            </a:pPr>
            <a:endParaRPr lang="en-GB" sz="2400" kern="0" dirty="0">
              <a:latin typeface="Arial"/>
            </a:endParaRPr>
          </a:p>
          <a:p>
            <a:pPr marL="0" lvl="0" indent="0">
              <a:buClr>
                <a:srgbClr val="FFFFFF"/>
              </a:buClr>
              <a:buNone/>
              <a:defRPr/>
            </a:pPr>
            <a:endParaRPr lang="en-GB" sz="2400" kern="0" dirty="0" smtClean="0">
              <a:latin typeface="Arial"/>
            </a:endParaRPr>
          </a:p>
        </p:txBody>
      </p:sp>
    </p:spTree>
    <p:extLst>
      <p:ext uri="{BB962C8B-B14F-4D97-AF65-F5344CB8AC3E}">
        <p14:creationId xmlns:p14="http://schemas.microsoft.com/office/powerpoint/2010/main" val="1048822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648072"/>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ITIB: Spreadsheets</a:t>
            </a:r>
            <a:endParaRPr kumimoji="0" lang="en-US" sz="3200" b="1" i="0" u="none" strike="noStrike" kern="0" cap="none" spc="0" normalizeH="0" baseline="0" noProof="0" dirty="0">
              <a:ln>
                <a:noFill/>
              </a:ln>
              <a:solidFill>
                <a:srgbClr val="FFFFFF"/>
              </a:solidFill>
              <a:effectLst/>
              <a:uLnTx/>
              <a:uFillTx/>
            </a:endParaRPr>
          </a:p>
        </p:txBody>
      </p:sp>
      <p:sp>
        <p:nvSpPr>
          <p:cNvPr id="3" name="Text Placeholder 2"/>
          <p:cNvSpPr txBox="1">
            <a:spLocks/>
          </p:cNvSpPr>
          <p:nvPr/>
        </p:nvSpPr>
        <p:spPr>
          <a:xfrm>
            <a:off x="194299" y="1268760"/>
            <a:ext cx="8640960" cy="381642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r>
              <a:rPr lang="en-US" sz="2400" kern="0" dirty="0" smtClean="0">
                <a:solidFill>
                  <a:schemeClr val="accent5">
                    <a:lumMod val="40000"/>
                    <a:lumOff val="60000"/>
                  </a:schemeClr>
                </a:solidFill>
                <a:latin typeface="Arial"/>
              </a:rPr>
              <a:t>Background:</a:t>
            </a:r>
            <a:endParaRPr lang="en-US" sz="2400" kern="0" dirty="0">
              <a:solidFill>
                <a:schemeClr val="accent5">
                  <a:lumMod val="40000"/>
                  <a:lumOff val="60000"/>
                </a:schemeClr>
              </a:solidFill>
              <a:latin typeface="Arial"/>
            </a:endParaRPr>
          </a:p>
          <a:p>
            <a:pPr>
              <a:buClr>
                <a:srgbClr val="FFFFFF"/>
              </a:buClr>
              <a:defRPr/>
            </a:pPr>
            <a:r>
              <a:rPr lang="en-US" sz="2400" kern="0" dirty="0" smtClean="0">
                <a:solidFill>
                  <a:schemeClr val="bg1"/>
                </a:solidFill>
                <a:latin typeface="Arial"/>
              </a:rPr>
              <a:t>Unit designed to develop knowledge and skills to </a:t>
            </a:r>
            <a:r>
              <a:rPr lang="en-US" sz="2400" kern="0" dirty="0" err="1" smtClean="0">
                <a:solidFill>
                  <a:schemeClr val="bg1"/>
                </a:solidFill>
                <a:latin typeface="Arial"/>
              </a:rPr>
              <a:t>customise</a:t>
            </a:r>
            <a:r>
              <a:rPr lang="en-US" sz="2400" kern="0" dirty="0" smtClean="0">
                <a:solidFill>
                  <a:schemeClr val="bg1"/>
                </a:solidFill>
                <a:latin typeface="Arial"/>
              </a:rPr>
              <a:t> solutions to business problems/processes (i.e. not a purely technical unit)</a:t>
            </a:r>
          </a:p>
          <a:p>
            <a:pPr>
              <a:buClr>
                <a:srgbClr val="FFFFFF"/>
              </a:buClr>
              <a:defRPr/>
            </a:pPr>
            <a:r>
              <a:rPr lang="en-US" sz="2400" kern="0" dirty="0" smtClean="0">
                <a:solidFill>
                  <a:schemeClr val="accent5">
                    <a:lumMod val="40000"/>
                    <a:lumOff val="60000"/>
                  </a:schemeClr>
                </a:solidFill>
                <a:latin typeface="Arial"/>
              </a:rPr>
              <a:t>Belongs to Admin &amp; IT cognate group</a:t>
            </a:r>
          </a:p>
          <a:p>
            <a:pPr>
              <a:buClr>
                <a:srgbClr val="FFFFFF"/>
              </a:buClr>
              <a:defRPr/>
            </a:pPr>
            <a:r>
              <a:rPr lang="en-US" sz="2400" kern="0" dirty="0" smtClean="0">
                <a:latin typeface="Arial"/>
              </a:rPr>
              <a:t>Updated as part of HN Admin &amp; IT Review</a:t>
            </a:r>
          </a:p>
          <a:p>
            <a:pPr>
              <a:buClr>
                <a:srgbClr val="FFFFFF"/>
              </a:buClr>
              <a:defRPr/>
            </a:pPr>
            <a:r>
              <a:rPr lang="en-US" sz="2400" kern="0" dirty="0" smtClean="0">
                <a:solidFill>
                  <a:schemeClr val="accent5">
                    <a:lumMod val="40000"/>
                    <a:lumOff val="60000"/>
                  </a:schemeClr>
                </a:solidFill>
                <a:latin typeface="Arial"/>
              </a:rPr>
              <a:t>Feedback from HN Business survey also informed changes</a:t>
            </a:r>
          </a:p>
          <a:p>
            <a:pPr>
              <a:buClr>
                <a:srgbClr val="FFFFFF"/>
              </a:buClr>
              <a:defRPr/>
            </a:pPr>
            <a:r>
              <a:rPr lang="en-US" sz="2400" kern="0" dirty="0" smtClean="0">
                <a:latin typeface="Arial"/>
              </a:rPr>
              <a:t>Unit </a:t>
            </a:r>
            <a:r>
              <a:rPr lang="en-US" sz="2400" kern="0" dirty="0" err="1" smtClean="0">
                <a:latin typeface="Arial"/>
              </a:rPr>
              <a:t>criticised</a:t>
            </a:r>
            <a:r>
              <a:rPr lang="en-US" sz="2400" kern="0" dirty="0">
                <a:latin typeface="Arial"/>
              </a:rPr>
              <a:t> </a:t>
            </a:r>
            <a:r>
              <a:rPr lang="en-US" sz="2400" kern="0" dirty="0" smtClean="0">
                <a:latin typeface="Arial"/>
              </a:rPr>
              <a:t>for heavy and cumbersome assessment</a:t>
            </a:r>
          </a:p>
          <a:p>
            <a:pPr>
              <a:buClr>
                <a:srgbClr val="FFFFFF"/>
              </a:buClr>
              <a:defRPr/>
            </a:pPr>
            <a:endParaRPr lang="en-US" sz="2400" kern="0" dirty="0" smtClean="0">
              <a:latin typeface="Arial"/>
            </a:endParaRPr>
          </a:p>
          <a:p>
            <a:pPr>
              <a:buClr>
                <a:srgbClr val="FFFFFF"/>
              </a:buClr>
              <a:defRPr/>
            </a:pPr>
            <a:endParaRPr lang="en-US" sz="2400" kern="0" dirty="0" smtClean="0">
              <a:latin typeface="Arial"/>
            </a:endParaRPr>
          </a:p>
        </p:txBody>
      </p:sp>
    </p:spTree>
    <p:extLst>
      <p:ext uri="{BB962C8B-B14F-4D97-AF65-F5344CB8AC3E}">
        <p14:creationId xmlns:p14="http://schemas.microsoft.com/office/powerpoint/2010/main" val="1940677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648072"/>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ITIB: Spreadsheets</a:t>
            </a:r>
            <a:endParaRPr kumimoji="0" lang="en-US" sz="3200" b="1" i="0" u="none" strike="noStrike" kern="0" cap="none" spc="0" normalizeH="0" baseline="0" noProof="0" dirty="0">
              <a:ln>
                <a:noFill/>
              </a:ln>
              <a:solidFill>
                <a:srgbClr val="FFFFFF"/>
              </a:solidFill>
              <a:effectLst/>
              <a:uLnTx/>
              <a:uFillTx/>
            </a:endParaRPr>
          </a:p>
        </p:txBody>
      </p:sp>
      <p:sp>
        <p:nvSpPr>
          <p:cNvPr id="3" name="Text Placeholder 2"/>
          <p:cNvSpPr txBox="1">
            <a:spLocks/>
          </p:cNvSpPr>
          <p:nvPr/>
        </p:nvSpPr>
        <p:spPr>
          <a:xfrm>
            <a:off x="189357" y="1196005"/>
            <a:ext cx="8640960" cy="381642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r>
              <a:rPr lang="en-US" sz="2400" kern="0" dirty="0" smtClean="0">
                <a:solidFill>
                  <a:schemeClr val="accent5">
                    <a:lumMod val="40000"/>
                    <a:lumOff val="60000"/>
                  </a:schemeClr>
                </a:solidFill>
                <a:latin typeface="Arial"/>
              </a:rPr>
              <a:t>Unit specification issues:</a:t>
            </a:r>
            <a:endParaRPr lang="en-US" sz="2400" kern="0" dirty="0" smtClean="0">
              <a:latin typeface="Arial"/>
            </a:endParaRPr>
          </a:p>
          <a:p>
            <a:pPr>
              <a:buClr>
                <a:srgbClr val="FFFFFF"/>
              </a:buClr>
              <a:defRPr/>
            </a:pPr>
            <a:r>
              <a:rPr lang="en-US" sz="2400" kern="0" dirty="0" smtClean="0">
                <a:latin typeface="Arial"/>
              </a:rPr>
              <a:t>Issues of over-assessment linked to perception of teaching to assessment</a:t>
            </a:r>
          </a:p>
          <a:p>
            <a:pPr>
              <a:buClr>
                <a:srgbClr val="FFFFFF"/>
              </a:buClr>
              <a:defRPr/>
            </a:pPr>
            <a:r>
              <a:rPr lang="en-US" sz="2400" kern="0" dirty="0" smtClean="0">
                <a:solidFill>
                  <a:schemeClr val="accent5">
                    <a:lumMod val="40000"/>
                    <a:lumOff val="60000"/>
                  </a:schemeClr>
                </a:solidFill>
                <a:latin typeface="Arial"/>
              </a:rPr>
              <a:t>Unit spec is an assessment standard not a tool for policing </a:t>
            </a:r>
            <a:r>
              <a:rPr lang="en-US" sz="2400" kern="0" dirty="0" err="1" smtClean="0">
                <a:solidFill>
                  <a:schemeClr val="accent5">
                    <a:lumMod val="40000"/>
                    <a:lumOff val="60000"/>
                  </a:schemeClr>
                </a:solidFill>
                <a:latin typeface="Arial"/>
              </a:rPr>
              <a:t>centre</a:t>
            </a:r>
            <a:r>
              <a:rPr lang="en-US" sz="2400" kern="0" dirty="0" smtClean="0">
                <a:solidFill>
                  <a:schemeClr val="accent5">
                    <a:lumMod val="40000"/>
                    <a:lumOff val="60000"/>
                  </a:schemeClr>
                </a:solidFill>
                <a:latin typeface="Arial"/>
              </a:rPr>
              <a:t> delivery</a:t>
            </a:r>
            <a:endParaRPr lang="en-US" sz="2400" kern="0" dirty="0">
              <a:solidFill>
                <a:schemeClr val="accent5">
                  <a:lumMod val="40000"/>
                  <a:lumOff val="60000"/>
                </a:schemeClr>
              </a:solidFill>
              <a:latin typeface="Arial"/>
            </a:endParaRPr>
          </a:p>
          <a:p>
            <a:pPr>
              <a:buClr>
                <a:srgbClr val="FFFFFF"/>
              </a:buClr>
              <a:defRPr/>
            </a:pPr>
            <a:r>
              <a:rPr lang="en-US" sz="2400" kern="0" dirty="0" smtClean="0">
                <a:latin typeface="Arial"/>
              </a:rPr>
              <a:t>Bolder actions needed to significantly reduce assessment</a:t>
            </a:r>
          </a:p>
          <a:p>
            <a:pPr>
              <a:buClr>
                <a:srgbClr val="FFFFFF"/>
              </a:buClr>
              <a:defRPr/>
            </a:pPr>
            <a:r>
              <a:rPr lang="en-US" sz="2400" kern="0" dirty="0" smtClean="0">
                <a:solidFill>
                  <a:schemeClr val="accent5">
                    <a:lumMod val="40000"/>
                    <a:lumOff val="60000"/>
                  </a:schemeClr>
                </a:solidFill>
                <a:latin typeface="Arial"/>
              </a:rPr>
              <a:t>Unit often asks for tasks to be repeated (e.g. use </a:t>
            </a:r>
            <a:r>
              <a:rPr lang="en-US" sz="2400" i="1" kern="0" dirty="0" smtClean="0">
                <a:solidFill>
                  <a:schemeClr val="accent5">
                    <a:lumMod val="40000"/>
                    <a:lumOff val="60000"/>
                  </a:schemeClr>
                </a:solidFill>
                <a:latin typeface="Arial"/>
              </a:rPr>
              <a:t>three </a:t>
            </a:r>
            <a:r>
              <a:rPr lang="en-US" sz="2400" kern="0" dirty="0" smtClean="0">
                <a:solidFill>
                  <a:schemeClr val="accent5">
                    <a:lumMod val="40000"/>
                    <a:lumOff val="60000"/>
                  </a:schemeClr>
                </a:solidFill>
                <a:latin typeface="Arial"/>
              </a:rPr>
              <a:t>methods of averaging)</a:t>
            </a:r>
          </a:p>
          <a:p>
            <a:pPr>
              <a:buClr>
                <a:srgbClr val="FFFFFF"/>
              </a:buClr>
              <a:defRPr/>
            </a:pPr>
            <a:r>
              <a:rPr lang="en-US" sz="2400" kern="0" dirty="0" smtClean="0">
                <a:latin typeface="Arial"/>
              </a:rPr>
              <a:t>This drives over-assessment and complexity</a:t>
            </a:r>
          </a:p>
          <a:p>
            <a:pPr>
              <a:buClr>
                <a:srgbClr val="FFFFFF"/>
              </a:buClr>
              <a:defRPr/>
            </a:pPr>
            <a:endParaRPr lang="en-US" sz="2400" kern="0" dirty="0" smtClean="0">
              <a:latin typeface="Arial"/>
            </a:endParaRPr>
          </a:p>
          <a:p>
            <a:pPr>
              <a:buClr>
                <a:srgbClr val="FFFFFF"/>
              </a:buClr>
              <a:defRPr/>
            </a:pPr>
            <a:endParaRPr lang="en-US" sz="2400" kern="0" dirty="0" smtClean="0">
              <a:latin typeface="Arial"/>
            </a:endParaRPr>
          </a:p>
          <a:p>
            <a:pPr>
              <a:buClr>
                <a:srgbClr val="FFFFFF"/>
              </a:buClr>
              <a:defRPr/>
            </a:pPr>
            <a:endParaRPr lang="en-US" sz="2400" kern="0" dirty="0" smtClean="0">
              <a:latin typeface="Arial"/>
            </a:endParaRPr>
          </a:p>
        </p:txBody>
      </p:sp>
    </p:spTree>
    <p:extLst>
      <p:ext uri="{BB962C8B-B14F-4D97-AF65-F5344CB8AC3E}">
        <p14:creationId xmlns:p14="http://schemas.microsoft.com/office/powerpoint/2010/main" val="828840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648072"/>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ITIB: Spreadsheets</a:t>
            </a:r>
            <a:endParaRPr kumimoji="0" lang="en-US" sz="3200" b="1" i="0" u="none" strike="noStrike" kern="0" cap="none" spc="0" normalizeH="0" baseline="0" noProof="0" dirty="0">
              <a:ln>
                <a:noFill/>
              </a:ln>
              <a:solidFill>
                <a:srgbClr val="FFFFFF"/>
              </a:solidFill>
              <a:effectLst/>
              <a:uLnTx/>
              <a:uFillTx/>
            </a:endParaRPr>
          </a:p>
        </p:txBody>
      </p:sp>
      <p:sp>
        <p:nvSpPr>
          <p:cNvPr id="3" name="Text Placeholder 2"/>
          <p:cNvSpPr txBox="1">
            <a:spLocks/>
          </p:cNvSpPr>
          <p:nvPr/>
        </p:nvSpPr>
        <p:spPr>
          <a:xfrm>
            <a:off x="194298" y="1268760"/>
            <a:ext cx="8842198" cy="381642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r>
              <a:rPr lang="en-US" sz="2400" kern="0" dirty="0" smtClean="0">
                <a:solidFill>
                  <a:schemeClr val="accent5">
                    <a:lumMod val="40000"/>
                    <a:lumOff val="60000"/>
                  </a:schemeClr>
                </a:solidFill>
                <a:latin typeface="Arial"/>
              </a:rPr>
              <a:t>ASP issues:</a:t>
            </a:r>
            <a:endParaRPr lang="en-US" sz="2400" kern="0" dirty="0" smtClean="0">
              <a:latin typeface="Arial"/>
            </a:endParaRPr>
          </a:p>
          <a:p>
            <a:pPr>
              <a:buClr>
                <a:srgbClr val="FFFFFF"/>
              </a:buClr>
              <a:defRPr/>
            </a:pPr>
            <a:r>
              <a:rPr lang="en-US" sz="2400" kern="0" dirty="0">
                <a:latin typeface="Arial"/>
              </a:rPr>
              <a:t>Many criticisms </a:t>
            </a:r>
            <a:r>
              <a:rPr lang="en-US" sz="2400" kern="0" dirty="0" smtClean="0">
                <a:latin typeface="Arial"/>
              </a:rPr>
              <a:t>related </a:t>
            </a:r>
            <a:r>
              <a:rPr lang="en-US" sz="2400" kern="0" dirty="0">
                <a:latin typeface="Arial"/>
              </a:rPr>
              <a:t>to the </a:t>
            </a:r>
            <a:r>
              <a:rPr lang="en-US" sz="2400" kern="0" dirty="0" smtClean="0">
                <a:latin typeface="Arial"/>
              </a:rPr>
              <a:t>ASPs</a:t>
            </a:r>
          </a:p>
          <a:p>
            <a:pPr marL="0" indent="0">
              <a:buClr>
                <a:srgbClr val="FFFFFF"/>
              </a:buClr>
              <a:buNone/>
              <a:defRPr/>
            </a:pPr>
            <a:endParaRPr lang="en-US" sz="2400" kern="0" dirty="0">
              <a:latin typeface="Arial"/>
            </a:endParaRPr>
          </a:p>
          <a:p>
            <a:pPr>
              <a:buClr>
                <a:srgbClr val="FFFFFF"/>
              </a:buClr>
              <a:defRPr/>
            </a:pPr>
            <a:r>
              <a:rPr lang="en-US" sz="2400" kern="0" dirty="0">
                <a:solidFill>
                  <a:schemeClr val="accent5">
                    <a:lumMod val="40000"/>
                    <a:lumOff val="60000"/>
                  </a:schemeClr>
                </a:solidFill>
                <a:latin typeface="Arial"/>
              </a:rPr>
              <a:t>ASPs </a:t>
            </a:r>
            <a:r>
              <a:rPr lang="en-US" sz="2400" kern="0" dirty="0" smtClean="0">
                <a:solidFill>
                  <a:schemeClr val="accent5">
                    <a:lumMod val="40000"/>
                    <a:lumOff val="60000"/>
                  </a:schemeClr>
                </a:solidFill>
                <a:latin typeface="Arial"/>
              </a:rPr>
              <a:t>break </a:t>
            </a:r>
            <a:r>
              <a:rPr lang="en-US" sz="2400" kern="0" dirty="0">
                <a:solidFill>
                  <a:schemeClr val="accent5">
                    <a:lumMod val="40000"/>
                    <a:lumOff val="60000"/>
                  </a:schemeClr>
                </a:solidFill>
                <a:latin typeface="Arial"/>
              </a:rPr>
              <a:t>down </a:t>
            </a:r>
            <a:r>
              <a:rPr lang="en-US" sz="2400" kern="0" dirty="0" smtClean="0">
                <a:solidFill>
                  <a:schemeClr val="accent5">
                    <a:lumMod val="40000"/>
                    <a:lumOff val="60000"/>
                  </a:schemeClr>
                </a:solidFill>
                <a:latin typeface="Arial"/>
              </a:rPr>
              <a:t>tasks into step by step instructions directing </a:t>
            </a:r>
            <a:r>
              <a:rPr lang="en-US" sz="2400" kern="0" dirty="0">
                <a:solidFill>
                  <a:schemeClr val="accent5">
                    <a:lumMod val="40000"/>
                    <a:lumOff val="60000"/>
                  </a:schemeClr>
                </a:solidFill>
                <a:latin typeface="Arial"/>
              </a:rPr>
              <a:t>students rather than engage holistic problem </a:t>
            </a:r>
            <a:r>
              <a:rPr lang="en-US" sz="2400" kern="0" dirty="0" smtClean="0">
                <a:solidFill>
                  <a:schemeClr val="accent5">
                    <a:lumMod val="40000"/>
                    <a:lumOff val="60000"/>
                  </a:schemeClr>
                </a:solidFill>
                <a:latin typeface="Arial"/>
              </a:rPr>
              <a:t>solving</a:t>
            </a:r>
          </a:p>
          <a:p>
            <a:pPr>
              <a:buClr>
                <a:srgbClr val="FFFFFF"/>
              </a:buClr>
              <a:defRPr/>
            </a:pPr>
            <a:endParaRPr lang="en-US" sz="2400" kern="0" dirty="0" smtClean="0">
              <a:latin typeface="Arial"/>
            </a:endParaRPr>
          </a:p>
          <a:p>
            <a:pPr>
              <a:buClr>
                <a:srgbClr val="FFFFFF"/>
              </a:buClr>
              <a:defRPr/>
            </a:pPr>
            <a:r>
              <a:rPr lang="en-US" sz="2400" kern="0" dirty="0" smtClean="0">
                <a:latin typeface="Arial"/>
              </a:rPr>
              <a:t>Assessment can be a pursuit of the “correct figures” in example solution rather than using knowledge and skills to </a:t>
            </a:r>
            <a:r>
              <a:rPr lang="en-US" sz="2400" kern="0" dirty="0" err="1" smtClean="0">
                <a:latin typeface="Arial"/>
              </a:rPr>
              <a:t>customise</a:t>
            </a:r>
            <a:r>
              <a:rPr lang="en-US" sz="2400" kern="0" dirty="0" smtClean="0">
                <a:latin typeface="Arial"/>
              </a:rPr>
              <a:t> a solution</a:t>
            </a:r>
            <a:endParaRPr lang="en-US" sz="2400" kern="0" dirty="0">
              <a:latin typeface="Arial"/>
            </a:endParaRPr>
          </a:p>
          <a:p>
            <a:pPr>
              <a:buClr>
                <a:srgbClr val="FFFFFF"/>
              </a:buClr>
              <a:defRPr/>
            </a:pPr>
            <a:endParaRPr lang="en-US" sz="2400" kern="0" dirty="0" smtClean="0">
              <a:latin typeface="Arial"/>
            </a:endParaRPr>
          </a:p>
          <a:p>
            <a:pPr>
              <a:buClr>
                <a:srgbClr val="FFFFFF"/>
              </a:buClr>
              <a:defRPr/>
            </a:pPr>
            <a:endParaRPr lang="en-US" sz="2400" kern="0" dirty="0" smtClean="0">
              <a:latin typeface="Arial"/>
            </a:endParaRPr>
          </a:p>
          <a:p>
            <a:pPr>
              <a:buClr>
                <a:srgbClr val="FFFFFF"/>
              </a:buClr>
              <a:defRPr/>
            </a:pPr>
            <a:endParaRPr lang="en-US" sz="2400" kern="0" dirty="0" smtClean="0">
              <a:latin typeface="Arial"/>
            </a:endParaRPr>
          </a:p>
        </p:txBody>
      </p:sp>
    </p:spTree>
    <p:extLst>
      <p:ext uri="{BB962C8B-B14F-4D97-AF65-F5344CB8AC3E}">
        <p14:creationId xmlns:p14="http://schemas.microsoft.com/office/powerpoint/2010/main" val="1649458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648072"/>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ITIB: Spreadsheets</a:t>
            </a:r>
            <a:endParaRPr kumimoji="0" lang="en-US" sz="3200" b="1" i="0" u="none" strike="noStrike" kern="0" cap="none" spc="0" normalizeH="0" baseline="0" noProof="0" dirty="0">
              <a:ln>
                <a:noFill/>
              </a:ln>
              <a:solidFill>
                <a:srgbClr val="FFFFFF"/>
              </a:solidFill>
              <a:effectLst/>
              <a:uLnTx/>
              <a:uFillTx/>
            </a:endParaRPr>
          </a:p>
        </p:txBody>
      </p:sp>
      <p:sp>
        <p:nvSpPr>
          <p:cNvPr id="3" name="Text Placeholder 2"/>
          <p:cNvSpPr txBox="1">
            <a:spLocks/>
          </p:cNvSpPr>
          <p:nvPr/>
        </p:nvSpPr>
        <p:spPr>
          <a:xfrm>
            <a:off x="0" y="1052736"/>
            <a:ext cx="9003443" cy="460851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r>
              <a:rPr lang="en-US" sz="2400" kern="0" dirty="0" smtClean="0">
                <a:solidFill>
                  <a:schemeClr val="accent5">
                    <a:lumMod val="40000"/>
                    <a:lumOff val="60000"/>
                  </a:schemeClr>
                </a:solidFill>
                <a:latin typeface="Arial"/>
              </a:rPr>
              <a:t>Changes made:</a:t>
            </a:r>
            <a:endParaRPr lang="en-US" sz="2400" kern="0" dirty="0" smtClean="0">
              <a:latin typeface="Arial"/>
            </a:endParaRPr>
          </a:p>
          <a:p>
            <a:pPr>
              <a:buClr>
                <a:srgbClr val="FFFFFF"/>
              </a:buClr>
              <a:defRPr/>
            </a:pPr>
            <a:r>
              <a:rPr lang="en-US" sz="2400" kern="0" dirty="0" smtClean="0">
                <a:latin typeface="Arial"/>
              </a:rPr>
              <a:t>Assessment content reduced (not Knowledge &amp; Skills)</a:t>
            </a:r>
          </a:p>
          <a:p>
            <a:pPr>
              <a:buClr>
                <a:srgbClr val="FFFFFF"/>
              </a:buClr>
              <a:defRPr/>
            </a:pPr>
            <a:r>
              <a:rPr lang="en-US" sz="2400" kern="0" dirty="0" smtClean="0">
                <a:solidFill>
                  <a:schemeClr val="accent5">
                    <a:lumMod val="40000"/>
                    <a:lumOff val="60000"/>
                  </a:schemeClr>
                </a:solidFill>
                <a:latin typeface="Arial"/>
              </a:rPr>
              <a:t>Requirement to repeat tasks removed or </a:t>
            </a:r>
            <a:r>
              <a:rPr lang="en-US" sz="2400" kern="0" dirty="0" err="1" smtClean="0">
                <a:solidFill>
                  <a:schemeClr val="accent5">
                    <a:lumMod val="40000"/>
                    <a:lumOff val="60000"/>
                  </a:schemeClr>
                </a:solidFill>
                <a:latin typeface="Arial"/>
              </a:rPr>
              <a:t>minimised</a:t>
            </a:r>
            <a:r>
              <a:rPr lang="en-US" sz="2400" kern="0" dirty="0" smtClean="0">
                <a:solidFill>
                  <a:schemeClr val="accent5">
                    <a:lumMod val="40000"/>
                    <a:lumOff val="60000"/>
                  </a:schemeClr>
                </a:solidFill>
                <a:latin typeface="Arial"/>
              </a:rPr>
              <a:t> in Unit specification</a:t>
            </a:r>
            <a:endParaRPr lang="en-US" sz="2400" kern="0" dirty="0">
              <a:solidFill>
                <a:schemeClr val="accent5">
                  <a:lumMod val="40000"/>
                  <a:lumOff val="60000"/>
                </a:schemeClr>
              </a:solidFill>
              <a:latin typeface="Arial"/>
            </a:endParaRPr>
          </a:p>
          <a:p>
            <a:pPr>
              <a:buClr>
                <a:srgbClr val="FFFFFF"/>
              </a:buClr>
              <a:defRPr/>
            </a:pPr>
            <a:r>
              <a:rPr lang="en-US" sz="2400" kern="0" dirty="0" smtClean="0">
                <a:latin typeface="Arial"/>
              </a:rPr>
              <a:t>Evaluation of data/information across entire assessment task (Outcome 3) rather than repeated per Outcome</a:t>
            </a:r>
          </a:p>
          <a:p>
            <a:pPr>
              <a:buClr>
                <a:srgbClr val="FFFFFF"/>
              </a:buClr>
              <a:defRPr/>
            </a:pPr>
            <a:r>
              <a:rPr lang="en-US" sz="2400" kern="0" dirty="0" smtClean="0">
                <a:solidFill>
                  <a:schemeClr val="accent5">
                    <a:lumMod val="40000"/>
                    <a:lumOff val="60000"/>
                  </a:schemeClr>
                </a:solidFill>
                <a:latin typeface="Arial"/>
              </a:rPr>
              <a:t>New ASP will require students to interpret the scenario to identify solutions </a:t>
            </a:r>
            <a:r>
              <a:rPr lang="en-US" sz="2400" kern="0" dirty="0" smtClean="0">
                <a:solidFill>
                  <a:schemeClr val="accent5">
                    <a:lumMod val="40000"/>
                    <a:lumOff val="60000"/>
                  </a:schemeClr>
                </a:solidFill>
                <a:latin typeface="Arial"/>
              </a:rPr>
              <a:t>rather </a:t>
            </a:r>
            <a:r>
              <a:rPr lang="en-US" sz="2400" kern="0" dirty="0" smtClean="0">
                <a:solidFill>
                  <a:schemeClr val="accent5">
                    <a:lumMod val="40000"/>
                    <a:lumOff val="60000"/>
                  </a:schemeClr>
                </a:solidFill>
                <a:latin typeface="Arial"/>
              </a:rPr>
              <a:t>than be directed to tools/functions</a:t>
            </a:r>
          </a:p>
          <a:p>
            <a:pPr>
              <a:buClr>
                <a:srgbClr val="FFFFFF"/>
              </a:buClr>
              <a:defRPr/>
            </a:pPr>
            <a:r>
              <a:rPr lang="en-US" sz="2400" kern="0" dirty="0" smtClean="0">
                <a:latin typeface="Arial"/>
              </a:rPr>
              <a:t>ASP to contain more guidance on making judgements than </a:t>
            </a:r>
            <a:r>
              <a:rPr lang="en-US" sz="2400" kern="0" dirty="0">
                <a:latin typeface="Arial"/>
              </a:rPr>
              <a:t/>
            </a:r>
            <a:br>
              <a:rPr lang="en-US" sz="2400" kern="0" dirty="0">
                <a:latin typeface="Arial"/>
              </a:rPr>
            </a:br>
            <a:r>
              <a:rPr lang="en-US" sz="2400" kern="0" dirty="0" smtClean="0">
                <a:latin typeface="Arial"/>
              </a:rPr>
              <a:t>presenting the “correct” figures</a:t>
            </a:r>
          </a:p>
          <a:p>
            <a:pPr>
              <a:buClr>
                <a:srgbClr val="FFFFFF"/>
              </a:buClr>
              <a:defRPr/>
            </a:pPr>
            <a:endParaRPr lang="en-US" sz="2400" kern="0" dirty="0" smtClean="0">
              <a:latin typeface="Arial"/>
            </a:endParaRPr>
          </a:p>
        </p:txBody>
      </p:sp>
    </p:spTree>
    <p:extLst>
      <p:ext uri="{BB962C8B-B14F-4D97-AF65-F5344CB8AC3E}">
        <p14:creationId xmlns:p14="http://schemas.microsoft.com/office/powerpoint/2010/main" val="1164800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648072"/>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sz="3200" kern="0" noProof="0" dirty="0" smtClean="0"/>
              <a:t>ICT in Business</a:t>
            </a:r>
            <a:endParaRPr kumimoji="0" lang="en-US" sz="3200" b="1" i="0" u="none" strike="noStrike" kern="0" cap="none" spc="0" normalizeH="0" baseline="0" noProof="0" dirty="0">
              <a:ln>
                <a:noFill/>
              </a:ln>
              <a:solidFill>
                <a:srgbClr val="FFFFFF"/>
              </a:solidFill>
              <a:effectLst/>
              <a:uLnTx/>
              <a:uFillTx/>
            </a:endParaRPr>
          </a:p>
        </p:txBody>
      </p:sp>
      <p:sp>
        <p:nvSpPr>
          <p:cNvPr id="3" name="Text Placeholder 2"/>
          <p:cNvSpPr txBox="1">
            <a:spLocks/>
          </p:cNvSpPr>
          <p:nvPr/>
        </p:nvSpPr>
        <p:spPr>
          <a:xfrm>
            <a:off x="130067" y="2132856"/>
            <a:ext cx="8904553" cy="460851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Clr>
                <a:srgbClr val="FFFFFF"/>
              </a:buClr>
              <a:defRPr/>
            </a:pPr>
            <a:r>
              <a:rPr lang="en-US" sz="2400" kern="0" dirty="0" smtClean="0">
                <a:solidFill>
                  <a:schemeClr val="accent5">
                    <a:lumMod val="40000"/>
                    <a:lumOff val="60000"/>
                  </a:schemeClr>
                </a:solidFill>
                <a:latin typeface="Arial"/>
              </a:rPr>
              <a:t>Minimal changes to reduce assessment</a:t>
            </a:r>
          </a:p>
          <a:p>
            <a:pPr>
              <a:buClr>
                <a:srgbClr val="FFFFFF"/>
              </a:buClr>
              <a:defRPr/>
            </a:pPr>
            <a:r>
              <a:rPr lang="en-US" sz="2400" kern="0" dirty="0" smtClean="0">
                <a:solidFill>
                  <a:schemeClr val="accent5">
                    <a:lumMod val="40000"/>
                    <a:lumOff val="60000"/>
                  </a:schemeClr>
                </a:solidFill>
                <a:latin typeface="Arial"/>
              </a:rPr>
              <a:t>Iain Walker will </a:t>
            </a:r>
            <a:r>
              <a:rPr lang="en-US" sz="2400" kern="0" dirty="0" err="1" smtClean="0">
                <a:solidFill>
                  <a:schemeClr val="accent5">
                    <a:lumMod val="40000"/>
                    <a:lumOff val="60000"/>
                  </a:schemeClr>
                </a:solidFill>
                <a:latin typeface="Arial"/>
              </a:rPr>
              <a:t>summarise</a:t>
            </a:r>
            <a:r>
              <a:rPr lang="en-US" sz="2400" kern="0" dirty="0" smtClean="0">
                <a:solidFill>
                  <a:schemeClr val="accent5">
                    <a:lumMod val="40000"/>
                    <a:lumOff val="60000"/>
                  </a:schemeClr>
                </a:solidFill>
                <a:latin typeface="Arial"/>
              </a:rPr>
              <a:t> changes in afternoon session</a:t>
            </a:r>
          </a:p>
          <a:p>
            <a:pPr>
              <a:buClr>
                <a:srgbClr val="FFFFFF"/>
              </a:buClr>
              <a:defRPr/>
            </a:pPr>
            <a:endParaRPr lang="en-US" sz="2400" kern="0" dirty="0" smtClean="0">
              <a:latin typeface="Arial"/>
            </a:endParaRPr>
          </a:p>
        </p:txBody>
      </p:sp>
    </p:spTree>
    <p:extLst>
      <p:ext uri="{BB962C8B-B14F-4D97-AF65-F5344CB8AC3E}">
        <p14:creationId xmlns:p14="http://schemas.microsoft.com/office/powerpoint/2010/main" val="3673497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3361</TotalTime>
  <Words>1757</Words>
  <Application>Microsoft Office PowerPoint</Application>
  <PresentationFormat>On-screen Show (4:3)</PresentationFormat>
  <Paragraphs>227</Paragraphs>
  <Slides>21</Slides>
  <Notes>21</Notes>
  <HiddenSlides>0</HiddenSlides>
  <MMClips>0</MMClips>
  <ScaleCrop>false</ScaleCrop>
  <HeadingPairs>
    <vt:vector size="4" baseType="variant">
      <vt:variant>
        <vt:lpstr>Theme</vt:lpstr>
      </vt:variant>
      <vt:variant>
        <vt:i4>11</vt:i4>
      </vt:variant>
      <vt:variant>
        <vt:lpstr>Slide Titles</vt:lpstr>
      </vt:variant>
      <vt:variant>
        <vt:i4>21</vt:i4>
      </vt:variant>
    </vt:vector>
  </HeadingPairs>
  <TitlesOfParts>
    <vt:vector size="32" baseType="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Tony Hamilton</cp:lastModifiedBy>
  <cp:revision>235</cp:revision>
  <cp:lastPrinted>2017-02-27T17:01:53Z</cp:lastPrinted>
  <dcterms:created xsi:type="dcterms:W3CDTF">2013-10-10T15:37:55Z</dcterms:created>
  <dcterms:modified xsi:type="dcterms:W3CDTF">2017-02-27T17:20:40Z</dcterms:modified>
</cp:coreProperties>
</file>