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handoutMasterIdLst>
    <p:handoutMasterId r:id="rId25"/>
  </p:handoutMasterIdLst>
  <p:sldIdLst>
    <p:sldId id="340" r:id="rId12"/>
    <p:sldId id="311" r:id="rId13"/>
    <p:sldId id="313" r:id="rId14"/>
    <p:sldId id="314" r:id="rId15"/>
    <p:sldId id="315" r:id="rId16"/>
    <p:sldId id="316" r:id="rId17"/>
    <p:sldId id="317" r:id="rId18"/>
    <p:sldId id="318" r:id="rId19"/>
    <p:sldId id="319" r:id="rId20"/>
    <p:sldId id="320" r:id="rId21"/>
    <p:sldId id="322" r:id="rId22"/>
    <p:sldId id="323" r:id="rId23"/>
    <p:sldId id="341" r:id="rId24"/>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BE1F7"/>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107" d="100"/>
          <a:sy n="107" d="100"/>
        </p:scale>
        <p:origin x="3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18/04/2018</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2C89FA6C-AA66-4DBF-9C8A-1BB356449415}" type="slidenum">
              <a:rPr lang="en-GB" altLang="en-US"/>
              <a:pPr/>
              <a:t>‹#›</a:t>
            </a:fld>
            <a:endParaRPr lang="en-GB" altLang="en-US"/>
          </a:p>
        </p:txBody>
      </p:sp>
    </p:spTree>
    <p:extLst>
      <p:ext uri="{BB962C8B-B14F-4D97-AF65-F5344CB8AC3E}">
        <p14:creationId xmlns:p14="http://schemas.microsoft.com/office/powerpoint/2010/main" val="23416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9970356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sz="3600" dirty="0" smtClean="0">
                <a:solidFill>
                  <a:srgbClr val="9BE1F7"/>
                </a:solidFill>
                <a:latin typeface="Arial" panose="020B0604020202020204" pitchFamily="34" charset="0"/>
                <a:cs typeface="Arial" panose="020B0604020202020204" pitchFamily="34" charset="0"/>
              </a:rPr>
              <a:t>SVQ Business and Administration </a:t>
            </a:r>
            <a:r>
              <a:rPr lang="en-GB" sz="3600" dirty="0" smtClean="0">
                <a:solidFill>
                  <a:schemeClr val="bg1"/>
                </a:solidFill>
                <a:latin typeface="Arial" panose="020B0604020202020204" pitchFamily="34" charset="0"/>
                <a:cs typeface="Arial" panose="020B0604020202020204" pitchFamily="34" charset="0"/>
              </a:rPr>
              <a:t>Network Event</a:t>
            </a:r>
            <a:br>
              <a:rPr lang="en-GB" sz="3600" dirty="0" smtClean="0">
                <a:solidFill>
                  <a:schemeClr val="bg1"/>
                </a:solidFill>
                <a:latin typeface="Arial" panose="020B0604020202020204" pitchFamily="34" charset="0"/>
                <a:cs typeface="Arial" panose="020B0604020202020204" pitchFamily="34" charset="0"/>
              </a:rPr>
            </a:br>
            <a:r>
              <a:rPr lang="en-GB" sz="3600" dirty="0" smtClean="0">
                <a:solidFill>
                  <a:schemeClr val="bg1"/>
                </a:solidFill>
                <a:latin typeface="Arial" panose="020B0604020202020204" pitchFamily="34" charset="0"/>
                <a:cs typeface="Arial" panose="020B0604020202020204" pitchFamily="34" charset="0"/>
              </a:rPr>
              <a:t>2018</a:t>
            </a:r>
            <a:r>
              <a:rPr lang="en-GB" sz="3600" dirty="0" smtClean="0">
                <a:solidFill>
                  <a:schemeClr val="bg1"/>
                </a:solidFill>
                <a:latin typeface="Arial" panose="020B0604020202020204" pitchFamily="34" charset="0"/>
                <a:cs typeface="Arial" panose="020B0604020202020204" pitchFamily="34" charset="0"/>
              </a:rPr>
              <a:t/>
            </a:r>
            <a:br>
              <a:rPr lang="en-GB" sz="3600" dirty="0" smtClean="0">
                <a:solidFill>
                  <a:schemeClr val="bg1"/>
                </a:solidFill>
                <a:latin typeface="Arial" panose="020B0604020202020204" pitchFamily="34" charset="0"/>
                <a:cs typeface="Arial" panose="020B0604020202020204" pitchFamily="34" charset="0"/>
              </a:rPr>
            </a:br>
            <a:endParaRPr lang="en-GB"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3356992"/>
            <a:ext cx="6400800" cy="1752600"/>
          </a:xfrm>
        </p:spPr>
        <p:txBody>
          <a:bodyPr/>
          <a:lstStyle/>
          <a:p>
            <a:r>
              <a:rPr lang="en-GB" dirty="0" smtClean="0">
                <a:solidFill>
                  <a:srgbClr val="FFFF99"/>
                </a:solidFill>
                <a:latin typeface="Arial" panose="020B0604020202020204" pitchFamily="34" charset="0"/>
                <a:cs typeface="Arial" panose="020B0604020202020204" pitchFamily="34" charset="0"/>
              </a:rPr>
              <a:t>Senior </a:t>
            </a:r>
            <a:r>
              <a:rPr lang="en-GB" dirty="0" smtClean="0">
                <a:solidFill>
                  <a:srgbClr val="FFFF99"/>
                </a:solidFill>
                <a:latin typeface="Arial" panose="020B0604020202020204" pitchFamily="34" charset="0"/>
                <a:cs typeface="Arial" panose="020B0604020202020204" pitchFamily="34" charset="0"/>
              </a:rPr>
              <a:t>Qualification </a:t>
            </a:r>
            <a:r>
              <a:rPr lang="en-GB" dirty="0" smtClean="0">
                <a:solidFill>
                  <a:srgbClr val="FFFF99"/>
                </a:solidFill>
                <a:latin typeface="Arial" panose="020B0604020202020204" pitchFamily="34" charset="0"/>
                <a:cs typeface="Arial" panose="020B0604020202020204" pitchFamily="34" charset="0"/>
              </a:rPr>
              <a:t>Verifier Update</a:t>
            </a:r>
            <a:endParaRPr lang="en-GB"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50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E-portfolios – excellent increasing use of e-portfolios – one main advantage of e-portfolios is the availability of candidate evidence on-line to the assessor at any time and can be viewed prior to visiting candidates.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also a good variety of evidence including photographs, audio files, video files.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374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33418" y="1490165"/>
            <a:ext cx="7431602" cy="4770537"/>
          </a:xfrm>
          <a:prstGeom prst="rect">
            <a:avLst/>
          </a:prstGeom>
        </p:spPr>
        <p:txBody>
          <a:bodyPr wrap="square">
            <a:spAutoFit/>
          </a:bodyPr>
          <a:lstStyle/>
          <a:p>
            <a:pPr>
              <a:spcBef>
                <a:spcPct val="0"/>
              </a:spcBef>
            </a:pPr>
            <a:r>
              <a:rPr lang="en-US" altLang="en-US" sz="2400" dirty="0" smtClean="0">
                <a:solidFill>
                  <a:srgbClr val="FFFF99"/>
                </a:solidFill>
                <a:latin typeface="Arial" panose="020B0604020202020204" pitchFamily="34" charset="0"/>
                <a:cs typeface="Arial" panose="020B0604020202020204" pitchFamily="34" charset="0"/>
              </a:rPr>
              <a:t>Development </a:t>
            </a:r>
            <a:r>
              <a:rPr lang="en-US" altLang="en-US" sz="2400" dirty="0">
                <a:solidFill>
                  <a:srgbClr val="FFFF99"/>
                </a:solidFill>
                <a:latin typeface="Arial" panose="020B0604020202020204" pitchFamily="34" charset="0"/>
                <a:cs typeface="Arial" panose="020B0604020202020204" pitchFamily="34" charset="0"/>
              </a:rPr>
              <a:t>Points</a:t>
            </a:r>
            <a:endParaRPr lang="en-GB" altLang="en-US" sz="2400" dirty="0">
              <a:solidFill>
                <a:srgbClr val="FFFF99"/>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Ensure evidence explicitly covers all PIs claimed as occasionally the coverage was implied</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For internal verification it is best practice to spread the activity throughout the life of the portfolio.  It is also useful to carry out Internal verification soon after assessment decisions have been made.  This allows candidates and assessors to respond quickly to any feedback from the IV process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Where possible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obtain evidence from the underpinning knowledge from performance evidence rather than a bank of </a:t>
            </a:r>
            <a:r>
              <a:rPr lang="en-US" altLang="en-US" sz="2000" dirty="0" smtClean="0">
                <a:solidFill>
                  <a:schemeClr val="bg1"/>
                </a:solidFill>
                <a:latin typeface="Arial" panose="020B0604020202020204" pitchFamily="34" charset="0"/>
                <a:cs typeface="Arial" panose="020B0604020202020204" pitchFamily="34" charset="0"/>
              </a:rPr>
              <a:t>questions, although questions still useful</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683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9044" y="242088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a:t>
            </a:r>
            <a:r>
              <a:rPr lang="en-US" altLang="en-US" sz="2000" dirty="0" err="1" smtClean="0">
                <a:solidFill>
                  <a:schemeClr val="bg1"/>
                </a:solidFill>
                <a:latin typeface="Arial" panose="020B0604020202020204" pitchFamily="34" charset="0"/>
                <a:cs typeface="Arial" panose="020B0604020202020204" pitchFamily="34" charset="0"/>
              </a:rPr>
              <a:t>familiarise</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themselves </a:t>
            </a:r>
            <a:r>
              <a:rPr lang="en-US" altLang="en-US" sz="2000" dirty="0" smtClean="0">
                <a:solidFill>
                  <a:schemeClr val="bg1"/>
                </a:solidFill>
                <a:latin typeface="Arial" panose="020B0604020202020204" pitchFamily="34" charset="0"/>
                <a:cs typeface="Arial" panose="020B0604020202020204" pitchFamily="34" charset="0"/>
              </a:rPr>
              <a:t>with </a:t>
            </a:r>
            <a:r>
              <a:rPr lang="en-US" altLang="en-US" sz="2000" dirty="0">
                <a:solidFill>
                  <a:schemeClr val="bg1"/>
                </a:solidFill>
                <a:latin typeface="Arial" panose="020B0604020202020204" pitchFamily="34" charset="0"/>
                <a:cs typeface="Arial" panose="020B0604020202020204" pitchFamily="34" charset="0"/>
              </a:rPr>
              <a:t>the </a:t>
            </a:r>
            <a:r>
              <a:rPr lang="en-US" altLang="en-US" sz="2000" dirty="0" smtClean="0">
                <a:solidFill>
                  <a:schemeClr val="bg1"/>
                </a:solidFill>
                <a:latin typeface="Arial" panose="020B0604020202020204" pitchFamily="34" charset="0"/>
                <a:cs typeface="Arial" panose="020B0604020202020204" pitchFamily="34" charset="0"/>
              </a:rPr>
              <a:t>Assessment Guidance and Understanding Standards </a:t>
            </a:r>
            <a:r>
              <a:rPr lang="en-US" altLang="en-US" sz="2000" dirty="0">
                <a:solidFill>
                  <a:schemeClr val="bg1"/>
                </a:solidFill>
                <a:latin typeface="Arial" panose="020B0604020202020204" pitchFamily="34" charset="0"/>
                <a:cs typeface="Arial" panose="020B0604020202020204" pitchFamily="34" charset="0"/>
              </a:rPr>
              <a:t>material produced by </a:t>
            </a:r>
            <a:r>
              <a:rPr lang="en-US" altLang="en-US" sz="2000" dirty="0" smtClean="0">
                <a:solidFill>
                  <a:schemeClr val="bg1"/>
                </a:solidFill>
                <a:latin typeface="Arial" panose="020B0604020202020204" pitchFamily="34" charset="0"/>
                <a:cs typeface="Arial" panose="020B0604020202020204" pitchFamily="34" charset="0"/>
              </a:rPr>
              <a:t>SQA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SQA’s </a:t>
            </a:r>
            <a:r>
              <a:rPr lang="en-US" altLang="en-US" sz="2000" dirty="0">
                <a:solidFill>
                  <a:schemeClr val="bg1"/>
                </a:solidFill>
                <a:latin typeface="Arial" panose="020B0604020202020204" pitchFamily="34" charset="0"/>
                <a:cs typeface="Arial" panose="020B0604020202020204" pitchFamily="34" charset="0"/>
              </a:rPr>
              <a:t>website contains a variety of information and resources to support these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897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64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smtClean="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1331908"/>
            <a:ext cx="7431602" cy="5509200"/>
          </a:xfrm>
          <a:prstGeom prst="rect">
            <a:avLst/>
          </a:prstGeom>
        </p:spPr>
        <p:txBody>
          <a:bodyPr wrap="square">
            <a:spAutoFit/>
          </a:bodyPr>
          <a:lstStyle/>
          <a:p>
            <a:pPr>
              <a:spcBef>
                <a:spcPct val="0"/>
              </a:spcBef>
            </a:pPr>
            <a:r>
              <a:rPr lang="en-US" altLang="en-US" sz="2000" dirty="0">
                <a:solidFill>
                  <a:srgbClr val="FFFF99"/>
                </a:solidFill>
                <a:latin typeface="Arial" panose="020B0604020202020204" pitchFamily="34" charset="0"/>
                <a:cs typeface="Arial" panose="020B0604020202020204" pitchFamily="34" charset="0"/>
              </a:rPr>
              <a:t>In the </a:t>
            </a:r>
            <a:r>
              <a:rPr lang="en-US" altLang="en-US" sz="2000" dirty="0" err="1">
                <a:solidFill>
                  <a:srgbClr val="FFFF99"/>
                </a:solidFill>
                <a:latin typeface="Arial" panose="020B0604020202020204" pitchFamily="34" charset="0"/>
                <a:cs typeface="Arial" panose="020B0604020202020204" pitchFamily="34" charset="0"/>
              </a:rPr>
              <a:t>centres</a:t>
            </a:r>
            <a:r>
              <a:rPr lang="en-US" altLang="en-US" sz="2000" dirty="0">
                <a:solidFill>
                  <a:srgbClr val="FFFF99"/>
                </a:solidFill>
                <a:latin typeface="Arial" panose="020B0604020202020204" pitchFamily="34" charset="0"/>
                <a:cs typeface="Arial" panose="020B0604020202020204" pitchFamily="34" charset="0"/>
              </a:rPr>
              <a:t> sampled </a:t>
            </a:r>
            <a:r>
              <a:rPr lang="en-GB" altLang="en-US" sz="2000" dirty="0" smtClean="0">
                <a:solidFill>
                  <a:schemeClr val="bg1"/>
                </a:solidFill>
                <a:latin typeface="Arial" panose="020B0604020202020204" pitchFamily="34" charset="0"/>
                <a:cs typeface="Arial" panose="020B0604020202020204" pitchFamily="34" charset="0"/>
              </a:rPr>
              <a:t>:</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Assessment </a:t>
            </a:r>
            <a:r>
              <a:rPr lang="en-US" altLang="en-US" sz="2000" dirty="0">
                <a:solidFill>
                  <a:schemeClr val="bg1"/>
                </a:solidFill>
                <a:latin typeface="Arial" panose="020B0604020202020204" pitchFamily="34" charset="0"/>
                <a:cs typeface="Arial" panose="020B0604020202020204" pitchFamily="34" charset="0"/>
              </a:rPr>
              <a:t>instruments were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There </a:t>
            </a:r>
            <a:r>
              <a:rPr lang="en-US" altLang="en-US" sz="2000" dirty="0">
                <a:solidFill>
                  <a:schemeClr val="bg1"/>
                </a:solidFill>
                <a:latin typeface="Arial" panose="020B0604020202020204" pitchFamily="34" charset="0"/>
                <a:cs typeface="Arial" panose="020B0604020202020204" pitchFamily="34" charset="0"/>
              </a:rPr>
              <a:t>was sufficient evidence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err="1" smtClean="0">
                <a:solidFill>
                  <a:schemeClr val="bg1"/>
                </a:solidFill>
                <a:latin typeface="Arial" panose="020B0604020202020204" pitchFamily="34" charset="0"/>
                <a:cs typeface="Arial" panose="020B0604020202020204" pitchFamily="34" charset="0"/>
              </a:rPr>
              <a:t>Judgement</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of candidate evidence was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err="1" smtClean="0">
                <a:solidFill>
                  <a:schemeClr val="bg1"/>
                </a:solidFill>
                <a:latin typeface="Arial" panose="020B0604020202020204" pitchFamily="34" charset="0"/>
                <a:cs typeface="Arial" panose="020B0604020202020204" pitchFamily="34" charset="0"/>
              </a:rPr>
              <a:t>Centres</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were well aware of the National Standards and of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the </a:t>
            </a:r>
            <a:r>
              <a:rPr lang="en-US" altLang="en-US" sz="2000" dirty="0">
                <a:solidFill>
                  <a:schemeClr val="bg1"/>
                </a:solidFill>
                <a:latin typeface="Arial" panose="020B0604020202020204" pitchFamily="34" charset="0"/>
                <a:cs typeface="Arial" panose="020B0604020202020204" pitchFamily="34" charset="0"/>
              </a:rPr>
              <a:t>appropriate Assessment Strategies relating to these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Assessment </a:t>
            </a:r>
            <a:r>
              <a:rPr lang="en-US" altLang="en-US" sz="2000" dirty="0">
                <a:solidFill>
                  <a:schemeClr val="bg1"/>
                </a:solidFill>
                <a:latin typeface="Arial" panose="020B0604020202020204" pitchFamily="34" charset="0"/>
                <a:cs typeface="Arial" panose="020B0604020202020204" pitchFamily="34" charset="0"/>
              </a:rPr>
              <a:t>decisions were valid and reliable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Candidate </a:t>
            </a:r>
            <a:r>
              <a:rPr lang="en-US" altLang="en-US" sz="2000" dirty="0">
                <a:solidFill>
                  <a:schemeClr val="bg1"/>
                </a:solidFill>
                <a:latin typeface="Arial" panose="020B0604020202020204" pitchFamily="34" charset="0"/>
                <a:cs typeface="Arial" panose="020B0604020202020204" pitchFamily="34" charset="0"/>
              </a:rPr>
              <a:t>evidence was well presented and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well </a:t>
            </a:r>
            <a:r>
              <a:rPr lang="en-US" altLang="en-US" sz="2000" dirty="0">
                <a:solidFill>
                  <a:schemeClr val="bg1"/>
                </a:solidFill>
                <a:latin typeface="Arial" panose="020B0604020202020204" pitchFamily="34" charset="0"/>
                <a:cs typeface="Arial" panose="020B0604020202020204" pitchFamily="34" charset="0"/>
              </a:rPr>
              <a:t>assessed </a:t>
            </a:r>
          </a:p>
          <a:p>
            <a:pPr algn="ctr"/>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2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smtClean="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1700808"/>
            <a:ext cx="7431602" cy="347787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Tracking Sheets” for every unit, showing evidence tracked against PIs and K and </a:t>
            </a:r>
            <a:r>
              <a:rPr lang="en-US" altLang="en-US" sz="2000" dirty="0" smtClean="0">
                <a:solidFill>
                  <a:schemeClr val="bg1"/>
                </a:solidFill>
                <a:latin typeface="Arial" panose="020B0604020202020204" pitchFamily="34" charset="0"/>
                <a:cs typeface="Arial" panose="020B0604020202020204" pitchFamily="34" charset="0"/>
              </a:rPr>
              <a:t>U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Evidence within the Portfolios was clearly structured with good cross-referencing from the Optional Units into the Core </a:t>
            </a:r>
            <a:r>
              <a:rPr lang="en-US" altLang="en-US" sz="2000" dirty="0" smtClean="0">
                <a:solidFill>
                  <a:schemeClr val="bg1"/>
                </a:solidFill>
                <a:latin typeface="Arial" panose="020B0604020202020204" pitchFamily="34" charset="0"/>
                <a:cs typeface="Arial" panose="020B0604020202020204" pitchFamily="34" charset="0"/>
              </a:rPr>
              <a:t>Units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Good balance between Performance Evidence and Supporting Evidence with good use of storyboards/personal statements to place the evidence in context – good annotation of </a:t>
            </a:r>
            <a:r>
              <a:rPr lang="en-US" altLang="en-US" sz="2000" dirty="0" smtClean="0">
                <a:solidFill>
                  <a:schemeClr val="bg1"/>
                </a:solidFill>
                <a:latin typeface="Arial" panose="020B0604020202020204" pitchFamily="34" charset="0"/>
                <a:cs typeface="Arial" panose="020B0604020202020204" pitchFamily="34" charset="0"/>
              </a:rPr>
              <a:t>evidence</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524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564904"/>
            <a:ext cx="7431602" cy="1015663"/>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 Assessment Guidance developed by SQA has helped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gain an accurate understanding of the National </a:t>
            </a:r>
            <a:r>
              <a:rPr lang="en-US" altLang="en-US" sz="2000" dirty="0" smtClean="0">
                <a:solidFill>
                  <a:schemeClr val="bg1"/>
                </a:solidFill>
                <a:latin typeface="Arial" panose="020B0604020202020204" pitchFamily="34" charset="0"/>
                <a:cs typeface="Arial" panose="020B0604020202020204" pitchFamily="34" charset="0"/>
              </a:rPr>
              <a:t>Standards</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89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459181"/>
            <a:ext cx="7431602" cy="1938992"/>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All assessors had appropriate qualifications and </a:t>
            </a:r>
            <a:r>
              <a:rPr lang="en-US" altLang="en-US" sz="2000" dirty="0" smtClean="0">
                <a:solidFill>
                  <a:schemeClr val="bg1"/>
                </a:solidFill>
                <a:latin typeface="Arial" panose="020B0604020202020204" pitchFamily="34" charset="0"/>
                <a:cs typeface="Arial" panose="020B0604020202020204" pitchFamily="34" charset="0"/>
              </a:rPr>
              <a:t>experience.  </a:t>
            </a:r>
            <a:r>
              <a:rPr lang="en-US" altLang="en-US" sz="2000" dirty="0">
                <a:solidFill>
                  <a:schemeClr val="bg1"/>
                </a:solidFill>
                <a:latin typeface="Arial" panose="020B0604020202020204" pitchFamily="34" charset="0"/>
                <a:cs typeface="Arial" panose="020B0604020202020204" pitchFamily="34" charset="0"/>
              </a:rPr>
              <a:t>New assessors were working towards </a:t>
            </a:r>
            <a:r>
              <a:rPr lang="en-GB" altLang="en-US" sz="2000" dirty="0" smtClean="0">
                <a:solidFill>
                  <a:schemeClr val="bg1"/>
                </a:solidFill>
                <a:latin typeface="Arial" panose="020B0604020202020204" pitchFamily="34" charset="0"/>
                <a:cs typeface="Arial" panose="020B0604020202020204" pitchFamily="34" charset="0"/>
              </a:rPr>
              <a:t>appropriate qualifications.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available that assessors take part in </a:t>
            </a:r>
            <a:r>
              <a:rPr lang="en-US" altLang="en-US" sz="2000" dirty="0" err="1">
                <a:solidFill>
                  <a:schemeClr val="bg1"/>
                </a:solidFill>
                <a:latin typeface="Arial" panose="020B0604020202020204" pitchFamily="34" charset="0"/>
                <a:cs typeface="Arial" panose="020B0604020202020204" pitchFamily="34" charset="0"/>
              </a:rPr>
              <a:t>standardisation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meetings</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57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16" y="2459181"/>
            <a:ext cx="7431602" cy="707886"/>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Observation Reports – marking PIs and K and U covered as well as cross-referencing to the Core </a:t>
            </a:r>
            <a:r>
              <a:rPr lang="en-US" altLang="en-US" sz="2000" dirty="0" smtClean="0">
                <a:solidFill>
                  <a:schemeClr val="bg1"/>
                </a:solidFill>
                <a:latin typeface="Arial" panose="020B0604020202020204" pitchFamily="34" charset="0"/>
                <a:cs typeface="Arial" panose="020B0604020202020204" pitchFamily="34" charset="0"/>
              </a:rPr>
              <a:t>Units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9044" y="2348880"/>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good clear evidence of assessment </a:t>
            </a:r>
            <a:r>
              <a:rPr lang="en-US" altLang="en-US" sz="2000" dirty="0" smtClean="0">
                <a:solidFill>
                  <a:schemeClr val="bg1"/>
                </a:solidFill>
                <a:latin typeface="Arial" panose="020B0604020202020204" pitchFamily="34" charset="0"/>
                <a:cs typeface="Arial" panose="020B0604020202020204" pitchFamily="34" charset="0"/>
              </a:rPr>
              <a:t>planning </a:t>
            </a: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There were clear stages of planning, assessing, review </a:t>
            </a:r>
            <a:r>
              <a:rPr lang="en-US" altLang="en-US" sz="2000" dirty="0" smtClean="0">
                <a:solidFill>
                  <a:schemeClr val="bg1"/>
                </a:solidFill>
                <a:latin typeface="Arial" panose="020B0604020202020204" pitchFamily="34" charset="0"/>
                <a:cs typeface="Arial" panose="020B0604020202020204" pitchFamily="34" charset="0"/>
              </a:rPr>
              <a:t>  </a:t>
            </a:r>
          </a:p>
          <a:p>
            <a:pPr>
              <a:spcBef>
                <a:spcPct val="0"/>
              </a:spcBef>
            </a:pPr>
            <a:r>
              <a:rPr lang="en-US" altLang="en-US" sz="2000" dirty="0" smtClean="0">
                <a:solidFill>
                  <a:schemeClr val="bg1"/>
                </a:solidFill>
                <a:latin typeface="Arial" panose="020B0604020202020204" pitchFamily="34" charset="0"/>
                <a:cs typeface="Arial" panose="020B0604020202020204" pitchFamily="34" charset="0"/>
              </a:rPr>
              <a:t>      and feedback</a:t>
            </a: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Candidate feedback indicated that they were very well </a:t>
            </a:r>
            <a:endParaRPr lang="en-US" altLang="en-US" sz="2000" dirty="0" smtClean="0">
              <a:solidFill>
                <a:schemeClr val="bg1"/>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smtClean="0">
                <a:solidFill>
                  <a:schemeClr val="bg1"/>
                </a:solidFill>
                <a:latin typeface="Arial" panose="020B0604020202020204" pitchFamily="34" charset="0"/>
                <a:cs typeface="Arial" panose="020B0604020202020204" pitchFamily="34" charset="0"/>
              </a:rPr>
              <a:t>     supported </a:t>
            </a:r>
            <a:r>
              <a:rPr lang="en-US" altLang="en-US" sz="2000" dirty="0">
                <a:solidFill>
                  <a:schemeClr val="bg1"/>
                </a:solidFill>
                <a:latin typeface="Arial" panose="020B0604020202020204" pitchFamily="34" charset="0"/>
                <a:cs typeface="Arial" panose="020B0604020202020204" pitchFamily="34" charset="0"/>
              </a:rPr>
              <a:t>by assessors.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55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1844824"/>
            <a:ext cx="7431602" cy="317009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of IV procedures being applied appropriately – robust IV procedures in place.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Evidence </a:t>
            </a:r>
            <a:r>
              <a:rPr lang="en-US" altLang="en-US" sz="2000" dirty="0">
                <a:solidFill>
                  <a:schemeClr val="bg1"/>
                </a:solidFill>
                <a:latin typeface="Arial" panose="020B0604020202020204" pitchFamily="34" charset="0"/>
                <a:cs typeface="Arial" panose="020B0604020202020204" pitchFamily="34" charset="0"/>
              </a:rPr>
              <a:t>of prompt, accurate and helpful feedback to assessors and candidates.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Best practice in internal verification is to have the activity spread evenly over the life of the Portfolio rather than at the end – there was strong evidence that this was the procedure in many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15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a:t>
            </a:r>
            <a:r>
              <a:rPr lang="en-GB" dirty="0">
                <a:solidFill>
                  <a:schemeClr val="accent5">
                    <a:lumMod val="40000"/>
                    <a:lumOff val="60000"/>
                  </a:schemeClr>
                </a:solidFill>
                <a:cs typeface="Arial" panose="020B0604020202020204" pitchFamily="34" charset="0"/>
              </a:rPr>
              <a:t>Qualification </a:t>
            </a:r>
            <a:r>
              <a:rPr lang="en-GB" dirty="0">
                <a:solidFill>
                  <a:schemeClr val="accent5">
                    <a:lumMod val="40000"/>
                    <a:lumOff val="60000"/>
                  </a:schemeClr>
                </a:solidFill>
                <a:cs typeface="Arial" panose="020B0604020202020204" pitchFamily="34" charset="0"/>
              </a:rPr>
              <a:t>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of CPD taking place.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Variety of ways of recording this CPD.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Best practice CPD, not only showed the courses/meeting attended, but also had a column to record the impact of this CPD on the assessor/verifier.</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70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412</Words>
  <Application>Microsoft Office PowerPoint</Application>
  <PresentationFormat>On-screen Show (4:3)</PresentationFormat>
  <Paragraphs>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13</vt:i4>
      </vt:variant>
    </vt:vector>
  </HeadingPairs>
  <TitlesOfParts>
    <vt:vector size="29"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SVQ Business and Administration Network Event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Qualification Verifier Update - SVQ Business and Administration Network Event 2018</dc:title>
  <dc:creator>Scottish Qualifications Authority (SQA)</dc:creator>
  <cp:lastModifiedBy>Tony Hamilton</cp:lastModifiedBy>
  <cp:revision>108</cp:revision>
  <cp:lastPrinted>2013-10-31T13:53:25Z</cp:lastPrinted>
  <dcterms:created xsi:type="dcterms:W3CDTF">2013-10-10T15:37:55Z</dcterms:created>
  <dcterms:modified xsi:type="dcterms:W3CDTF">2018-04-18T14:03:02Z</dcterms:modified>
</cp:coreProperties>
</file>