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pptx" ContentType="application/vnd.openxmlformats-officedocument.presentationml.presentation"/>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0" r:id="rId5"/>
  </p:sldMasterIdLst>
  <p:sldIdLst>
    <p:sldId id="261" r:id="rId6"/>
    <p:sldId id="256" r:id="rId7"/>
    <p:sldId id="258" r:id="rId8"/>
    <p:sldId id="271" r:id="rId9"/>
    <p:sldId id="273" r:id="rId10"/>
    <p:sldId id="272" r:id="rId11"/>
    <p:sldId id="26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B7653B-DB62-46A1-A2BE-BEEC56CD67DA}" v="9" dt="2020-11-10T15:49:17.0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showGuides="1">
      <p:cViewPr varScale="1">
        <p:scale>
          <a:sx n="63" d="100"/>
          <a:sy n="63" d="100"/>
        </p:scale>
        <p:origin x="152" y="44"/>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2D2B58-B367-409A-98AE-C87600933127}" type="datetimeFigureOut">
              <a:rPr lang="en-GB" smtClean="0"/>
              <a:t>14/12/2022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613807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D2B58-B367-409A-98AE-C87600933127}" type="datetimeFigureOut">
              <a:rPr lang="en-GB" smtClean="0"/>
              <a:t>14/12/2022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424347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D2B58-B367-409A-98AE-C87600933127}" type="datetimeFigureOut">
              <a:rPr lang="en-GB" smtClean="0"/>
              <a:t>14/12/2022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2584412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3543648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45021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547357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537419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96264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919566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514093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12/14/2022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6591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2D2B58-B367-409A-98AE-C87600933127}" type="datetimeFigureOut">
              <a:rPr lang="en-GB" smtClean="0"/>
              <a:t>14/12/2022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760829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12/14/2022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4025122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917965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954541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2D2B58-B367-409A-98AE-C87600933127}" type="datetimeFigureOut">
              <a:rPr lang="en-GB" smtClean="0"/>
              <a:t>14/12/2022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305074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F2D2B58-B367-409A-98AE-C87600933127}" type="datetimeFigureOut">
              <a:rPr lang="en-GB" smtClean="0"/>
              <a:t>14/12/2022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1318075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F2D2B58-B367-409A-98AE-C87600933127}" type="datetimeFigureOut">
              <a:rPr lang="en-GB" smtClean="0"/>
              <a:t>14/12/2022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BC04CB-F653-49EE-8E51-7FD8BC1A1009}"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7189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2D2B58-B367-409A-98AE-C87600933127}" type="datetimeFigureOut">
              <a:rPr lang="en-GB" smtClean="0"/>
              <a:t>14/12/2022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4113800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D2B58-B367-409A-98AE-C87600933127}" type="datetimeFigureOut">
              <a:rPr lang="en-GB" smtClean="0"/>
              <a:t>14/12/2022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128123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F2D2B58-B367-409A-98AE-C87600933127}" type="datetimeFigureOut">
              <a:rPr lang="en-GB" smtClean="0"/>
              <a:t>14/12/2022</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GB"/>
          </a:p>
        </p:txBody>
      </p:sp>
      <p:sp>
        <p:nvSpPr>
          <p:cNvPr id="11" name="Slide Number Placeholder 10"/>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200326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F2D2B58-B367-409A-98AE-C87600933127}" type="datetimeFigureOut">
              <a:rPr lang="en-GB" smtClean="0"/>
              <a:t>14/12/2022</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GB"/>
          </a:p>
        </p:txBody>
      </p:sp>
      <p:sp>
        <p:nvSpPr>
          <p:cNvPr id="10" name="Slide Number Placeholder 9"/>
          <p:cNvSpPr>
            <a:spLocks noGrp="1"/>
          </p:cNvSpPr>
          <p:nvPr>
            <p:ph type="sldNum" sz="quarter" idx="12"/>
          </p:nvPr>
        </p:nvSpPr>
        <p:spPr/>
        <p:txBody>
          <a:bodyPr/>
          <a:lstStyle/>
          <a:p>
            <a:fld id="{9DBC04CB-F653-49EE-8E51-7FD8BC1A1009}" type="slidenum">
              <a:rPr lang="en-GB" smtClean="0"/>
              <a:t>‹#›</a:t>
            </a:fld>
            <a:endParaRPr lang="en-GB"/>
          </a:p>
        </p:txBody>
      </p:sp>
    </p:spTree>
    <p:extLst>
      <p:ext uri="{BB962C8B-B14F-4D97-AF65-F5344CB8AC3E}">
        <p14:creationId xmlns:p14="http://schemas.microsoft.com/office/powerpoint/2010/main" val="152068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F2D2B58-B367-409A-98AE-C87600933127}" type="datetimeFigureOut">
              <a:rPr lang="en-GB" smtClean="0"/>
              <a:t>14/12/2022</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DBC04CB-F653-49EE-8E51-7FD8BC1A1009}" type="slidenum">
              <a:rPr lang="en-GB" smtClean="0"/>
              <a:t>‹#›</a:t>
            </a:fld>
            <a:endParaRPr lang="en-GB"/>
          </a:p>
        </p:txBody>
      </p:sp>
    </p:spTree>
    <p:extLst>
      <p:ext uri="{BB962C8B-B14F-4D97-AF65-F5344CB8AC3E}">
        <p14:creationId xmlns:p14="http://schemas.microsoft.com/office/powerpoint/2010/main" val="55259182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12/14/2022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extLst>
      <p:ext uri="{BB962C8B-B14F-4D97-AF65-F5344CB8AC3E}">
        <p14:creationId xmlns:p14="http://schemas.microsoft.com/office/powerpoint/2010/main" val="3792439533"/>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ukstandards.org.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PowerPoint_Presentation.ppt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nstructus.org/" TargetMode="External"/><Relationship Id="rId2" Type="http://schemas.openxmlformats.org/officeDocument/2006/relationships/hyperlink" Target="mailto:your.name@instructus.org" TargetMode="External"/><Relationship Id="rId1" Type="http://schemas.openxmlformats.org/officeDocument/2006/relationships/slideLayout" Target="../slideLayouts/slideLayout1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FE53CB4-2F98-402F-86DC-33AD408C92C9}"/>
              </a:ext>
            </a:extLst>
          </p:cNvPr>
          <p:cNvSpPr txBox="1">
            <a:spLocks/>
          </p:cNvSpPr>
          <p:nvPr/>
        </p:nvSpPr>
        <p:spPr>
          <a:xfrm>
            <a:off x="2695194" y="4045600"/>
            <a:ext cx="6801612" cy="224207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gn="ctr">
              <a:buNone/>
            </a:pPr>
            <a:r>
              <a:rPr lang="en-GB" sz="2600" dirty="0">
                <a:latin typeface="Lato" panose="020F0502020204030203" pitchFamily="34" charset="0"/>
                <a:cs typeface="Poppins SemiBold" panose="02000000000000000000" pitchFamily="2" charset="0"/>
              </a:rPr>
              <a:t>National Occupational Standards (NOS) in Business Administration </a:t>
            </a:r>
          </a:p>
          <a:p>
            <a:pPr marL="0" indent="0" algn="ctr">
              <a:buNone/>
            </a:pPr>
            <a:r>
              <a:rPr lang="en-GB" sz="2600" dirty="0">
                <a:latin typeface="Lato" panose="020F0502020204030203" pitchFamily="34" charset="0"/>
                <a:cs typeface="Poppins SemiBold" panose="02000000000000000000" pitchFamily="2" charset="0"/>
              </a:rPr>
              <a:t>By Larisa Puk</a:t>
            </a:r>
          </a:p>
          <a:p>
            <a:pPr marL="0" indent="0" algn="ctr">
              <a:buNone/>
            </a:pPr>
            <a:r>
              <a:rPr lang="en-GB" sz="2600" dirty="0">
                <a:latin typeface="Lato" panose="020F0502020204030203" pitchFamily="34" charset="0"/>
                <a:cs typeface="Poppins SemiBold" panose="02000000000000000000" pitchFamily="2" charset="0"/>
              </a:rPr>
              <a:t>Standards &amp; Portfolio Coordinator</a:t>
            </a:r>
          </a:p>
        </p:txBody>
      </p:sp>
      <p:pic>
        <p:nvPicPr>
          <p:cNvPr id="14" name="Picture 13">
            <a:extLst>
              <a:ext uri="{FF2B5EF4-FFF2-40B4-BE49-F238E27FC236}">
                <a16:creationId xmlns:a16="http://schemas.microsoft.com/office/drawing/2014/main" id="{2FDDDB81-A081-42A8-B0EC-1983B41A59E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7594" y="671352"/>
            <a:ext cx="8596811" cy="3374248"/>
          </a:xfrm>
          <a:prstGeom prst="rect">
            <a:avLst/>
          </a:prstGeom>
        </p:spPr>
      </p:pic>
    </p:spTree>
    <p:extLst>
      <p:ext uri="{BB962C8B-B14F-4D97-AF65-F5344CB8AC3E}">
        <p14:creationId xmlns:p14="http://schemas.microsoft.com/office/powerpoint/2010/main" val="391113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99CF9-CF03-4F42-AC37-12733844FF40}"/>
              </a:ext>
            </a:extLst>
          </p:cNvPr>
          <p:cNvSpPr>
            <a:spLocks noGrp="1"/>
          </p:cNvSpPr>
          <p:nvPr>
            <p:ph type="ctrTitle"/>
          </p:nvPr>
        </p:nvSpPr>
        <p:spPr>
          <a:xfrm>
            <a:off x="1600200" y="1102659"/>
            <a:ext cx="8991600" cy="1530501"/>
          </a:xfrm>
        </p:spPr>
        <p:txBody>
          <a:bodyPr/>
          <a:lstStyle/>
          <a:p>
            <a:r>
              <a:rPr lang="en-GB" dirty="0"/>
              <a:t> </a:t>
            </a:r>
          </a:p>
        </p:txBody>
      </p:sp>
      <p:pic>
        <p:nvPicPr>
          <p:cNvPr id="5" name="Picture 4">
            <a:extLst>
              <a:ext uri="{FF2B5EF4-FFF2-40B4-BE49-F238E27FC236}">
                <a16:creationId xmlns:a16="http://schemas.microsoft.com/office/drawing/2014/main" id="{1BCF0D2D-C000-4324-8910-EE9BFCF469A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6981" y="1155927"/>
            <a:ext cx="4378038" cy="1427478"/>
          </a:xfrm>
          <a:prstGeom prst="rect">
            <a:avLst/>
          </a:prstGeom>
        </p:spPr>
      </p:pic>
      <p:sp>
        <p:nvSpPr>
          <p:cNvPr id="3" name="Subtitle 2">
            <a:extLst>
              <a:ext uri="{FF2B5EF4-FFF2-40B4-BE49-F238E27FC236}">
                <a16:creationId xmlns:a16="http://schemas.microsoft.com/office/drawing/2014/main" id="{D7B550C8-2234-4463-8FA7-E92E66567BDF}"/>
              </a:ext>
            </a:extLst>
          </p:cNvPr>
          <p:cNvSpPr>
            <a:spLocks noGrp="1"/>
          </p:cNvSpPr>
          <p:nvPr>
            <p:ph type="subTitle" idx="1"/>
          </p:nvPr>
        </p:nvSpPr>
        <p:spPr>
          <a:xfrm>
            <a:off x="2695194" y="3361765"/>
            <a:ext cx="6801612" cy="1530501"/>
          </a:xfrm>
        </p:spPr>
        <p:txBody>
          <a:bodyPr>
            <a:normAutofit/>
          </a:bodyPr>
          <a:lstStyle/>
          <a:p>
            <a:r>
              <a:rPr lang="en-GB" sz="2400" dirty="0">
                <a:latin typeface="Lato" panose="020F0502020204030203" pitchFamily="34" charset="0"/>
                <a:cs typeface="Poppins SemiBold" panose="02000000000000000000" pitchFamily="2" charset="0"/>
              </a:rPr>
              <a:t>The Standards Setting Body (SSB) for the Pan-Sector which includes Business Administration National Occupational Standards</a:t>
            </a:r>
          </a:p>
        </p:txBody>
      </p:sp>
    </p:spTree>
    <p:extLst>
      <p:ext uri="{BB962C8B-B14F-4D97-AF65-F5344CB8AC3E}">
        <p14:creationId xmlns:p14="http://schemas.microsoft.com/office/powerpoint/2010/main" val="1128037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99994C-2AF7-4BAD-96EA-69ECFB56E394}"/>
              </a:ext>
            </a:extLst>
          </p:cNvPr>
          <p:cNvSpPr>
            <a:spLocks noGrp="1"/>
          </p:cNvSpPr>
          <p:nvPr>
            <p:ph type="title"/>
          </p:nvPr>
        </p:nvSpPr>
        <p:spPr>
          <a:xfrm>
            <a:off x="1630837" y="690283"/>
            <a:ext cx="9002598" cy="896470"/>
          </a:xfrm>
        </p:spPr>
        <p:txBody>
          <a:bodyPr>
            <a:normAutofit/>
          </a:bodyPr>
          <a:lstStyle/>
          <a:p>
            <a:r>
              <a:rPr lang="en-GB" b="1" cap="none" dirty="0">
                <a:latin typeface="Lato" panose="020F0502020204030203" pitchFamily="34" charset="0"/>
                <a:cs typeface="Poppins SemiBold" panose="02000000000000000000" pitchFamily="2" charset="0"/>
              </a:rPr>
              <a:t>National Occupational Standards (NOS)</a:t>
            </a:r>
            <a:endParaRPr lang="en-GB" b="1" cap="none" dirty="0">
              <a:latin typeface="Poppins SemiBold" panose="02000000000000000000" pitchFamily="2" charset="0"/>
              <a:cs typeface="Poppins SemiBold" panose="02000000000000000000" pitchFamily="2" charset="0"/>
            </a:endParaRPr>
          </a:p>
        </p:txBody>
      </p:sp>
      <p:sp>
        <p:nvSpPr>
          <p:cNvPr id="5" name="Content Placeholder 4">
            <a:extLst>
              <a:ext uri="{FF2B5EF4-FFF2-40B4-BE49-F238E27FC236}">
                <a16:creationId xmlns:a16="http://schemas.microsoft.com/office/drawing/2014/main" id="{5081FA4F-9B42-4301-AE16-05FCE6874BB5}"/>
              </a:ext>
            </a:extLst>
          </p:cNvPr>
          <p:cNvSpPr>
            <a:spLocks noGrp="1"/>
          </p:cNvSpPr>
          <p:nvPr>
            <p:ph idx="1"/>
          </p:nvPr>
        </p:nvSpPr>
        <p:spPr>
          <a:xfrm>
            <a:off x="1630837" y="1927412"/>
            <a:ext cx="9002598" cy="4065015"/>
          </a:xfrm>
        </p:spPr>
        <p:txBody>
          <a:bodyPr>
            <a:noAutofit/>
          </a:bodyPr>
          <a:lstStyle/>
          <a:p>
            <a:pPr marL="0" indent="0" algn="ctr">
              <a:buNone/>
            </a:pPr>
            <a:r>
              <a:rPr lang="en-GB" sz="2200" dirty="0">
                <a:latin typeface="Lato" panose="020F0502020204030203" pitchFamily="34" charset="0"/>
              </a:rPr>
              <a:t>The NOS are the statements of performance that individuals must achieve when carrying out functions in the workplace. They are defined by specifications of the knowledge and understanding and performance criteria.</a:t>
            </a:r>
          </a:p>
          <a:p>
            <a:pPr marL="0" indent="0" algn="ctr">
              <a:buNone/>
            </a:pPr>
            <a:r>
              <a:rPr lang="en-GB" sz="2200" dirty="0">
                <a:latin typeface="Lato" panose="020F0502020204030203" pitchFamily="34" charset="0"/>
              </a:rPr>
              <a:t>The NOS are used by the 4 nations to underpin regulated qualifications used in training courses and apprenticeships. All 4 nations (England, Northern Ireland, Scotland &amp; Wales) respect the that the NOS may apply them in a slightly different way. </a:t>
            </a:r>
          </a:p>
          <a:p>
            <a:pPr marL="0" indent="0" algn="ctr">
              <a:buNone/>
            </a:pPr>
            <a:r>
              <a:rPr lang="en-GB" sz="2200" b="1" dirty="0">
                <a:latin typeface="Lato" panose="020F0502020204030203" pitchFamily="34" charset="0"/>
              </a:rPr>
              <a:t>The NOS National Database: </a:t>
            </a:r>
            <a:r>
              <a:rPr lang="en-GB" sz="2200" b="1" dirty="0">
                <a:latin typeface="Lato" panose="020F0502020204030203" pitchFamily="34" charset="0"/>
                <a:hlinkClick r:id="rId2"/>
              </a:rPr>
              <a:t>www.ukstandards.org.uk</a:t>
            </a:r>
            <a:r>
              <a:rPr lang="en-GB" sz="2200" b="1" dirty="0">
                <a:latin typeface="Lato" panose="020F0502020204030203" pitchFamily="34" charset="0"/>
              </a:rPr>
              <a:t> </a:t>
            </a:r>
          </a:p>
        </p:txBody>
      </p:sp>
    </p:spTree>
    <p:extLst>
      <p:ext uri="{BB962C8B-B14F-4D97-AF65-F5344CB8AC3E}">
        <p14:creationId xmlns:p14="http://schemas.microsoft.com/office/powerpoint/2010/main" val="4159504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99994C-2AF7-4BAD-96EA-69ECFB56E394}"/>
              </a:ext>
            </a:extLst>
          </p:cNvPr>
          <p:cNvSpPr>
            <a:spLocks noGrp="1"/>
          </p:cNvSpPr>
          <p:nvPr>
            <p:ph type="title"/>
          </p:nvPr>
        </p:nvSpPr>
        <p:spPr>
          <a:xfrm>
            <a:off x="1630837" y="486094"/>
            <a:ext cx="9002598" cy="896470"/>
          </a:xfrm>
        </p:spPr>
        <p:txBody>
          <a:bodyPr>
            <a:normAutofit/>
          </a:bodyPr>
          <a:lstStyle/>
          <a:p>
            <a:r>
              <a:rPr lang="en-GB" b="1" cap="none" dirty="0">
                <a:latin typeface="Lato" panose="020F0502020204030203" pitchFamily="34" charset="0"/>
                <a:cs typeface="Poppins SemiBold" panose="02000000000000000000" pitchFamily="2" charset="0"/>
              </a:rPr>
              <a:t>National Occupational Standards (NOS)</a:t>
            </a:r>
            <a:endParaRPr lang="en-GB" b="1" cap="none" dirty="0">
              <a:latin typeface="Poppins SemiBold" panose="02000000000000000000" pitchFamily="2" charset="0"/>
              <a:cs typeface="Poppins SemiBold" panose="02000000000000000000" pitchFamily="2" charset="0"/>
            </a:endParaRPr>
          </a:p>
        </p:txBody>
      </p:sp>
      <p:sp>
        <p:nvSpPr>
          <p:cNvPr id="7" name="Rectangle 6">
            <a:extLst>
              <a:ext uri="{FF2B5EF4-FFF2-40B4-BE49-F238E27FC236}">
                <a16:creationId xmlns:a16="http://schemas.microsoft.com/office/drawing/2014/main" id="{697A8ABF-2890-4494-9DE4-274591DD7317}"/>
              </a:ext>
            </a:extLst>
          </p:cNvPr>
          <p:cNvSpPr/>
          <p:nvPr/>
        </p:nvSpPr>
        <p:spPr>
          <a:xfrm>
            <a:off x="1104676" y="1440297"/>
            <a:ext cx="10228082" cy="5201424"/>
          </a:xfrm>
          <a:prstGeom prst="rect">
            <a:avLst/>
          </a:prstGeom>
        </p:spPr>
        <p:txBody>
          <a:bodyPr wrap="square">
            <a:spAutoFit/>
          </a:bodyPr>
          <a:lstStyle/>
          <a:p>
            <a:r>
              <a:rPr lang="en-GB" sz="2200" dirty="0">
                <a:latin typeface="Lato" panose="020F0502020204030203" pitchFamily="34" charset="0"/>
              </a:rPr>
              <a:t>The process of developing and reviewing NOS is well established and follows the cycle below: </a:t>
            </a:r>
          </a:p>
          <a:p>
            <a:endParaRPr lang="en-GB" sz="2200" dirty="0">
              <a:latin typeface="Lato" panose="020F0502020204030203" pitchFamily="34" charset="0"/>
            </a:endParaRPr>
          </a:p>
          <a:p>
            <a:pPr marL="285750" indent="-285750">
              <a:buFont typeface="Arial" panose="020B0604020202020204" pitchFamily="34" charset="0"/>
              <a:buChar char="•"/>
            </a:pPr>
            <a:r>
              <a:rPr lang="en-GB" sz="2200" dirty="0">
                <a:latin typeface="Lato" panose="020F0502020204030203" pitchFamily="34" charset="0"/>
              </a:rPr>
              <a:t>Research and Analysis of Sector/Occupation Needs</a:t>
            </a:r>
          </a:p>
          <a:p>
            <a:pPr marL="285750" indent="-285750">
              <a:buFont typeface="Arial" panose="020B0604020202020204" pitchFamily="34" charset="0"/>
              <a:buChar char="•"/>
            </a:pPr>
            <a:r>
              <a:rPr lang="en-GB" sz="2200" dirty="0">
                <a:latin typeface="Lato" panose="020F0502020204030203" pitchFamily="34" charset="0"/>
              </a:rPr>
              <a:t>Functional Analysis</a:t>
            </a:r>
          </a:p>
          <a:p>
            <a:pPr marL="285750" indent="-285750">
              <a:buFont typeface="Arial" panose="020B0604020202020204" pitchFamily="34" charset="0"/>
              <a:buChar char="•"/>
            </a:pPr>
            <a:r>
              <a:rPr lang="en-GB" sz="2200" dirty="0">
                <a:latin typeface="Lato" panose="020F0502020204030203" pitchFamily="34" charset="0"/>
              </a:rPr>
              <a:t>Identification of Existing NOS</a:t>
            </a:r>
          </a:p>
          <a:p>
            <a:pPr marL="285750" indent="-285750">
              <a:buFont typeface="Arial" panose="020B0604020202020204" pitchFamily="34" charset="0"/>
              <a:buChar char="•"/>
            </a:pPr>
            <a:r>
              <a:rPr lang="en-GB" sz="2200" dirty="0">
                <a:latin typeface="Lato" panose="020F0502020204030203" pitchFamily="34" charset="0"/>
              </a:rPr>
              <a:t>Development of NOS</a:t>
            </a:r>
          </a:p>
          <a:p>
            <a:pPr marL="285750" indent="-285750">
              <a:buFont typeface="Arial" panose="020B0604020202020204" pitchFamily="34" charset="0"/>
              <a:buChar char="•"/>
            </a:pPr>
            <a:r>
              <a:rPr lang="en-GB" sz="2200" dirty="0">
                <a:latin typeface="Lato" panose="020F0502020204030203" pitchFamily="34" charset="0"/>
              </a:rPr>
              <a:t>Approval of NOS*</a:t>
            </a:r>
          </a:p>
          <a:p>
            <a:pPr marL="285750" indent="-285750">
              <a:buFont typeface="Arial" panose="020B0604020202020204" pitchFamily="34" charset="0"/>
              <a:buChar char="•"/>
            </a:pPr>
            <a:r>
              <a:rPr lang="en-GB" sz="2200" dirty="0">
                <a:latin typeface="Lato" panose="020F0502020204030203" pitchFamily="34" charset="0"/>
              </a:rPr>
              <a:t>Maintaining Relevance &amp; Currency of NOS</a:t>
            </a:r>
          </a:p>
          <a:p>
            <a:pPr marL="285750" indent="-285750">
              <a:buFont typeface="Arial" panose="020B0604020202020204" pitchFamily="34" charset="0"/>
              <a:buChar char="•"/>
            </a:pPr>
            <a:r>
              <a:rPr lang="en-GB" sz="2200" dirty="0">
                <a:latin typeface="Lato" panose="020F0502020204030203" pitchFamily="34" charset="0"/>
              </a:rPr>
              <a:t>Supporting the implementation of NOS</a:t>
            </a:r>
          </a:p>
          <a:p>
            <a:pPr marL="285750" indent="-285750">
              <a:buFont typeface="Arial" panose="020B0604020202020204" pitchFamily="34" charset="0"/>
              <a:buChar char="•"/>
            </a:pPr>
            <a:r>
              <a:rPr lang="en-GB" sz="2200" dirty="0">
                <a:latin typeface="Lato" panose="020F0502020204030203" pitchFamily="34" charset="0"/>
              </a:rPr>
              <a:t>Research and evaluation of NOS</a:t>
            </a:r>
          </a:p>
          <a:p>
            <a:r>
              <a:rPr lang="en-GB" dirty="0"/>
              <a:t> </a:t>
            </a:r>
          </a:p>
          <a:p>
            <a:r>
              <a:rPr lang="en-GB" dirty="0"/>
              <a:t>*Most of these stages would be carried out by the SSB in partnership with employers, training providers and Awarding Bodies, but NOS are Government owned and each of the 4 UK nations have a role on the NOS panel to Approve revised/new NOS before they are published. (Panel considers – Formatting;  </a:t>
            </a:r>
            <a:r>
              <a:rPr lang="en-GB" dirty="0" err="1"/>
              <a:t>Assessability</a:t>
            </a:r>
            <a:r>
              <a:rPr lang="en-GB" dirty="0"/>
              <a:t>, UK-wide coverage, Relevance)</a:t>
            </a:r>
          </a:p>
        </p:txBody>
      </p:sp>
    </p:spTree>
    <p:extLst>
      <p:ext uri="{BB962C8B-B14F-4D97-AF65-F5344CB8AC3E}">
        <p14:creationId xmlns:p14="http://schemas.microsoft.com/office/powerpoint/2010/main" val="4121916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99994C-2AF7-4BAD-96EA-69ECFB56E394}"/>
              </a:ext>
            </a:extLst>
          </p:cNvPr>
          <p:cNvSpPr>
            <a:spLocks noGrp="1"/>
          </p:cNvSpPr>
          <p:nvPr>
            <p:ph type="title"/>
          </p:nvPr>
        </p:nvSpPr>
        <p:spPr>
          <a:xfrm>
            <a:off x="1630837" y="486094"/>
            <a:ext cx="9002598" cy="896470"/>
          </a:xfrm>
        </p:spPr>
        <p:txBody>
          <a:bodyPr>
            <a:normAutofit/>
          </a:bodyPr>
          <a:lstStyle/>
          <a:p>
            <a:r>
              <a:rPr lang="en-GB" b="1" cap="none" dirty="0">
                <a:latin typeface="Lato" panose="020F0502020204030203" pitchFamily="34" charset="0"/>
                <a:cs typeface="Poppins SemiBold" panose="02000000000000000000" pitchFamily="2" charset="0"/>
              </a:rPr>
              <a:t>Business Administration NOS</a:t>
            </a:r>
            <a:endParaRPr lang="en-GB" b="1" cap="none" dirty="0">
              <a:latin typeface="Poppins SemiBold" panose="02000000000000000000" pitchFamily="2" charset="0"/>
              <a:cs typeface="Poppins SemiBold" panose="02000000000000000000" pitchFamily="2" charset="0"/>
            </a:endParaRPr>
          </a:p>
        </p:txBody>
      </p:sp>
      <p:sp>
        <p:nvSpPr>
          <p:cNvPr id="2" name="Rectangle 1">
            <a:extLst>
              <a:ext uri="{FF2B5EF4-FFF2-40B4-BE49-F238E27FC236}">
                <a16:creationId xmlns:a16="http://schemas.microsoft.com/office/drawing/2014/main" id="{AD07C4EC-10D3-44EB-B36F-8AE9BA456CA3}"/>
              </a:ext>
            </a:extLst>
          </p:cNvPr>
          <p:cNvSpPr/>
          <p:nvPr/>
        </p:nvSpPr>
        <p:spPr>
          <a:xfrm>
            <a:off x="1150070" y="1426954"/>
            <a:ext cx="9964132" cy="5026697"/>
          </a:xfrm>
          <a:prstGeom prst="rect">
            <a:avLst/>
          </a:prstGeom>
        </p:spPr>
        <p:txBody>
          <a:bodyPr wrap="square" anchor="ctr">
            <a:spAutoFit/>
          </a:bodyPr>
          <a:lstStyle/>
          <a:p>
            <a:pPr fontAlgn="base">
              <a:lnSpc>
                <a:spcPct val="150000"/>
              </a:lnSpc>
            </a:pPr>
            <a:r>
              <a:rPr lang="en-GB" b="1" dirty="0">
                <a:latin typeface="Lato" panose="020F0502020204030203" pitchFamily="34" charset="0"/>
              </a:rPr>
              <a:t>Standards</a:t>
            </a:r>
            <a:endParaRPr lang="en-GB" dirty="0">
              <a:latin typeface="Lato" panose="020F0502020204030203" pitchFamily="34" charset="0"/>
            </a:endParaRPr>
          </a:p>
          <a:p>
            <a:pPr fontAlgn="base">
              <a:lnSpc>
                <a:spcPct val="150000"/>
              </a:lnSpc>
            </a:pPr>
            <a:r>
              <a:rPr lang="en-GB" dirty="0">
                <a:latin typeface="Lato" panose="020F0502020204030203" pitchFamily="34" charset="0"/>
              </a:rPr>
              <a:t>The NOS have been developed to cover all Business and Administration-related job functions. The standards cover the functions at a number of levels of responsibility and complexity. </a:t>
            </a:r>
          </a:p>
          <a:p>
            <a:pPr fontAlgn="base">
              <a:lnSpc>
                <a:spcPct val="150000"/>
              </a:lnSpc>
            </a:pPr>
            <a:r>
              <a:rPr lang="en-GB" b="1" dirty="0">
                <a:latin typeface="Lato" panose="020F0502020204030203" pitchFamily="34" charset="0"/>
              </a:rPr>
              <a:t>Competence Areas</a:t>
            </a:r>
          </a:p>
          <a:p>
            <a:pPr marL="285750" indent="-285750" fontAlgn="base">
              <a:lnSpc>
                <a:spcPct val="150000"/>
              </a:lnSpc>
              <a:buFont typeface="Arial" panose="020B0604020202020204" pitchFamily="34" charset="0"/>
              <a:buChar char="•"/>
            </a:pPr>
            <a:r>
              <a:rPr lang="en-GB" dirty="0">
                <a:latin typeface="Lato" panose="020F0502020204030203" pitchFamily="34" charset="0"/>
              </a:rPr>
              <a:t>Implement innovation, change and improvement in a business environment</a:t>
            </a:r>
          </a:p>
          <a:p>
            <a:pPr marL="285750" indent="-285750" fontAlgn="base">
              <a:lnSpc>
                <a:spcPct val="150000"/>
              </a:lnSpc>
              <a:buFont typeface="Arial" panose="020B0604020202020204" pitchFamily="34" charset="0"/>
              <a:buChar char="•"/>
            </a:pPr>
            <a:r>
              <a:rPr lang="en-GB" dirty="0">
                <a:latin typeface="Lato" panose="020F0502020204030203" pitchFamily="34" charset="0"/>
              </a:rPr>
              <a:t>Manage  operational activities in a business environment</a:t>
            </a:r>
          </a:p>
          <a:p>
            <a:pPr marL="285750" indent="-285750" fontAlgn="base">
              <a:lnSpc>
                <a:spcPct val="150000"/>
              </a:lnSpc>
              <a:buFont typeface="Arial" panose="020B0604020202020204" pitchFamily="34" charset="0"/>
              <a:buChar char="•"/>
            </a:pPr>
            <a:r>
              <a:rPr lang="en-GB" dirty="0">
                <a:latin typeface="Lato" panose="020F0502020204030203" pitchFamily="34" charset="0"/>
              </a:rPr>
              <a:t>Manage office facilities and equipment</a:t>
            </a:r>
          </a:p>
          <a:p>
            <a:pPr marL="285750" indent="-285750" fontAlgn="base">
              <a:lnSpc>
                <a:spcPct val="150000"/>
              </a:lnSpc>
              <a:buFont typeface="Arial" panose="020B0604020202020204" pitchFamily="34" charset="0"/>
              <a:buChar char="•"/>
            </a:pPr>
            <a:r>
              <a:rPr lang="en-GB" dirty="0">
                <a:latin typeface="Lato" panose="020F0502020204030203" pitchFamily="34" charset="0"/>
              </a:rPr>
              <a:t>Perform administrative services</a:t>
            </a:r>
          </a:p>
          <a:p>
            <a:pPr marL="285750" indent="-285750" fontAlgn="base">
              <a:lnSpc>
                <a:spcPct val="150000"/>
              </a:lnSpc>
              <a:buFont typeface="Arial" panose="020B0604020202020204" pitchFamily="34" charset="0"/>
              <a:buChar char="•"/>
            </a:pPr>
            <a:r>
              <a:rPr lang="en-GB" dirty="0">
                <a:latin typeface="Lato" panose="020F0502020204030203" pitchFamily="34" charset="0"/>
              </a:rPr>
              <a:t>Communicate in a business environment</a:t>
            </a:r>
          </a:p>
          <a:p>
            <a:pPr marL="285750" indent="-285750" fontAlgn="base">
              <a:lnSpc>
                <a:spcPct val="150000"/>
              </a:lnSpc>
              <a:buFont typeface="Arial" panose="020B0604020202020204" pitchFamily="34" charset="0"/>
              <a:buChar char="•"/>
            </a:pPr>
            <a:r>
              <a:rPr lang="en-GB" dirty="0">
                <a:latin typeface="Lato" panose="020F0502020204030203" pitchFamily="34" charset="0"/>
              </a:rPr>
              <a:t>Provide organisational support </a:t>
            </a:r>
          </a:p>
          <a:p>
            <a:pPr marL="285750" indent="-285750" fontAlgn="base">
              <a:lnSpc>
                <a:spcPct val="150000"/>
              </a:lnSpc>
              <a:buFont typeface="Arial" panose="020B0604020202020204" pitchFamily="34" charset="0"/>
              <a:buChar char="•"/>
            </a:pPr>
            <a:r>
              <a:rPr lang="en-GB" dirty="0">
                <a:latin typeface="Lato" panose="020F0502020204030203" pitchFamily="34" charset="0"/>
              </a:rPr>
              <a:t>Manage information systems</a:t>
            </a:r>
          </a:p>
          <a:p>
            <a:pPr marL="285750" indent="-285750" fontAlgn="base">
              <a:lnSpc>
                <a:spcPct val="150000"/>
              </a:lnSpc>
              <a:buFont typeface="Arial" panose="020B0604020202020204" pitchFamily="34" charset="0"/>
              <a:buChar char="•"/>
            </a:pPr>
            <a:r>
              <a:rPr lang="en-GB" dirty="0">
                <a:latin typeface="Lato" panose="020F0502020204030203" pitchFamily="34" charset="0"/>
              </a:rPr>
              <a:t>Process data and handle information</a:t>
            </a:r>
          </a:p>
        </p:txBody>
      </p:sp>
    </p:spTree>
    <p:extLst>
      <p:ext uri="{BB962C8B-B14F-4D97-AF65-F5344CB8AC3E}">
        <p14:creationId xmlns:p14="http://schemas.microsoft.com/office/powerpoint/2010/main" val="3899451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99994C-2AF7-4BAD-96EA-69ECFB56E394}"/>
              </a:ext>
            </a:extLst>
          </p:cNvPr>
          <p:cNvSpPr>
            <a:spLocks noGrp="1"/>
          </p:cNvSpPr>
          <p:nvPr>
            <p:ph type="title"/>
          </p:nvPr>
        </p:nvSpPr>
        <p:spPr>
          <a:xfrm>
            <a:off x="1630837" y="486094"/>
            <a:ext cx="9002598" cy="896470"/>
          </a:xfrm>
        </p:spPr>
        <p:txBody>
          <a:bodyPr>
            <a:normAutofit/>
          </a:bodyPr>
          <a:lstStyle/>
          <a:p>
            <a:r>
              <a:rPr lang="en-GB" b="1" cap="none" dirty="0">
                <a:latin typeface="Lato" panose="020F0502020204030203" pitchFamily="34" charset="0"/>
                <a:cs typeface="Poppins SemiBold" panose="02000000000000000000" pitchFamily="2" charset="0"/>
              </a:rPr>
              <a:t>Business Administration NOS</a:t>
            </a:r>
            <a:endParaRPr lang="en-GB" b="1" cap="none" dirty="0">
              <a:latin typeface="Poppins SemiBold" panose="02000000000000000000" pitchFamily="2" charset="0"/>
              <a:cs typeface="Poppins SemiBold" panose="02000000000000000000" pitchFamily="2" charset="0"/>
            </a:endParaRPr>
          </a:p>
        </p:txBody>
      </p:sp>
      <p:sp>
        <p:nvSpPr>
          <p:cNvPr id="2" name="Rectangle 1">
            <a:extLst>
              <a:ext uri="{FF2B5EF4-FFF2-40B4-BE49-F238E27FC236}">
                <a16:creationId xmlns:a16="http://schemas.microsoft.com/office/drawing/2014/main" id="{AD07C4EC-10D3-44EB-B36F-8AE9BA456CA3}"/>
              </a:ext>
            </a:extLst>
          </p:cNvPr>
          <p:cNvSpPr/>
          <p:nvPr/>
        </p:nvSpPr>
        <p:spPr>
          <a:xfrm>
            <a:off x="1478544" y="1629428"/>
            <a:ext cx="9964132" cy="4611199"/>
          </a:xfrm>
          <a:prstGeom prst="rect">
            <a:avLst/>
          </a:prstGeom>
        </p:spPr>
        <p:txBody>
          <a:bodyPr wrap="square" anchor="ctr">
            <a:spAutoFit/>
          </a:bodyPr>
          <a:lstStyle/>
          <a:p>
            <a:pPr fontAlgn="base">
              <a:lnSpc>
                <a:spcPct val="150000"/>
              </a:lnSpc>
            </a:pPr>
            <a:r>
              <a:rPr lang="en-GB" b="1" dirty="0">
                <a:latin typeface="Lato" panose="020F0502020204030203" pitchFamily="34" charset="0"/>
              </a:rPr>
              <a:t>Business Administration Sector Profile</a:t>
            </a:r>
          </a:p>
          <a:p>
            <a:pPr fontAlgn="base">
              <a:lnSpc>
                <a:spcPct val="150000"/>
              </a:lnSpc>
            </a:pPr>
            <a:r>
              <a:rPr lang="en-GB" dirty="0">
                <a:latin typeface="Lato" panose="020F0502020204030203" pitchFamily="34" charset="0"/>
              </a:rPr>
              <a:t>Strategic area of importance across the UK economy in both the private and public sectors. </a:t>
            </a:r>
          </a:p>
          <a:p>
            <a:pPr fontAlgn="base">
              <a:lnSpc>
                <a:spcPct val="150000"/>
              </a:lnSpc>
            </a:pPr>
            <a:r>
              <a:rPr lang="en-GB" dirty="0">
                <a:latin typeface="Lato" panose="020F0502020204030203" pitchFamily="34" charset="0"/>
              </a:rPr>
              <a:t>Business Administration skills cross a number of qualification levels and variety of roles.</a:t>
            </a:r>
          </a:p>
          <a:p>
            <a:pPr fontAlgn="base">
              <a:lnSpc>
                <a:spcPct val="150000"/>
              </a:lnSpc>
            </a:pPr>
            <a:r>
              <a:rPr lang="en-GB" b="1" dirty="0">
                <a:latin typeface="Lato" panose="020F0502020204030203" pitchFamily="34" charset="0"/>
              </a:rPr>
              <a:t>Review</a:t>
            </a:r>
          </a:p>
          <a:p>
            <a:pPr marL="285750" indent="-285750" fontAlgn="base">
              <a:lnSpc>
                <a:spcPct val="150000"/>
              </a:lnSpc>
              <a:buFont typeface="Arial" panose="020B0604020202020204" pitchFamily="34" charset="0"/>
              <a:buChar char="•"/>
            </a:pPr>
            <a:r>
              <a:rPr lang="en-GB" dirty="0">
                <a:latin typeface="Lato" panose="020F0502020204030203" pitchFamily="34" charset="0"/>
              </a:rPr>
              <a:t>The current suite of 85 NOS dates back to 2013. </a:t>
            </a:r>
          </a:p>
          <a:p>
            <a:pPr marL="285750" indent="-285750" fontAlgn="base">
              <a:lnSpc>
                <a:spcPct val="150000"/>
              </a:lnSpc>
              <a:buFont typeface="Arial" panose="020B0604020202020204" pitchFamily="34" charset="0"/>
              <a:buChar char="•"/>
            </a:pPr>
            <a:r>
              <a:rPr lang="en-GB" dirty="0">
                <a:latin typeface="Lato" panose="020F0502020204030203" pitchFamily="34" charset="0"/>
              </a:rPr>
              <a:t>Duplicate, repetitive functions.</a:t>
            </a:r>
          </a:p>
          <a:p>
            <a:pPr marL="285750" indent="-285750" fontAlgn="base">
              <a:lnSpc>
                <a:spcPct val="150000"/>
              </a:lnSpc>
              <a:buFont typeface="Arial" panose="020B0604020202020204" pitchFamily="34" charset="0"/>
              <a:buChar char="•"/>
            </a:pPr>
            <a:r>
              <a:rPr lang="en-GB" dirty="0">
                <a:latin typeface="Lato" panose="020F0502020204030203" pitchFamily="34" charset="0"/>
              </a:rPr>
              <a:t>Rationalisation.</a:t>
            </a:r>
          </a:p>
          <a:p>
            <a:pPr marL="285750" indent="-285750" fontAlgn="base">
              <a:lnSpc>
                <a:spcPct val="150000"/>
              </a:lnSpc>
              <a:buFont typeface="Arial" panose="020B0604020202020204" pitchFamily="34" charset="0"/>
              <a:buChar char="•"/>
            </a:pPr>
            <a:r>
              <a:rPr lang="en-GB" dirty="0">
                <a:latin typeface="Lato" panose="020F0502020204030203" pitchFamily="34" charset="0"/>
              </a:rPr>
              <a:t>Each NOS must be unique in its functions and purpose.</a:t>
            </a:r>
          </a:p>
          <a:p>
            <a:pPr marL="285750" indent="-285750" fontAlgn="base">
              <a:lnSpc>
                <a:spcPct val="150000"/>
              </a:lnSpc>
              <a:buFont typeface="Arial" panose="020B0604020202020204" pitchFamily="34" charset="0"/>
              <a:buChar char="•"/>
            </a:pPr>
            <a:r>
              <a:rPr lang="en-GB" dirty="0">
                <a:latin typeface="Lato" panose="020F0502020204030203" pitchFamily="34" charset="0"/>
              </a:rPr>
              <a:t>Update to keep all functions up-to-date.</a:t>
            </a:r>
          </a:p>
          <a:p>
            <a:pPr marL="285750" indent="-285750" fontAlgn="base">
              <a:lnSpc>
                <a:spcPct val="150000"/>
              </a:lnSpc>
              <a:buFont typeface="Arial" panose="020B0604020202020204" pitchFamily="34" charset="0"/>
              <a:buChar char="•"/>
            </a:pPr>
            <a:r>
              <a:rPr lang="en-GB" b="1" dirty="0">
                <a:latin typeface="Lato" panose="020F0502020204030203" pitchFamily="34" charset="0"/>
              </a:rPr>
              <a:t>IMPORTANT</a:t>
            </a:r>
            <a:r>
              <a:rPr lang="en-GB" dirty="0">
                <a:latin typeface="Lato" panose="020F0502020204030203" pitchFamily="34" charset="0"/>
              </a:rPr>
              <a:t> – feedback from consultation activities. </a:t>
            </a:r>
          </a:p>
          <a:p>
            <a:pPr marL="285750" indent="-285750" fontAlgn="base">
              <a:lnSpc>
                <a:spcPct val="150000"/>
              </a:lnSpc>
              <a:buFont typeface="Arial" panose="020B0604020202020204" pitchFamily="34" charset="0"/>
              <a:buChar char="•"/>
            </a:pPr>
            <a:r>
              <a:rPr lang="en-GB" dirty="0">
                <a:latin typeface="Lato" panose="020F0502020204030203" pitchFamily="34" charset="0"/>
              </a:rPr>
              <a:t>Focus on the voice of employers. </a:t>
            </a:r>
          </a:p>
        </p:txBody>
      </p:sp>
      <p:graphicFrame>
        <p:nvGraphicFramePr>
          <p:cNvPr id="3" name="Object 2">
            <a:hlinkClick r:id="" action="ppaction://ole?verb=0"/>
            <a:extLst>
              <a:ext uri="{FF2B5EF4-FFF2-40B4-BE49-F238E27FC236}">
                <a16:creationId xmlns:a16="http://schemas.microsoft.com/office/drawing/2014/main" id="{A8559850-EC6D-4D3A-A945-C38FB1E658D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42263045"/>
              </p:ext>
            </p:extLst>
          </p:nvPr>
        </p:nvGraphicFramePr>
        <p:xfrm>
          <a:off x="6426200" y="2198688"/>
          <a:ext cx="6096000" cy="3429000"/>
        </p:xfrm>
        <a:graphic>
          <a:graphicData uri="http://schemas.openxmlformats.org/presentationml/2006/ole">
            <mc:AlternateContent xmlns:mc="http://schemas.openxmlformats.org/markup-compatibility/2006">
              <mc:Choice xmlns:v="urn:schemas-microsoft-com:vml" Requires="v">
                <p:oleObj name="Presentation" r:id="rId2" imgW="6096209" imgH="3429190" progId="PowerPoint.Show.12">
                  <p:embed/>
                </p:oleObj>
              </mc:Choice>
              <mc:Fallback>
                <p:oleObj name="Presentation" r:id="rId2" imgW="6096209" imgH="3429190" progId="PowerPoint.Show.12">
                  <p:embed/>
                  <p:pic>
                    <p:nvPicPr>
                      <p:cNvPr id="0" name=""/>
                      <p:cNvPicPr/>
                      <p:nvPr/>
                    </p:nvPicPr>
                    <p:blipFill>
                      <a:blip r:embed="rId3"/>
                      <a:stretch>
                        <a:fillRect/>
                      </a:stretch>
                    </p:blipFill>
                    <p:spPr>
                      <a:xfrm>
                        <a:off x="6426200" y="2198688"/>
                        <a:ext cx="6096000" cy="3429000"/>
                      </a:xfrm>
                      <a:prstGeom prst="rect">
                        <a:avLst/>
                      </a:prstGeom>
                    </p:spPr>
                  </p:pic>
                </p:oleObj>
              </mc:Fallback>
            </mc:AlternateContent>
          </a:graphicData>
        </a:graphic>
      </p:graphicFrame>
    </p:spTree>
    <p:extLst>
      <p:ext uri="{BB962C8B-B14F-4D97-AF65-F5344CB8AC3E}">
        <p14:creationId xmlns:p14="http://schemas.microsoft.com/office/powerpoint/2010/main" val="3023559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2F7F7D1-15DB-4AC3-9E9E-5B2F77B05E32}"/>
              </a:ext>
            </a:extLst>
          </p:cNvPr>
          <p:cNvSpPr>
            <a:spLocks noGrp="1"/>
          </p:cNvSpPr>
          <p:nvPr>
            <p:ph sz="half" idx="2"/>
          </p:nvPr>
        </p:nvSpPr>
        <p:spPr>
          <a:xfrm>
            <a:off x="7838228" y="5359644"/>
            <a:ext cx="4270247" cy="805563"/>
          </a:xfrm>
        </p:spPr>
        <p:txBody>
          <a:bodyPr>
            <a:normAutofit/>
          </a:bodyPr>
          <a:lstStyle/>
          <a:p>
            <a:pPr marL="0" indent="0">
              <a:spcBef>
                <a:spcPts val="0"/>
              </a:spcBef>
              <a:buNone/>
            </a:pPr>
            <a:r>
              <a:rPr lang="en-GB" dirty="0">
                <a:solidFill>
                  <a:srgbClr val="FF0000"/>
                </a:solidFill>
                <a:latin typeface="Lato" panose="020F0502020204030203" pitchFamily="34" charset="0"/>
                <a:hlinkClick r:id="rId2"/>
              </a:rPr>
              <a:t>Larisa.Puk</a:t>
            </a:r>
            <a:r>
              <a:rPr lang="en-GB" dirty="0">
                <a:latin typeface="Lato" panose="020F0502020204030203" pitchFamily="34" charset="0"/>
                <a:hlinkClick r:id="rId2"/>
              </a:rPr>
              <a:t>@instructus.org</a:t>
            </a:r>
            <a:endParaRPr lang="en-GB" dirty="0">
              <a:latin typeface="Lato" panose="020F0502020204030203" pitchFamily="34" charset="0"/>
            </a:endParaRPr>
          </a:p>
          <a:p>
            <a:pPr marL="0" indent="0">
              <a:spcBef>
                <a:spcPts val="0"/>
              </a:spcBef>
              <a:buNone/>
            </a:pPr>
            <a:r>
              <a:rPr lang="en-GB" dirty="0">
                <a:latin typeface="Lato" panose="020F0502020204030203" pitchFamily="34" charset="0"/>
                <a:hlinkClick r:id="rId3"/>
              </a:rPr>
              <a:t>www.instructus.org</a:t>
            </a:r>
            <a:endParaRPr lang="en-GB" dirty="0">
              <a:latin typeface="Lato" panose="020F0502020204030203" pitchFamily="34" charset="0"/>
            </a:endParaRPr>
          </a:p>
        </p:txBody>
      </p:sp>
      <p:pic>
        <p:nvPicPr>
          <p:cNvPr id="5" name="Picture 4">
            <a:extLst>
              <a:ext uri="{FF2B5EF4-FFF2-40B4-BE49-F238E27FC236}">
                <a16:creationId xmlns:a16="http://schemas.microsoft.com/office/drawing/2014/main" id="{180C55A7-C048-435E-A539-E92D07FCDE4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4287" y="5268331"/>
            <a:ext cx="986755" cy="988187"/>
          </a:xfrm>
          <a:prstGeom prst="rect">
            <a:avLst/>
          </a:prstGeom>
        </p:spPr>
      </p:pic>
      <p:graphicFrame>
        <p:nvGraphicFramePr>
          <p:cNvPr id="2" name="Table 1">
            <a:extLst>
              <a:ext uri="{FF2B5EF4-FFF2-40B4-BE49-F238E27FC236}">
                <a16:creationId xmlns:a16="http://schemas.microsoft.com/office/drawing/2014/main" id="{19211231-E2E1-4BA5-A870-001F11C9E4F7}"/>
              </a:ext>
            </a:extLst>
          </p:cNvPr>
          <p:cNvGraphicFramePr>
            <a:graphicFrameLocks noGrp="1"/>
          </p:cNvGraphicFramePr>
          <p:nvPr>
            <p:extLst>
              <p:ext uri="{D42A27DB-BD31-4B8C-83A1-F6EECF244321}">
                <p14:modId xmlns:p14="http://schemas.microsoft.com/office/powerpoint/2010/main" val="3749656454"/>
              </p:ext>
            </p:extLst>
          </p:nvPr>
        </p:nvGraphicFramePr>
        <p:xfrm>
          <a:off x="2032000" y="1757082"/>
          <a:ext cx="8128000" cy="2465294"/>
        </p:xfrm>
        <a:graphic>
          <a:graphicData uri="http://schemas.openxmlformats.org/drawingml/2006/table">
            <a:tbl>
              <a:tblPr firstRow="1" bandRow="1">
                <a:tableStyleId>{21E4AEA4-8DFA-4A89-87EB-49C32662AFE0}</a:tableStyleId>
              </a:tblPr>
              <a:tblGrid>
                <a:gridCol w="8128000">
                  <a:extLst>
                    <a:ext uri="{9D8B030D-6E8A-4147-A177-3AD203B41FA5}">
                      <a16:colId xmlns:a16="http://schemas.microsoft.com/office/drawing/2014/main" val="4184452483"/>
                    </a:ext>
                  </a:extLst>
                </a:gridCol>
              </a:tblGrid>
              <a:tr h="2465294">
                <a:tc>
                  <a:txBody>
                    <a:bodyPr/>
                    <a:lstStyle/>
                    <a:p>
                      <a:pPr algn="ctr"/>
                      <a:r>
                        <a:rPr lang="en-GB" sz="7200" dirty="0">
                          <a:solidFill>
                            <a:schemeClr val="tx1"/>
                          </a:solidFill>
                          <a:latin typeface="Lato" panose="020F0502020204030203" pitchFamily="34" charset="0"/>
                        </a:rPr>
                        <a:t>Thank you!</a:t>
                      </a:r>
                    </a:p>
                  </a:txBody>
                  <a:tcPr>
                    <a:noFill/>
                  </a:tcPr>
                </a:tc>
                <a:extLst>
                  <a:ext uri="{0D108BD9-81ED-4DB2-BD59-A6C34878D82A}">
                    <a16:rowId xmlns:a16="http://schemas.microsoft.com/office/drawing/2014/main" val="1375804036"/>
                  </a:ext>
                </a:extLst>
              </a:tr>
            </a:tbl>
          </a:graphicData>
        </a:graphic>
      </p:graphicFrame>
    </p:spTree>
    <p:extLst>
      <p:ext uri="{BB962C8B-B14F-4D97-AF65-F5344CB8AC3E}">
        <p14:creationId xmlns:p14="http://schemas.microsoft.com/office/powerpoint/2010/main" val="321186543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arcel" id="{8BEC4385-4EB9-4D53-BFB5-0EA123736B6D}" vid="{71C241A9-A460-4AD1-916F-25308628A5B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E47A3876C92041804B70D3455C8D58" ma:contentTypeVersion="14" ma:contentTypeDescription="Create a new document." ma:contentTypeScope="" ma:versionID="51ac0224eebe59f45d89c87e1654f354">
  <xsd:schema xmlns:xsd="http://www.w3.org/2001/XMLSchema" xmlns:xs="http://www.w3.org/2001/XMLSchema" xmlns:p="http://schemas.microsoft.com/office/2006/metadata/properties" xmlns:ns1="http://schemas.microsoft.com/sharepoint/v3" xmlns:ns2="597e21e3-0864-4223-9e86-3c57192f3895" xmlns:ns3="ef40dc7c-b11d-4a06-8050-44f9558e1127" targetNamespace="http://schemas.microsoft.com/office/2006/metadata/properties" ma:root="true" ma:fieldsID="9620bcf09703cd349d72d0554e8a715c" ns1:_="" ns2:_="" ns3:_="">
    <xsd:import namespace="http://schemas.microsoft.com/sharepoint/v3"/>
    <xsd:import namespace="597e21e3-0864-4223-9e86-3c57192f3895"/>
    <xsd:import namespace="ef40dc7c-b11d-4a06-8050-44f9558e11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Location" minOccurs="0"/>
                <xsd:element ref="ns1:_ip_UnifiedCompliancePolicyProperties" minOccurs="0"/>
                <xsd:element ref="ns1:_ip_UnifiedCompliancePolicyUIAc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7e21e3-0864-4223-9e86-3c57192f389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40dc7c-b11d-4a06-8050-44f9558e112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3A5D36-A3D8-4170-94AA-4FA833427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97e21e3-0864-4223-9e86-3c57192f3895"/>
    <ds:schemaRef ds:uri="ef40dc7c-b11d-4a06-8050-44f9558e1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D49434-9D6E-4E64-9FDE-C8D83D2308F8}">
  <ds:schemaRefs>
    <ds:schemaRef ds:uri="http://schemas.microsoft.com/office/infopath/2007/PartnerControls"/>
    <ds:schemaRef ds:uri="http://purl.org/dc/elements/1.1/"/>
    <ds:schemaRef ds:uri="http://schemas.microsoft.com/office/2006/metadata/properties"/>
    <ds:schemaRef ds:uri="597e21e3-0864-4223-9e86-3c57192f3895"/>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 ds:uri="http://schemas.microsoft.com/sharepoint/v3"/>
  </ds:schemaRefs>
</ds:datastoreItem>
</file>

<file path=customXml/itemProps3.xml><?xml version="1.0" encoding="utf-8"?>
<ds:datastoreItem xmlns:ds="http://schemas.openxmlformats.org/officeDocument/2006/customXml" ds:itemID="{B1A40D68-FF59-4C56-B21D-4311392C0F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Parcel</Template>
  <TotalTime>573</TotalTime>
  <Words>436</Words>
  <Application>Microsoft Office PowerPoint</Application>
  <PresentationFormat>Widescreen</PresentationFormat>
  <Paragraphs>49</Paragraphs>
  <Slides>7</Slides>
  <Notes>0</Notes>
  <HiddenSlides>1</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4" baseType="lpstr">
      <vt:lpstr>Arial</vt:lpstr>
      <vt:lpstr>Gill Sans MT</vt:lpstr>
      <vt:lpstr>Lato</vt:lpstr>
      <vt:lpstr>Poppins SemiBold</vt:lpstr>
      <vt:lpstr>Parcel</vt:lpstr>
      <vt:lpstr>1_Parcel</vt:lpstr>
      <vt:lpstr>Presentation</vt:lpstr>
      <vt:lpstr>PowerPoint Presentation</vt:lpstr>
      <vt:lpstr> </vt:lpstr>
      <vt:lpstr>National Occupational Standards (NOS)</vt:lpstr>
      <vt:lpstr>National Occupational Standards (NOS)</vt:lpstr>
      <vt:lpstr>Business Administration NOS</vt:lpstr>
      <vt:lpstr>Business Administration NOS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Joe Burden</dc:creator>
  <cp:lastModifiedBy>Caitlin Boyle</cp:lastModifiedBy>
  <cp:revision>15</cp:revision>
  <dcterms:created xsi:type="dcterms:W3CDTF">2017-09-13T08:19:06Z</dcterms:created>
  <dcterms:modified xsi:type="dcterms:W3CDTF">2022-12-14T11:49:29Z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0x010100D6E47A3876C92041804B70D3455C8D58</vt:lpwstr>
  </property>
</Properties>
</file>