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56" r:id="rId5"/>
    <p:sldMasterId id="2147483658" r:id="rId6"/>
    <p:sldMasterId id="2147483664" r:id="rId7"/>
    <p:sldMasterId id="2147483666" r:id="rId8"/>
    <p:sldMasterId id="2147483668" r:id="rId9"/>
    <p:sldMasterId id="2147483670" r:id="rId10"/>
    <p:sldMasterId id="2147483672" r:id="rId11"/>
    <p:sldMasterId id="2147483674" r:id="rId12"/>
    <p:sldMasterId id="2147483746" r:id="rId13"/>
    <p:sldMasterId id="2147483750" r:id="rId14"/>
    <p:sldMasterId id="2147483753" r:id="rId15"/>
  </p:sldMasterIdLst>
  <p:notesMasterIdLst>
    <p:notesMasterId r:id="rId113"/>
  </p:notesMasterIdLst>
  <p:handoutMasterIdLst>
    <p:handoutMasterId r:id="rId114"/>
  </p:handoutMasterIdLst>
  <p:sldIdLst>
    <p:sldId id="256" r:id="rId16"/>
    <p:sldId id="598" r:id="rId17"/>
    <p:sldId id="746" r:id="rId18"/>
    <p:sldId id="448" r:id="rId19"/>
    <p:sldId id="449" r:id="rId20"/>
    <p:sldId id="774" r:id="rId21"/>
    <p:sldId id="896" r:id="rId22"/>
    <p:sldId id="912" r:id="rId23"/>
    <p:sldId id="897" r:id="rId24"/>
    <p:sldId id="898" r:id="rId25"/>
    <p:sldId id="899" r:id="rId26"/>
    <p:sldId id="900" r:id="rId27"/>
    <p:sldId id="901" r:id="rId28"/>
    <p:sldId id="902" r:id="rId29"/>
    <p:sldId id="903" r:id="rId30"/>
    <p:sldId id="904" r:id="rId31"/>
    <p:sldId id="905" r:id="rId32"/>
    <p:sldId id="906" r:id="rId33"/>
    <p:sldId id="907" r:id="rId34"/>
    <p:sldId id="908" r:id="rId35"/>
    <p:sldId id="909" r:id="rId36"/>
    <p:sldId id="916" r:id="rId37"/>
    <p:sldId id="917" r:id="rId38"/>
    <p:sldId id="918" r:id="rId39"/>
    <p:sldId id="919" r:id="rId40"/>
    <p:sldId id="920" r:id="rId41"/>
    <p:sldId id="921" r:id="rId42"/>
    <p:sldId id="922" r:id="rId43"/>
    <p:sldId id="923" r:id="rId44"/>
    <p:sldId id="924" r:id="rId45"/>
    <p:sldId id="925" r:id="rId46"/>
    <p:sldId id="926" r:id="rId47"/>
    <p:sldId id="927" r:id="rId48"/>
    <p:sldId id="928" r:id="rId49"/>
    <p:sldId id="929" r:id="rId50"/>
    <p:sldId id="930" r:id="rId51"/>
    <p:sldId id="931" r:id="rId52"/>
    <p:sldId id="932" r:id="rId53"/>
    <p:sldId id="933" r:id="rId54"/>
    <p:sldId id="934" r:id="rId55"/>
    <p:sldId id="935" r:id="rId56"/>
    <p:sldId id="936" r:id="rId57"/>
    <p:sldId id="937" r:id="rId58"/>
    <p:sldId id="938" r:id="rId59"/>
    <p:sldId id="939" r:id="rId60"/>
    <p:sldId id="940" r:id="rId61"/>
    <p:sldId id="941" r:id="rId62"/>
    <p:sldId id="942" r:id="rId63"/>
    <p:sldId id="943" r:id="rId64"/>
    <p:sldId id="944" r:id="rId65"/>
    <p:sldId id="945" r:id="rId66"/>
    <p:sldId id="914" r:id="rId67"/>
    <p:sldId id="855" r:id="rId68"/>
    <p:sldId id="857" r:id="rId69"/>
    <p:sldId id="859" r:id="rId70"/>
    <p:sldId id="861" r:id="rId71"/>
    <p:sldId id="863" r:id="rId72"/>
    <p:sldId id="865" r:id="rId73"/>
    <p:sldId id="867" r:id="rId74"/>
    <p:sldId id="869" r:id="rId75"/>
    <p:sldId id="871" r:id="rId76"/>
    <p:sldId id="839" r:id="rId77"/>
    <p:sldId id="837" r:id="rId78"/>
    <p:sldId id="827" r:id="rId79"/>
    <p:sldId id="831" r:id="rId80"/>
    <p:sldId id="828" r:id="rId81"/>
    <p:sldId id="833" r:id="rId82"/>
    <p:sldId id="829" r:id="rId83"/>
    <p:sldId id="841" r:id="rId84"/>
    <p:sldId id="814" r:id="rId85"/>
    <p:sldId id="815" r:id="rId86"/>
    <p:sldId id="816" r:id="rId87"/>
    <p:sldId id="817" r:id="rId88"/>
    <p:sldId id="818" r:id="rId89"/>
    <p:sldId id="819" r:id="rId90"/>
    <p:sldId id="820" r:id="rId91"/>
    <p:sldId id="821" r:id="rId92"/>
    <p:sldId id="822" r:id="rId93"/>
    <p:sldId id="824" r:id="rId94"/>
    <p:sldId id="808" r:id="rId95"/>
    <p:sldId id="809" r:id="rId96"/>
    <p:sldId id="825" r:id="rId97"/>
    <p:sldId id="842" r:id="rId98"/>
    <p:sldId id="873" r:id="rId99"/>
    <p:sldId id="878" r:id="rId100"/>
    <p:sldId id="879" r:id="rId101"/>
    <p:sldId id="875" r:id="rId102"/>
    <p:sldId id="882" r:id="rId103"/>
    <p:sldId id="883" r:id="rId104"/>
    <p:sldId id="884" r:id="rId105"/>
    <p:sldId id="886" r:id="rId106"/>
    <p:sldId id="887" r:id="rId107"/>
    <p:sldId id="889" r:id="rId108"/>
    <p:sldId id="890" r:id="rId109"/>
    <p:sldId id="700" r:id="rId110"/>
    <p:sldId id="716" r:id="rId111"/>
    <p:sldId id="262" r:id="rId112"/>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66" autoAdjust="0"/>
  </p:normalViewPr>
  <p:slideViewPr>
    <p:cSldViewPr>
      <p:cViewPr varScale="1">
        <p:scale>
          <a:sx n="86" d="100"/>
          <a:sy n="86" d="100"/>
        </p:scale>
        <p:origin x="8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theme" Target="theme/theme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110" Type="http://schemas.openxmlformats.org/officeDocument/2006/relationships/slide" Target="slides/slide95.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116"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slide" Target="slides/slide9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D53CF-F564-47CB-BD40-FCA90A6F079E}"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GB"/>
        </a:p>
      </dgm:t>
    </dgm:pt>
    <dgm:pt modelId="{74432012-5AF6-4285-9082-6A63BFB35B2E}">
      <dgm:prSet phldrT="[Text]"/>
      <dgm:spPr>
        <a:solidFill>
          <a:srgbClr val="FF0000"/>
        </a:solidFill>
      </dgm:spPr>
      <dgm:t>
        <a:bodyPr/>
        <a:lstStyle/>
        <a:p>
          <a:r>
            <a:rPr lang="en-GB" dirty="0">
              <a:solidFill>
                <a:schemeClr val="bg1"/>
              </a:solidFill>
            </a:rPr>
            <a:t>Individuals and Community </a:t>
          </a:r>
        </a:p>
      </dgm:t>
    </dgm:pt>
    <dgm:pt modelId="{B72A300F-8090-41DA-9325-4EBA99250E4B}" type="parTrans" cxnId="{2C5E0A55-C267-4321-8878-0C1CA0B7C1F9}">
      <dgm:prSet/>
      <dgm:spPr/>
      <dgm:t>
        <a:bodyPr/>
        <a:lstStyle/>
        <a:p>
          <a:endParaRPr lang="en-GB"/>
        </a:p>
      </dgm:t>
    </dgm:pt>
    <dgm:pt modelId="{EFDE90D2-C4D4-4C81-BC7E-45C38732275D}" type="sibTrans" cxnId="{2C5E0A55-C267-4321-8878-0C1CA0B7C1F9}">
      <dgm:prSet/>
      <dgm:spPr/>
      <dgm:t>
        <a:bodyPr/>
        <a:lstStyle/>
        <a:p>
          <a:endParaRPr lang="en-GB"/>
        </a:p>
      </dgm:t>
    </dgm:pt>
    <dgm:pt modelId="{CBFCED4D-8E4E-4897-9157-4AC2608A779A}">
      <dgm:prSet phldrT="[Text]"/>
      <dgm:spPr>
        <a:solidFill>
          <a:schemeClr val="accent4">
            <a:lumMod val="85000"/>
            <a:lumOff val="15000"/>
          </a:schemeClr>
        </a:solidFill>
      </dgm:spPr>
      <dgm:t>
        <a:bodyPr/>
        <a:lstStyle/>
        <a:p>
          <a:r>
            <a:rPr lang="en-GB" dirty="0"/>
            <a:t>Partnership organisations </a:t>
          </a:r>
        </a:p>
      </dgm:t>
    </dgm:pt>
    <dgm:pt modelId="{717C1B6A-1282-4C44-9C9E-AC70387A5184}" type="parTrans" cxnId="{D4ED3486-B31F-41AB-925D-B3BC9CC5A213}">
      <dgm:prSet/>
      <dgm:spPr/>
      <dgm:t>
        <a:bodyPr/>
        <a:lstStyle/>
        <a:p>
          <a:endParaRPr lang="en-GB"/>
        </a:p>
      </dgm:t>
    </dgm:pt>
    <dgm:pt modelId="{17CB2503-530B-4058-8F12-1F3651F85302}" type="sibTrans" cxnId="{D4ED3486-B31F-41AB-925D-B3BC9CC5A213}">
      <dgm:prSet/>
      <dgm:spPr/>
      <dgm:t>
        <a:bodyPr/>
        <a:lstStyle/>
        <a:p>
          <a:endParaRPr lang="en-GB"/>
        </a:p>
      </dgm:t>
    </dgm:pt>
    <dgm:pt modelId="{6D28AE02-A90D-4C79-A9A7-1C9FA9EF2F33}">
      <dgm:prSet phldrT="[Text]"/>
      <dgm:spPr>
        <a:solidFill>
          <a:srgbClr val="00B050"/>
        </a:solidFill>
      </dgm:spPr>
      <dgm:t>
        <a:bodyPr/>
        <a:lstStyle/>
        <a:p>
          <a:r>
            <a:rPr lang="en-GB" dirty="0"/>
            <a:t>Schools and education</a:t>
          </a:r>
        </a:p>
      </dgm:t>
    </dgm:pt>
    <dgm:pt modelId="{99CBD9AB-6909-4851-B7B5-96AC92519D66}" type="parTrans" cxnId="{81D4DCD7-3204-419E-B930-DCA258890416}">
      <dgm:prSet/>
      <dgm:spPr/>
      <dgm:t>
        <a:bodyPr/>
        <a:lstStyle/>
        <a:p>
          <a:endParaRPr lang="en-GB"/>
        </a:p>
      </dgm:t>
    </dgm:pt>
    <dgm:pt modelId="{B26158C1-4F7D-46BA-8F6B-6C10A4FB24E8}" type="sibTrans" cxnId="{81D4DCD7-3204-419E-B930-DCA258890416}">
      <dgm:prSet/>
      <dgm:spPr/>
      <dgm:t>
        <a:bodyPr/>
        <a:lstStyle/>
        <a:p>
          <a:endParaRPr lang="en-GB"/>
        </a:p>
      </dgm:t>
    </dgm:pt>
    <dgm:pt modelId="{E16FA5DF-F393-46F1-973F-6EE42FA70588}" type="pres">
      <dgm:prSet presAssocID="{B63D53CF-F564-47CB-BD40-FCA90A6F079E}" presName="composite" presStyleCnt="0">
        <dgm:presLayoutVars>
          <dgm:chMax val="3"/>
          <dgm:animLvl val="lvl"/>
          <dgm:resizeHandles val="exact"/>
        </dgm:presLayoutVars>
      </dgm:prSet>
      <dgm:spPr/>
      <dgm:t>
        <a:bodyPr/>
        <a:lstStyle/>
        <a:p>
          <a:endParaRPr lang="en-US"/>
        </a:p>
      </dgm:t>
    </dgm:pt>
    <dgm:pt modelId="{63270F31-1BE3-49CD-9344-076E12D857C6}" type="pres">
      <dgm:prSet presAssocID="{74432012-5AF6-4285-9082-6A63BFB35B2E}" presName="gear1" presStyleLbl="node1" presStyleIdx="0" presStyleCnt="3" custLinFactNeighborX="3305" custLinFactNeighborY="327">
        <dgm:presLayoutVars>
          <dgm:chMax val="1"/>
          <dgm:bulletEnabled val="1"/>
        </dgm:presLayoutVars>
      </dgm:prSet>
      <dgm:spPr/>
      <dgm:t>
        <a:bodyPr/>
        <a:lstStyle/>
        <a:p>
          <a:endParaRPr lang="en-US"/>
        </a:p>
      </dgm:t>
    </dgm:pt>
    <dgm:pt modelId="{75BCC64A-BAAE-4409-8F77-D566C2A4F79F}" type="pres">
      <dgm:prSet presAssocID="{74432012-5AF6-4285-9082-6A63BFB35B2E}" presName="gear1srcNode" presStyleLbl="node1" presStyleIdx="0" presStyleCnt="3"/>
      <dgm:spPr/>
      <dgm:t>
        <a:bodyPr/>
        <a:lstStyle/>
        <a:p>
          <a:endParaRPr lang="en-US"/>
        </a:p>
      </dgm:t>
    </dgm:pt>
    <dgm:pt modelId="{5716C965-9DEC-4DC1-B858-548FFA4012F1}" type="pres">
      <dgm:prSet presAssocID="{74432012-5AF6-4285-9082-6A63BFB35B2E}" presName="gear1dstNode" presStyleLbl="node1" presStyleIdx="0" presStyleCnt="3"/>
      <dgm:spPr/>
      <dgm:t>
        <a:bodyPr/>
        <a:lstStyle/>
        <a:p>
          <a:endParaRPr lang="en-US"/>
        </a:p>
      </dgm:t>
    </dgm:pt>
    <dgm:pt modelId="{12B958D7-5FC4-47D5-B442-73ED68B3AFFF}" type="pres">
      <dgm:prSet presAssocID="{CBFCED4D-8E4E-4897-9157-4AC2608A779A}" presName="gear2" presStyleLbl="node1" presStyleIdx="1" presStyleCnt="3" custLinFactNeighborX="1018" custLinFactNeighborY="1130">
        <dgm:presLayoutVars>
          <dgm:chMax val="1"/>
          <dgm:bulletEnabled val="1"/>
        </dgm:presLayoutVars>
      </dgm:prSet>
      <dgm:spPr/>
      <dgm:t>
        <a:bodyPr/>
        <a:lstStyle/>
        <a:p>
          <a:endParaRPr lang="en-US"/>
        </a:p>
      </dgm:t>
    </dgm:pt>
    <dgm:pt modelId="{2EFA1B46-68D8-4CE1-A3A9-54C0A6ACA24D}" type="pres">
      <dgm:prSet presAssocID="{CBFCED4D-8E4E-4897-9157-4AC2608A779A}" presName="gear2srcNode" presStyleLbl="node1" presStyleIdx="1" presStyleCnt="3"/>
      <dgm:spPr/>
      <dgm:t>
        <a:bodyPr/>
        <a:lstStyle/>
        <a:p>
          <a:endParaRPr lang="en-US"/>
        </a:p>
      </dgm:t>
    </dgm:pt>
    <dgm:pt modelId="{127D707E-0B05-4FD1-ACEE-63E0ABA81CE0}" type="pres">
      <dgm:prSet presAssocID="{CBFCED4D-8E4E-4897-9157-4AC2608A779A}" presName="gear2dstNode" presStyleLbl="node1" presStyleIdx="1" presStyleCnt="3"/>
      <dgm:spPr/>
      <dgm:t>
        <a:bodyPr/>
        <a:lstStyle/>
        <a:p>
          <a:endParaRPr lang="en-US"/>
        </a:p>
      </dgm:t>
    </dgm:pt>
    <dgm:pt modelId="{8CC1CE5E-99CC-4BD0-8638-9CD9D690B9C7}" type="pres">
      <dgm:prSet presAssocID="{6D28AE02-A90D-4C79-A9A7-1C9FA9EF2F33}" presName="gear3" presStyleLbl="node1" presStyleIdx="2" presStyleCnt="3"/>
      <dgm:spPr/>
      <dgm:t>
        <a:bodyPr/>
        <a:lstStyle/>
        <a:p>
          <a:endParaRPr lang="en-US"/>
        </a:p>
      </dgm:t>
    </dgm:pt>
    <dgm:pt modelId="{37DAD5AA-D485-4B4D-9669-ECA68B2ABED9}" type="pres">
      <dgm:prSet presAssocID="{6D28AE02-A90D-4C79-A9A7-1C9FA9EF2F33}" presName="gear3tx" presStyleLbl="node1" presStyleIdx="2" presStyleCnt="3">
        <dgm:presLayoutVars>
          <dgm:chMax val="1"/>
          <dgm:bulletEnabled val="1"/>
        </dgm:presLayoutVars>
      </dgm:prSet>
      <dgm:spPr/>
      <dgm:t>
        <a:bodyPr/>
        <a:lstStyle/>
        <a:p>
          <a:endParaRPr lang="en-US"/>
        </a:p>
      </dgm:t>
    </dgm:pt>
    <dgm:pt modelId="{40327EA1-6B4F-4878-85F3-8B59A5F48CB5}" type="pres">
      <dgm:prSet presAssocID="{6D28AE02-A90D-4C79-A9A7-1C9FA9EF2F33}" presName="gear3srcNode" presStyleLbl="node1" presStyleIdx="2" presStyleCnt="3"/>
      <dgm:spPr/>
      <dgm:t>
        <a:bodyPr/>
        <a:lstStyle/>
        <a:p>
          <a:endParaRPr lang="en-US"/>
        </a:p>
      </dgm:t>
    </dgm:pt>
    <dgm:pt modelId="{FF507DE5-7DA3-4EE5-8911-6A5FB71FCB2B}" type="pres">
      <dgm:prSet presAssocID="{6D28AE02-A90D-4C79-A9A7-1C9FA9EF2F33}" presName="gear3dstNode" presStyleLbl="node1" presStyleIdx="2" presStyleCnt="3"/>
      <dgm:spPr/>
      <dgm:t>
        <a:bodyPr/>
        <a:lstStyle/>
        <a:p>
          <a:endParaRPr lang="en-US"/>
        </a:p>
      </dgm:t>
    </dgm:pt>
    <dgm:pt modelId="{985D540D-A87B-4BEE-B01B-574CBDED39E4}" type="pres">
      <dgm:prSet presAssocID="{EFDE90D2-C4D4-4C81-BC7E-45C38732275D}" presName="connector1" presStyleLbl="sibTrans2D1" presStyleIdx="0" presStyleCnt="3"/>
      <dgm:spPr/>
      <dgm:t>
        <a:bodyPr/>
        <a:lstStyle/>
        <a:p>
          <a:endParaRPr lang="en-US"/>
        </a:p>
      </dgm:t>
    </dgm:pt>
    <dgm:pt modelId="{A3D3DC55-46A2-4088-8612-16E1DB5337F5}" type="pres">
      <dgm:prSet presAssocID="{17CB2503-530B-4058-8F12-1F3651F85302}" presName="connector2" presStyleLbl="sibTrans2D1" presStyleIdx="1" presStyleCnt="3" custLinFactNeighborX="-41343" custLinFactNeighborY="-31519"/>
      <dgm:spPr/>
      <dgm:t>
        <a:bodyPr/>
        <a:lstStyle/>
        <a:p>
          <a:endParaRPr lang="en-US"/>
        </a:p>
      </dgm:t>
    </dgm:pt>
    <dgm:pt modelId="{6616D8E8-713B-44E0-8746-518DB13B61B3}" type="pres">
      <dgm:prSet presAssocID="{B26158C1-4F7D-46BA-8F6B-6C10A4FB24E8}" presName="connector3" presStyleLbl="sibTrans2D1" presStyleIdx="2" presStyleCnt="3"/>
      <dgm:spPr/>
      <dgm:t>
        <a:bodyPr/>
        <a:lstStyle/>
        <a:p>
          <a:endParaRPr lang="en-US"/>
        </a:p>
      </dgm:t>
    </dgm:pt>
  </dgm:ptLst>
  <dgm:cxnLst>
    <dgm:cxn modelId="{13474E18-A3D8-4A8A-BCA2-149711231B04}" type="presOf" srcId="{EFDE90D2-C4D4-4C81-BC7E-45C38732275D}" destId="{985D540D-A87B-4BEE-B01B-574CBDED39E4}" srcOrd="0" destOrd="0" presId="urn:microsoft.com/office/officeart/2005/8/layout/gear1"/>
    <dgm:cxn modelId="{2C5E0A55-C267-4321-8878-0C1CA0B7C1F9}" srcId="{B63D53CF-F564-47CB-BD40-FCA90A6F079E}" destId="{74432012-5AF6-4285-9082-6A63BFB35B2E}" srcOrd="0" destOrd="0" parTransId="{B72A300F-8090-41DA-9325-4EBA99250E4B}" sibTransId="{EFDE90D2-C4D4-4C81-BC7E-45C38732275D}"/>
    <dgm:cxn modelId="{D4ED3486-B31F-41AB-925D-B3BC9CC5A213}" srcId="{B63D53CF-F564-47CB-BD40-FCA90A6F079E}" destId="{CBFCED4D-8E4E-4897-9157-4AC2608A779A}" srcOrd="1" destOrd="0" parTransId="{717C1B6A-1282-4C44-9C9E-AC70387A5184}" sibTransId="{17CB2503-530B-4058-8F12-1F3651F85302}"/>
    <dgm:cxn modelId="{25E3BD7B-B146-474B-8D66-2771996D5DCE}" type="presOf" srcId="{CBFCED4D-8E4E-4897-9157-4AC2608A779A}" destId="{2EFA1B46-68D8-4CE1-A3A9-54C0A6ACA24D}" srcOrd="1" destOrd="0" presId="urn:microsoft.com/office/officeart/2005/8/layout/gear1"/>
    <dgm:cxn modelId="{3430D593-7B7A-4AFD-8BED-B8478DA1AB95}" type="presOf" srcId="{CBFCED4D-8E4E-4897-9157-4AC2608A779A}" destId="{127D707E-0B05-4FD1-ACEE-63E0ABA81CE0}" srcOrd="2" destOrd="0" presId="urn:microsoft.com/office/officeart/2005/8/layout/gear1"/>
    <dgm:cxn modelId="{F8A8A642-E19D-4110-82A0-DE0D54384668}" type="presOf" srcId="{6D28AE02-A90D-4C79-A9A7-1C9FA9EF2F33}" destId="{40327EA1-6B4F-4878-85F3-8B59A5F48CB5}" srcOrd="2" destOrd="0" presId="urn:microsoft.com/office/officeart/2005/8/layout/gear1"/>
    <dgm:cxn modelId="{D9B10514-D6E3-4942-82C2-AAC7F9A8432D}" type="presOf" srcId="{B26158C1-4F7D-46BA-8F6B-6C10A4FB24E8}" destId="{6616D8E8-713B-44E0-8746-518DB13B61B3}" srcOrd="0" destOrd="0" presId="urn:microsoft.com/office/officeart/2005/8/layout/gear1"/>
    <dgm:cxn modelId="{F24B5616-41BA-4CB8-ABFC-948E18A42F93}" type="presOf" srcId="{6D28AE02-A90D-4C79-A9A7-1C9FA9EF2F33}" destId="{8CC1CE5E-99CC-4BD0-8638-9CD9D690B9C7}" srcOrd="0" destOrd="0" presId="urn:microsoft.com/office/officeart/2005/8/layout/gear1"/>
    <dgm:cxn modelId="{81D4DCD7-3204-419E-B930-DCA258890416}" srcId="{B63D53CF-F564-47CB-BD40-FCA90A6F079E}" destId="{6D28AE02-A90D-4C79-A9A7-1C9FA9EF2F33}" srcOrd="2" destOrd="0" parTransId="{99CBD9AB-6909-4851-B7B5-96AC92519D66}" sibTransId="{B26158C1-4F7D-46BA-8F6B-6C10A4FB24E8}"/>
    <dgm:cxn modelId="{99E5C01C-A260-4233-A3BF-C0590289C527}" type="presOf" srcId="{74432012-5AF6-4285-9082-6A63BFB35B2E}" destId="{5716C965-9DEC-4DC1-B858-548FFA4012F1}" srcOrd="2" destOrd="0" presId="urn:microsoft.com/office/officeart/2005/8/layout/gear1"/>
    <dgm:cxn modelId="{A706A679-5F6C-4EEF-AAC1-450AE5E76747}" type="presOf" srcId="{74432012-5AF6-4285-9082-6A63BFB35B2E}" destId="{75BCC64A-BAAE-4409-8F77-D566C2A4F79F}" srcOrd="1" destOrd="0" presId="urn:microsoft.com/office/officeart/2005/8/layout/gear1"/>
    <dgm:cxn modelId="{B6A7855B-41B3-4A13-AAEF-642E1DC3D2FE}" type="presOf" srcId="{17CB2503-530B-4058-8F12-1F3651F85302}" destId="{A3D3DC55-46A2-4088-8612-16E1DB5337F5}" srcOrd="0" destOrd="0" presId="urn:microsoft.com/office/officeart/2005/8/layout/gear1"/>
    <dgm:cxn modelId="{346FAD2C-9A88-4FB4-8A9A-DAFC0FA7626B}" type="presOf" srcId="{6D28AE02-A90D-4C79-A9A7-1C9FA9EF2F33}" destId="{FF507DE5-7DA3-4EE5-8911-6A5FB71FCB2B}" srcOrd="3" destOrd="0" presId="urn:microsoft.com/office/officeart/2005/8/layout/gear1"/>
    <dgm:cxn modelId="{D5D11248-9526-4F56-AB87-D140F740F29F}" type="presOf" srcId="{CBFCED4D-8E4E-4897-9157-4AC2608A779A}" destId="{12B958D7-5FC4-47D5-B442-73ED68B3AFFF}" srcOrd="0" destOrd="0" presId="urn:microsoft.com/office/officeart/2005/8/layout/gear1"/>
    <dgm:cxn modelId="{E98FC427-E837-4F48-BA52-BE4E12E18EAA}" type="presOf" srcId="{74432012-5AF6-4285-9082-6A63BFB35B2E}" destId="{63270F31-1BE3-49CD-9344-076E12D857C6}" srcOrd="0" destOrd="0" presId="urn:microsoft.com/office/officeart/2005/8/layout/gear1"/>
    <dgm:cxn modelId="{440DDC12-6F88-4A1E-9B1D-1D22CCB8E926}" type="presOf" srcId="{B63D53CF-F564-47CB-BD40-FCA90A6F079E}" destId="{E16FA5DF-F393-46F1-973F-6EE42FA70588}" srcOrd="0" destOrd="0" presId="urn:microsoft.com/office/officeart/2005/8/layout/gear1"/>
    <dgm:cxn modelId="{09A63DA8-F7C9-48D3-AB6F-A9614D1FAB5D}" type="presOf" srcId="{6D28AE02-A90D-4C79-A9A7-1C9FA9EF2F33}" destId="{37DAD5AA-D485-4B4D-9669-ECA68B2ABED9}" srcOrd="1" destOrd="0" presId="urn:microsoft.com/office/officeart/2005/8/layout/gear1"/>
    <dgm:cxn modelId="{3665140A-4564-434A-8226-B1BDFA75173C}" type="presParOf" srcId="{E16FA5DF-F393-46F1-973F-6EE42FA70588}" destId="{63270F31-1BE3-49CD-9344-076E12D857C6}" srcOrd="0" destOrd="0" presId="urn:microsoft.com/office/officeart/2005/8/layout/gear1"/>
    <dgm:cxn modelId="{611CD460-B0DC-4D13-96C6-138E33AB99C4}" type="presParOf" srcId="{E16FA5DF-F393-46F1-973F-6EE42FA70588}" destId="{75BCC64A-BAAE-4409-8F77-D566C2A4F79F}" srcOrd="1" destOrd="0" presId="urn:microsoft.com/office/officeart/2005/8/layout/gear1"/>
    <dgm:cxn modelId="{E4F60A11-0E91-4566-AD25-C2DA241CD1E5}" type="presParOf" srcId="{E16FA5DF-F393-46F1-973F-6EE42FA70588}" destId="{5716C965-9DEC-4DC1-B858-548FFA4012F1}" srcOrd="2" destOrd="0" presId="urn:microsoft.com/office/officeart/2005/8/layout/gear1"/>
    <dgm:cxn modelId="{B379B1DA-CBB9-4BEB-A9D5-F972BE72F55F}" type="presParOf" srcId="{E16FA5DF-F393-46F1-973F-6EE42FA70588}" destId="{12B958D7-5FC4-47D5-B442-73ED68B3AFFF}" srcOrd="3" destOrd="0" presId="urn:microsoft.com/office/officeart/2005/8/layout/gear1"/>
    <dgm:cxn modelId="{B75B5014-DCC1-4385-B116-62A338E8F85A}" type="presParOf" srcId="{E16FA5DF-F393-46F1-973F-6EE42FA70588}" destId="{2EFA1B46-68D8-4CE1-A3A9-54C0A6ACA24D}" srcOrd="4" destOrd="0" presId="urn:microsoft.com/office/officeart/2005/8/layout/gear1"/>
    <dgm:cxn modelId="{3A24117C-FFDF-4CBE-AA2E-EF48DA6164F6}" type="presParOf" srcId="{E16FA5DF-F393-46F1-973F-6EE42FA70588}" destId="{127D707E-0B05-4FD1-ACEE-63E0ABA81CE0}" srcOrd="5" destOrd="0" presId="urn:microsoft.com/office/officeart/2005/8/layout/gear1"/>
    <dgm:cxn modelId="{B16DB584-EA9C-436D-8706-23FB374E5DE9}" type="presParOf" srcId="{E16FA5DF-F393-46F1-973F-6EE42FA70588}" destId="{8CC1CE5E-99CC-4BD0-8638-9CD9D690B9C7}" srcOrd="6" destOrd="0" presId="urn:microsoft.com/office/officeart/2005/8/layout/gear1"/>
    <dgm:cxn modelId="{9A15330A-ACBD-449F-8782-1656FFBB95E9}" type="presParOf" srcId="{E16FA5DF-F393-46F1-973F-6EE42FA70588}" destId="{37DAD5AA-D485-4B4D-9669-ECA68B2ABED9}" srcOrd="7" destOrd="0" presId="urn:microsoft.com/office/officeart/2005/8/layout/gear1"/>
    <dgm:cxn modelId="{6FE20275-A273-4CFF-856A-AF11CEE73790}" type="presParOf" srcId="{E16FA5DF-F393-46F1-973F-6EE42FA70588}" destId="{40327EA1-6B4F-4878-85F3-8B59A5F48CB5}" srcOrd="8" destOrd="0" presId="urn:microsoft.com/office/officeart/2005/8/layout/gear1"/>
    <dgm:cxn modelId="{E217C5AE-9F18-4CE0-94A5-5D6DCDFB2E90}" type="presParOf" srcId="{E16FA5DF-F393-46F1-973F-6EE42FA70588}" destId="{FF507DE5-7DA3-4EE5-8911-6A5FB71FCB2B}" srcOrd="9" destOrd="0" presId="urn:microsoft.com/office/officeart/2005/8/layout/gear1"/>
    <dgm:cxn modelId="{7D2ACFDB-AD78-4CEB-A8BC-04885222BDE0}" type="presParOf" srcId="{E16FA5DF-F393-46F1-973F-6EE42FA70588}" destId="{985D540D-A87B-4BEE-B01B-574CBDED39E4}" srcOrd="10" destOrd="0" presId="urn:microsoft.com/office/officeart/2005/8/layout/gear1"/>
    <dgm:cxn modelId="{29331AA2-FADB-441F-93AA-8AB800B1FDB9}" type="presParOf" srcId="{E16FA5DF-F393-46F1-973F-6EE42FA70588}" destId="{A3D3DC55-46A2-4088-8612-16E1DB5337F5}" srcOrd="11" destOrd="0" presId="urn:microsoft.com/office/officeart/2005/8/layout/gear1"/>
    <dgm:cxn modelId="{AFCF8DEA-095F-47BD-A5B5-F9032BEFE88F}" type="presParOf" srcId="{E16FA5DF-F393-46F1-973F-6EE42FA70588}" destId="{6616D8E8-713B-44E0-8746-518DB13B61B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70F31-1BE3-49CD-9344-076E12D857C6}">
      <dsp:nvSpPr>
        <dsp:cNvPr id="0" name=""/>
        <dsp:cNvSpPr/>
      </dsp:nvSpPr>
      <dsp:spPr>
        <a:xfrm>
          <a:off x="4169978" y="1360951"/>
          <a:ext cx="1663385" cy="1663385"/>
        </a:xfrm>
        <a:prstGeom prst="gear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a:solidFill>
                <a:schemeClr val="bg1"/>
              </a:solidFill>
            </a:rPr>
            <a:t>Individuals and Community </a:t>
          </a:r>
        </a:p>
      </dsp:txBody>
      <dsp:txXfrm>
        <a:off x="4504392" y="1750591"/>
        <a:ext cx="994557" cy="855014"/>
      </dsp:txXfrm>
    </dsp:sp>
    <dsp:sp modelId="{12B958D7-5FC4-47D5-B442-73ED68B3AFFF}">
      <dsp:nvSpPr>
        <dsp:cNvPr id="0" name=""/>
        <dsp:cNvSpPr/>
      </dsp:nvSpPr>
      <dsp:spPr>
        <a:xfrm>
          <a:off x="3159530" y="981457"/>
          <a:ext cx="1209734" cy="1209734"/>
        </a:xfrm>
        <a:prstGeom prst="gear6">
          <a:avLst/>
        </a:prstGeom>
        <a:solidFill>
          <a:schemeClr val="accent4">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a:t>Partnership organisations </a:t>
          </a:r>
        </a:p>
      </dsp:txBody>
      <dsp:txXfrm>
        <a:off x="3464084" y="1287852"/>
        <a:ext cx="600626" cy="596944"/>
      </dsp:txXfrm>
    </dsp:sp>
    <dsp:sp modelId="{8CC1CE5E-99CC-4BD0-8638-9CD9D690B9C7}">
      <dsp:nvSpPr>
        <dsp:cNvPr id="0" name=""/>
        <dsp:cNvSpPr/>
      </dsp:nvSpPr>
      <dsp:spPr>
        <a:xfrm rot="20700000">
          <a:off x="3824790" y="133194"/>
          <a:ext cx="1185293" cy="1185293"/>
        </a:xfrm>
        <a:prstGeom prst="gear6">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a:t>Schools and education</a:t>
          </a:r>
        </a:p>
      </dsp:txBody>
      <dsp:txXfrm rot="-20700000">
        <a:off x="4084759" y="393163"/>
        <a:ext cx="665354" cy="665354"/>
      </dsp:txXfrm>
    </dsp:sp>
    <dsp:sp modelId="{985D540D-A87B-4BEE-B01B-574CBDED39E4}">
      <dsp:nvSpPr>
        <dsp:cNvPr id="0" name=""/>
        <dsp:cNvSpPr/>
      </dsp:nvSpPr>
      <dsp:spPr>
        <a:xfrm>
          <a:off x="3974700" y="1116924"/>
          <a:ext cx="2129133" cy="2129133"/>
        </a:xfrm>
        <a:prstGeom prst="circularArrow">
          <a:avLst>
            <a:gd name="adj1" fmla="val 4687"/>
            <a:gd name="adj2" fmla="val 299029"/>
            <a:gd name="adj3" fmla="val 2479752"/>
            <a:gd name="adj4" fmla="val 1594207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D3DC55-46A2-4088-8612-16E1DB5337F5}">
      <dsp:nvSpPr>
        <dsp:cNvPr id="0" name=""/>
        <dsp:cNvSpPr/>
      </dsp:nvSpPr>
      <dsp:spPr>
        <a:xfrm>
          <a:off x="2293418" y="217557"/>
          <a:ext cx="1546948" cy="15469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16D8E8-713B-44E0-8746-518DB13B61B3}">
      <dsp:nvSpPr>
        <dsp:cNvPr id="0" name=""/>
        <dsp:cNvSpPr/>
      </dsp:nvSpPr>
      <dsp:spPr>
        <a:xfrm>
          <a:off x="3550619" y="-121408"/>
          <a:ext cx="1667921" cy="16679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8" cy="497205"/>
          </a:xfrm>
          <a:prstGeom prst="rect">
            <a:avLst/>
          </a:prstGeom>
        </p:spPr>
        <p:txBody>
          <a:bodyPr vert="horz" lIns="92318" tIns="46159" rIns="92318" bIns="46159" rtlCol="0"/>
          <a:lstStyle>
            <a:lvl1pPr algn="l">
              <a:defRPr sz="1200"/>
            </a:lvl1pPr>
          </a:lstStyle>
          <a:p>
            <a:endParaRPr lang="en-GB" dirty="0"/>
          </a:p>
        </p:txBody>
      </p:sp>
      <p:sp>
        <p:nvSpPr>
          <p:cNvPr id="3" name="Date Placeholder 2"/>
          <p:cNvSpPr>
            <a:spLocks noGrp="1"/>
          </p:cNvSpPr>
          <p:nvPr>
            <p:ph type="dt" sz="quarter" idx="1"/>
          </p:nvPr>
        </p:nvSpPr>
        <p:spPr>
          <a:xfrm>
            <a:off x="3854940" y="0"/>
            <a:ext cx="2949098" cy="497205"/>
          </a:xfrm>
          <a:prstGeom prst="rect">
            <a:avLst/>
          </a:prstGeom>
        </p:spPr>
        <p:txBody>
          <a:bodyPr vert="horz" lIns="92318" tIns="46159" rIns="92318" bIns="46159" rtlCol="0"/>
          <a:lstStyle>
            <a:lvl1pPr algn="r">
              <a:defRPr sz="1200"/>
            </a:lvl1pPr>
          </a:lstStyle>
          <a:p>
            <a:fld id="{2B072E86-E9A4-49BD-8545-91D469BDCC25}" type="datetimeFigureOut">
              <a:rPr lang="en-GB" smtClean="0"/>
              <a:t>29/03/2019</a:t>
            </a:fld>
            <a:endParaRPr lang="en-GB" dirty="0"/>
          </a:p>
        </p:txBody>
      </p:sp>
      <p:sp>
        <p:nvSpPr>
          <p:cNvPr id="4" name="Footer Placeholder 3"/>
          <p:cNvSpPr>
            <a:spLocks noGrp="1"/>
          </p:cNvSpPr>
          <p:nvPr>
            <p:ph type="ftr" sz="quarter" idx="2"/>
          </p:nvPr>
        </p:nvSpPr>
        <p:spPr>
          <a:xfrm>
            <a:off x="0" y="9445169"/>
            <a:ext cx="2949098" cy="497205"/>
          </a:xfrm>
          <a:prstGeom prst="rect">
            <a:avLst/>
          </a:prstGeom>
        </p:spPr>
        <p:txBody>
          <a:bodyPr vert="horz" lIns="92318" tIns="46159" rIns="92318" bIns="4615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40" y="9445169"/>
            <a:ext cx="2949098" cy="497205"/>
          </a:xfrm>
          <a:prstGeom prst="rect">
            <a:avLst/>
          </a:prstGeom>
        </p:spPr>
        <p:txBody>
          <a:bodyPr vert="horz" lIns="92318" tIns="46159" rIns="92318" bIns="46159" rtlCol="0" anchor="b"/>
          <a:lstStyle>
            <a:lvl1pPr algn="r">
              <a:defRPr sz="1200"/>
            </a:lvl1pPr>
          </a:lstStyle>
          <a:p>
            <a:fld id="{A0143985-CF63-4E79-BA84-92EC3409B420}" type="slidenum">
              <a:rPr lang="en-GB" smtClean="0"/>
              <a:t>‹#›</a:t>
            </a:fld>
            <a:endParaRPr lang="en-GB" dirty="0"/>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34DF2652-2B5C-4F0C-B63C-0922DA32D76C}" type="datetimeFigureOut">
              <a:rPr lang="en-GB" smtClean="0"/>
              <a:t>29/03/2019</a:t>
            </a:fld>
            <a:endParaRPr lang="en-GB"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2813"/>
            <a:ext cx="5443537" cy="44751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a:defRPr sz="1200"/>
            </a:lvl1pPr>
          </a:lstStyle>
          <a:p>
            <a:fld id="{5EDA9978-0138-430E-97BD-D32B30C1B4C7}" type="slidenum">
              <a:rPr lang="en-GB" smtClean="0"/>
              <a:t>‹#›</a:t>
            </a:fld>
            <a:endParaRPr lang="en-GB" dirty="0"/>
          </a:p>
        </p:txBody>
      </p:sp>
    </p:spTree>
    <p:extLst>
      <p:ext uri="{BB962C8B-B14F-4D97-AF65-F5344CB8AC3E}">
        <p14:creationId xmlns:p14="http://schemas.microsoft.com/office/powerpoint/2010/main" val="75891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2</a:t>
            </a:fld>
            <a:endParaRPr lang="en-GB"/>
          </a:p>
        </p:txBody>
      </p:sp>
    </p:spTree>
    <p:extLst>
      <p:ext uri="{BB962C8B-B14F-4D97-AF65-F5344CB8AC3E}">
        <p14:creationId xmlns:p14="http://schemas.microsoft.com/office/powerpoint/2010/main" val="350261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593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915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334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744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958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34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1269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154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6597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1126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2ADC6A-2DC9-41AB-8F52-6A6B946DB76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468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7BE450-7FBF-4226-9AD2-20FD7C2B6E1C}" type="slidenum">
              <a:rPr lang="en-GB" smtClean="0"/>
              <a:t>3</a:t>
            </a:fld>
            <a:endParaRPr lang="en-GB"/>
          </a:p>
        </p:txBody>
      </p:sp>
    </p:spTree>
    <p:extLst>
      <p:ext uri="{BB962C8B-B14F-4D97-AF65-F5344CB8AC3E}">
        <p14:creationId xmlns:p14="http://schemas.microsoft.com/office/powerpoint/2010/main" val="3119443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3" tIns="47467" rIns="94933" bIns="47467"/>
          <a:lstStyle/>
          <a:p>
            <a:pPr algn="just"/>
            <a:r>
              <a:rPr lang="en-GB" altLang="en-US" smtClean="0">
                <a:cs typeface="Arial" panose="020B0604020202020204" pitchFamily="34" charset="0"/>
              </a:rPr>
              <a:t>CTC invites representatives from our partners who provide care, to attend the roadshow to talk about their career pathway from a carer, to progression to managers or supervisors. We highlight that to further your career you can gain qualifications whilst working.</a:t>
            </a:r>
          </a:p>
          <a:p>
            <a:pPr algn="just"/>
            <a:r>
              <a:rPr lang="en-GB" altLang="en-US" smtClean="0">
                <a:cs typeface="Arial" panose="020B0604020202020204" pitchFamily="34" charset="0"/>
              </a:rPr>
              <a:t> </a:t>
            </a:r>
          </a:p>
          <a:p>
            <a:pPr algn="just"/>
            <a:r>
              <a:rPr lang="en-GB" altLang="en-US" smtClean="0">
                <a:cs typeface="Arial" panose="020B0604020202020204" pitchFamily="34" charset="0"/>
              </a:rPr>
              <a:t> </a:t>
            </a:r>
          </a:p>
        </p:txBody>
      </p:sp>
      <p:sp>
        <p:nvSpPr>
          <p:cNvPr id="15364" name="Slide Number Placeholder 3"/>
          <p:cNvSpPr txBox="1">
            <a:spLocks noGrp="1"/>
          </p:cNvSpPr>
          <p:nvPr/>
        </p:nvSpPr>
        <p:spPr bwMode="auto">
          <a:xfrm>
            <a:off x="3778250" y="9429750"/>
            <a:ext cx="289083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3" tIns="47467" rIns="94933" bIns="47467" anchor="b"/>
          <a:lstStyle>
            <a:lvl1pPr defTabSz="9493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493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493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493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493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493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493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493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493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49325" rtl="0" eaLnBrk="1" fontAlgn="base" latinLnBrk="0" hangingPunct="1">
              <a:lnSpc>
                <a:spcPct val="100000"/>
              </a:lnSpc>
              <a:spcBef>
                <a:spcPct val="0"/>
              </a:spcBef>
              <a:spcAft>
                <a:spcPct val="0"/>
              </a:spcAft>
              <a:buClrTx/>
              <a:buSzTx/>
              <a:buFontTx/>
              <a:buNone/>
              <a:tabLst/>
              <a:defRPr/>
            </a:pPr>
            <a:fld id="{76A572EE-7FD8-490A-AB4D-BFEF4E450B5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49325"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116134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138B78F-422D-45FB-A915-B609E8293CA8}"/>
              </a:ext>
            </a:extLst>
          </p:cNvPr>
          <p:cNvSpPr>
            <a:spLocks noGrp="1"/>
          </p:cNvSpPr>
          <p:nvPr>
            <p:ph type="body" idx="1"/>
          </p:nvPr>
        </p:nvSpPr>
        <p:spPr/>
        <p:txBody>
          <a:bodyPr/>
          <a:lstStyle/>
          <a:p>
            <a:pPr marL="342900" indent="-342900" algn="just">
              <a:buFont typeface="Arial" panose="020B0604020202020204" pitchFamily="34" charset="0"/>
              <a:buChar char="•"/>
              <a:defRPr/>
            </a:pPr>
            <a:r>
              <a:rPr lang="en-GB" dirty="0"/>
              <a:t>Learning CPR, using Resuscitation  Annie’s</a:t>
            </a:r>
          </a:p>
          <a:p>
            <a:pPr marL="342900" indent="-342900" algn="just">
              <a:buFont typeface="Arial" panose="020B0604020202020204" pitchFamily="34" charset="0"/>
              <a:buChar char="•"/>
              <a:defRPr/>
            </a:pPr>
            <a:r>
              <a:rPr lang="en-GB" dirty="0"/>
              <a:t>Vital signs – the taking of, and importance of the correct measurements of blood pressure, pulse etc</a:t>
            </a:r>
          </a:p>
          <a:p>
            <a:pPr marL="342900" indent="-342900" algn="just">
              <a:buFont typeface="Arial" panose="020B0604020202020204" pitchFamily="34" charset="0"/>
              <a:buChar char="•"/>
              <a:defRPr/>
            </a:pPr>
            <a:r>
              <a:rPr lang="en-GB" dirty="0"/>
              <a:t>Medication – administering medication appropriately, the use of creams, inhalers etc</a:t>
            </a:r>
          </a:p>
          <a:p>
            <a:pPr marL="342900" indent="-342900" algn="just">
              <a:buFont typeface="Arial" panose="020B0604020202020204" pitchFamily="34" charset="0"/>
              <a:buChar char="•"/>
              <a:defRPr/>
            </a:pPr>
            <a:r>
              <a:rPr lang="en-GB" dirty="0"/>
              <a:t>Sugar contents – scanning food and drink packets, to see how much sugar these contain</a:t>
            </a:r>
          </a:p>
          <a:p>
            <a:pPr marL="342900" indent="-342900" algn="just">
              <a:buFont typeface="Arial" panose="020B0604020202020204" pitchFamily="34" charset="0"/>
              <a:buChar char="•"/>
              <a:defRPr/>
            </a:pPr>
            <a:r>
              <a:rPr lang="en-GB" dirty="0"/>
              <a:t>Infection Control - washing hands appropriately and looking at the results using a glow box.</a:t>
            </a:r>
          </a:p>
          <a:p>
            <a:pPr algn="just">
              <a:defRPr/>
            </a:pPr>
            <a:endParaRPr lang="en-GB" dirty="0"/>
          </a:p>
          <a:p>
            <a:pPr algn="just">
              <a:defRPr/>
            </a:pPr>
            <a:r>
              <a:rPr lang="en-GB" dirty="0"/>
              <a:t>The feedback from students has been very encouraging as they have enjoyed the practical workshops and CTC have given them a little insight into the care industry.</a:t>
            </a:r>
          </a:p>
          <a:p>
            <a:pPr algn="just">
              <a:defRPr/>
            </a:pPr>
            <a:r>
              <a:rPr lang="en-GB" dirty="0"/>
              <a:t> </a:t>
            </a:r>
          </a:p>
          <a:p>
            <a:pPr>
              <a:defRPr/>
            </a:pPr>
            <a:endParaRPr lang="en-GB" dirty="0"/>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CF2579-02E9-45CE-8CB0-16B82C2A169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4783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cs typeface="Arial" panose="020B0604020202020204" pitchFamily="34" charset="0"/>
              </a:rPr>
              <a:t>This is monitored by a dedicated member of staff within the students chosen working environment. This also allows the student to experience the care industry and hopefully “plant seeds” for their future careers.</a:t>
            </a:r>
          </a:p>
        </p:txBody>
      </p:sp>
      <p:sp>
        <p:nvSpPr>
          <p:cNvPr id="1946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FE223-2652-49A2-8857-6452134AB56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709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cs typeface="Arial" panose="020B0604020202020204" pitchFamily="34" charset="0"/>
              </a:rPr>
              <a:t>These topics are covered as they are current topics recognised as essential or have a high focus in current care environments.</a:t>
            </a:r>
          </a:p>
          <a:p>
            <a:r>
              <a:rPr lang="en-GB" altLang="en-US" smtClean="0">
                <a:cs typeface="Arial" panose="020B0604020202020204" pitchFamily="34" charset="0"/>
              </a:rPr>
              <a:t> </a:t>
            </a:r>
          </a:p>
          <a:p>
            <a:r>
              <a:rPr lang="en-GB" altLang="en-US" smtClean="0">
                <a:cs typeface="Arial" panose="020B0604020202020204" pitchFamily="34" charset="0"/>
              </a:rPr>
              <a:t>Funding for this has previously been generated from a number of sources. If funding was gained, then this would cover the cost of training, PVG’s and lunch for the attendees.</a:t>
            </a:r>
          </a:p>
          <a:p>
            <a:r>
              <a:rPr lang="en-GB" altLang="en-US" smtClean="0">
                <a:cs typeface="Arial" panose="020B0604020202020204" pitchFamily="34" charset="0"/>
              </a:rPr>
              <a:t> </a:t>
            </a:r>
          </a:p>
          <a:p>
            <a:r>
              <a:rPr lang="en-GB" altLang="en-US" smtClean="0">
                <a:cs typeface="Arial" panose="020B0604020202020204" pitchFamily="34" charset="0"/>
              </a:rPr>
              <a:t>At the end of the training the learners receive a certificate for each course. They are also guaranteed an interview with a Care Home or Care Provider and are able to go on a placement with their preferred provider e.g. Learning Disabilities, Care at Home or Care Homes.</a:t>
            </a:r>
          </a:p>
          <a:p>
            <a:r>
              <a:rPr lang="en-GB" altLang="en-US" smtClean="0">
                <a:cs typeface="Arial" panose="020B0604020202020204" pitchFamily="34" charset="0"/>
              </a:rPr>
              <a:t> </a:t>
            </a:r>
          </a:p>
          <a:p>
            <a:endParaRPr lang="en-GB" altLang="en-US" smtClean="0">
              <a:cs typeface="Arial" panose="020B0604020202020204" pitchFamily="34" charset="0"/>
            </a:endParaRPr>
          </a:p>
        </p:txBody>
      </p:sp>
      <p:sp>
        <p:nvSpPr>
          <p:cNvPr id="2458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7FC3AF-E680-475E-B939-E20EAD6594A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4444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smtClean="0">
                <a:cs typeface="Arial" panose="020B0604020202020204" pitchFamily="34" charset="0"/>
              </a:rPr>
              <a:t>Participants have found these sessions very worthwhile as they have been able to meet with people in similar situations to themselves or it has allowed them time to come out of their stressful situations at home and have some “me time”. </a:t>
            </a:r>
          </a:p>
          <a:p>
            <a:pPr algn="just"/>
            <a:endParaRPr lang="en-GB" altLang="en-US" smtClean="0">
              <a:cs typeface="Arial" panose="020B0604020202020204" pitchFamily="34" charset="0"/>
            </a:endParaRPr>
          </a:p>
          <a:p>
            <a:pPr algn="just"/>
            <a:r>
              <a:rPr lang="en-GB" altLang="en-US" smtClean="0">
                <a:cs typeface="Arial" panose="020B0604020202020204" pitchFamily="34" charset="0"/>
              </a:rPr>
              <a:t> Often, we can signpost them onto other organisations that can meet their needs better than we can.</a:t>
            </a:r>
          </a:p>
          <a:p>
            <a:pPr algn="just"/>
            <a:endParaRPr lang="en-GB" altLang="en-US" smtClean="0">
              <a:cs typeface="Arial" panose="020B0604020202020204" pitchFamily="34" charset="0"/>
            </a:endParaRPr>
          </a:p>
          <a:p>
            <a:pPr algn="just"/>
            <a:r>
              <a:rPr lang="en-GB" altLang="en-US" smtClean="0">
                <a:cs typeface="Arial" panose="020B0604020202020204" pitchFamily="34" charset="0"/>
              </a:rPr>
              <a:t>SOMETIMES … </a:t>
            </a:r>
          </a:p>
        </p:txBody>
      </p:sp>
      <p:sp>
        <p:nvSpPr>
          <p:cNvPr id="2765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B288C1-A1B3-4774-8CCA-E61EAF35BDC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3002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2970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3666-BC6A-40FC-A7BD-BB16BC02FB9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9434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Char char=""/>
            </a:pPr>
            <a:r>
              <a:rPr lang="en-GB" altLang="en-US" smtClean="0">
                <a:latin typeface="Calibri" panose="020F0502020204030204" pitchFamily="34" charset="0"/>
                <a:ea typeface="Calibri" panose="020F0502020204030204" pitchFamily="34" charset="0"/>
                <a:cs typeface="Times New Roman" panose="02020603050405020304" pitchFamily="18" charset="0"/>
              </a:rPr>
              <a:t>This has stopped someone bed blocking within the hospital setting and benefits the whole family as they can all be available for the training. CTC still has some funding available to deliver this service, so it is free for the time being.  When the funding ceases, this service would still be available at an affordable cost to the NHS and would be considerably cheaper than keeping someone in hospital unnecessarily bed blocking</a:t>
            </a:r>
            <a:endParaRPr lang="en-GB" altLang="en-US" smtClean="0">
              <a:ea typeface="Calibri" panose="020F0502020204030204" pitchFamily="34" charset="0"/>
              <a:cs typeface="Times New Roman" panose="02020603050405020304" pitchFamily="18" charset="0"/>
            </a:endParaRPr>
          </a:p>
        </p:txBody>
      </p:sp>
      <p:sp>
        <p:nvSpPr>
          <p:cNvPr id="3174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9E2A51-AA36-4298-8F61-F6CC6F24A00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0738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p:spPr>
      </p:sp>
      <p:sp>
        <p:nvSpPr>
          <p:cNvPr id="3379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Calibri" panose="020F0502020204030204" pitchFamily="34" charset="0"/>
                <a:ea typeface="Calibri" panose="020F0502020204030204" pitchFamily="34" charset="0"/>
                <a:cs typeface="Times New Roman" panose="02020603050405020304" pitchFamily="18" charset="0"/>
              </a:rPr>
              <a:t>. </a:t>
            </a:r>
            <a:endParaRPr lang="en-GB" altLang="en-US" smtClean="0">
              <a:ea typeface="Calibri" panose="020F0502020204030204" pitchFamily="34" charset="0"/>
              <a:cs typeface="Times New Roman" panose="02020603050405020304" pitchFamily="18" charset="0"/>
            </a:endParaRPr>
          </a:p>
        </p:txBody>
      </p:sp>
      <p:sp>
        <p:nvSpPr>
          <p:cNvPr id="3379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1A011B-D2D4-4658-AC0E-B82559DFFEF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6568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Calibri" panose="020F0502020204030204" pitchFamily="34" charset="0"/>
                <a:ea typeface="Calibri" panose="020F0502020204030204" pitchFamily="34" charset="0"/>
                <a:cs typeface="Times New Roman" panose="02020603050405020304" pitchFamily="18" charset="0"/>
              </a:rPr>
              <a:t>A Step Up/Step Down programme took place using funding from Putting You First. A further test of change in the form of a structured competency based training programme took place to support the long term sustainable model of Step Up/Step Down. The programme offered carers the opportunity to be trained to undertake physiological measurements of vital signs of service users whose clinical condition appears to be deteriorating and suffer from any of the following: - Chronic </a:t>
            </a:r>
            <a:r>
              <a:rPr lang="en-GB" altLang="en-US" smtClean="0">
                <a:solidFill>
                  <a:srgbClr val="222222"/>
                </a:solidFill>
                <a:latin typeface="Calibri" panose="020F0502020204030204" pitchFamily="34" charset="0"/>
                <a:ea typeface="Calibri" panose="020F0502020204030204" pitchFamily="34" charset="0"/>
                <a:cs typeface="Times New Roman" panose="02020603050405020304" pitchFamily="18" charset="0"/>
              </a:rPr>
              <a:t>Obstructive Pulmonary Disease (COPD)</a:t>
            </a:r>
            <a:r>
              <a:rPr lang="en-GB" altLang="en-US" smtClean="0">
                <a:latin typeface="Calibri" panose="020F0502020204030204" pitchFamily="34" charset="0"/>
                <a:ea typeface="Calibri" panose="020F0502020204030204" pitchFamily="34" charset="0"/>
                <a:cs typeface="Times New Roman" panose="02020603050405020304" pitchFamily="18" charset="0"/>
              </a:rPr>
              <a:t>, Diabetes, Stroke, Coronary Heart Disease, Urinary Tract Infection and those who have a high-pressure area risk score.</a:t>
            </a:r>
          </a:p>
          <a:p>
            <a:endParaRPr lang="en-GB" altLang="en-US" smtClean="0">
              <a:ea typeface="Calibri" panose="020F0502020204030204" pitchFamily="34" charset="0"/>
              <a:cs typeface="Times New Roman" panose="02020603050405020304" pitchFamily="18" charset="0"/>
            </a:endParaRPr>
          </a:p>
        </p:txBody>
      </p:sp>
      <p:sp>
        <p:nvSpPr>
          <p:cNvPr id="3789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DE4CD8-E819-42DD-8F85-6E7FEE6E64A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4232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99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24E2FA-EA8E-43F5-AFD9-795DB223E5A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1477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4</a:t>
            </a:fld>
            <a:endParaRPr lang="en-GB" dirty="0"/>
          </a:p>
        </p:txBody>
      </p:sp>
    </p:spTree>
    <p:extLst>
      <p:ext uri="{BB962C8B-B14F-4D97-AF65-F5344CB8AC3E}">
        <p14:creationId xmlns:p14="http://schemas.microsoft.com/office/powerpoint/2010/main" val="375056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u="sng" smtClean="0">
                <a:cs typeface="Arial" panose="020B0604020202020204" pitchFamily="34" charset="0"/>
              </a:rPr>
              <a:t>Benefits and to whom: -</a:t>
            </a:r>
            <a:endParaRPr lang="en-GB" altLang="en-US" smtClean="0">
              <a:cs typeface="Arial" panose="020B0604020202020204" pitchFamily="34" charset="0"/>
            </a:endParaRPr>
          </a:p>
          <a:p>
            <a:r>
              <a:rPr lang="en-GB" altLang="en-US" smtClean="0">
                <a:cs typeface="Arial" panose="020B0604020202020204" pitchFamily="34" charset="0"/>
              </a:rPr>
              <a:t>There are huge benefits in that the workforce will be well informed and knowledgeable in relation to the six chronic conditions as detailed in the outline above, and the workforce will be confident and competent to undertake physiological measurements. </a:t>
            </a:r>
          </a:p>
          <a:p>
            <a:endParaRPr lang="en-GB" altLang="en-US" smtClean="0">
              <a:cs typeface="Arial" panose="020B0604020202020204" pitchFamily="34" charset="0"/>
            </a:endParaRPr>
          </a:p>
          <a:p>
            <a:r>
              <a:rPr lang="en-GB" altLang="en-US" smtClean="0">
                <a:cs typeface="Arial" panose="020B0604020202020204" pitchFamily="34" charset="0"/>
              </a:rPr>
              <a:t>They will receive the theoretical background to understand what are the normal perimeters in relation to temperature/pulse/respiratory rate/blood pressure/blood glucose monitoring (T, P, R, BP, BM’s), Urinalysis and oxygen saturation levels. </a:t>
            </a:r>
          </a:p>
          <a:p>
            <a:r>
              <a:rPr lang="en-GB" altLang="en-US" smtClean="0">
                <a:cs typeface="Arial" panose="020B0604020202020204" pitchFamily="34" charset="0"/>
              </a:rPr>
              <a:t>The Carers will be competent at recording the information accurately and to know how often to review the service user, they will understand some common reasons that may cause the deterioration in vital signs and will recognise when deteriorating vital signs require medical intervention and then have the knowledge of who to contact appropriate to the service user. </a:t>
            </a:r>
          </a:p>
          <a:p>
            <a:endParaRPr lang="en-GB" altLang="en-US" smtClean="0">
              <a:cs typeface="Arial" panose="020B0604020202020204" pitchFamily="34" charset="0"/>
            </a:endParaRPr>
          </a:p>
        </p:txBody>
      </p:sp>
      <p:sp>
        <p:nvSpPr>
          <p:cNvPr id="4403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BAD9D9-E4E8-4A51-BD1F-CB970856C1E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8895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1F2DAB1-6396-494D-A908-5778D809A5A5}"/>
              </a:ext>
            </a:extLst>
          </p:cNvPr>
          <p:cNvSpPr>
            <a:spLocks noGrp="1"/>
          </p:cNvSpPr>
          <p:nvPr>
            <p:ph type="body" idx="1"/>
          </p:nvPr>
        </p:nvSpPr>
        <p:spPr/>
        <p:txBody>
          <a:bodyPr/>
          <a:lstStyle/>
          <a:p>
            <a:pPr>
              <a:defRPr/>
            </a:pPr>
            <a:endParaRPr lang="en-GB" dirty="0">
              <a:latin typeface="+mj-lt"/>
            </a:endParaRPr>
          </a:p>
        </p:txBody>
      </p:sp>
      <p:sp>
        <p:nvSpPr>
          <p:cNvPr id="4608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B38D9-6805-46ED-9522-FD6599F3071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5627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cs typeface="Arial" panose="020B0604020202020204" pitchFamily="34" charset="0"/>
              </a:rPr>
              <a:t>There is a need to work together to provide education , information , knowledge , and support to develop a workforce who can cope with ever increasing demands </a:t>
            </a:r>
          </a:p>
          <a:p>
            <a:endParaRPr lang="en-GB" altLang="en-US" smtClean="0">
              <a:cs typeface="Arial" panose="020B0604020202020204" pitchFamily="34" charset="0"/>
            </a:endParaRPr>
          </a:p>
          <a:p>
            <a:r>
              <a:rPr lang="en-GB" altLang="en-US" smtClean="0">
                <a:cs typeface="Arial" panose="020B0604020202020204" pitchFamily="34" charset="0"/>
              </a:rPr>
              <a:t>All of the above depends on this … </a:t>
            </a:r>
          </a:p>
          <a:p>
            <a:r>
              <a:rPr lang="en-GB" altLang="en-US" smtClean="0">
                <a:cs typeface="Arial" panose="020B0604020202020204" pitchFamily="34" charset="0"/>
              </a:rPr>
              <a:t>Need to work together with ;</a:t>
            </a:r>
          </a:p>
          <a:p>
            <a:pPr lvl="1"/>
            <a:r>
              <a:rPr lang="en-GB" altLang="en-US" smtClean="0">
                <a:cs typeface="Arial" panose="020B0604020202020204" pitchFamily="34" charset="0"/>
              </a:rPr>
              <a:t>Schools and education</a:t>
            </a:r>
          </a:p>
          <a:p>
            <a:pPr lvl="1"/>
            <a:r>
              <a:rPr lang="en-GB" altLang="en-US" smtClean="0">
                <a:cs typeface="Arial" panose="020B0604020202020204" pitchFamily="34" charset="0"/>
              </a:rPr>
              <a:t>Community</a:t>
            </a:r>
          </a:p>
          <a:p>
            <a:pPr lvl="1"/>
            <a:r>
              <a:rPr lang="en-GB" altLang="en-US" smtClean="0">
                <a:cs typeface="Arial" panose="020B0604020202020204" pitchFamily="34" charset="0"/>
              </a:rPr>
              <a:t>Partnership organocations </a:t>
            </a:r>
          </a:p>
          <a:p>
            <a:pPr lvl="1"/>
            <a:r>
              <a:rPr lang="en-GB" altLang="en-US" smtClean="0">
                <a:cs typeface="Arial" panose="020B0604020202020204" pitchFamily="34" charset="0"/>
              </a:rPr>
              <a:t>Individuals </a:t>
            </a:r>
          </a:p>
          <a:p>
            <a:pPr lvl="1"/>
            <a:r>
              <a:rPr lang="en-GB" altLang="en-US" smtClean="0">
                <a:cs typeface="Arial" panose="020B0604020202020204" pitchFamily="34" charset="0"/>
              </a:rPr>
              <a:t>To build a resilient competent workforce </a:t>
            </a:r>
          </a:p>
          <a:p>
            <a:endParaRPr lang="en-GB" altLang="en-US" smtClean="0">
              <a:cs typeface="Arial" panose="020B0604020202020204" pitchFamily="34" charset="0"/>
            </a:endParaRPr>
          </a:p>
        </p:txBody>
      </p:sp>
      <p:sp>
        <p:nvSpPr>
          <p:cNvPr id="4915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171DE5-C228-486D-A17E-78DAFAFEA07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2239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52</a:t>
            </a:fld>
            <a:endParaRPr lang="en-GB" dirty="0"/>
          </a:p>
        </p:txBody>
      </p:sp>
    </p:spTree>
    <p:extLst>
      <p:ext uri="{BB962C8B-B14F-4D97-AF65-F5344CB8AC3E}">
        <p14:creationId xmlns:p14="http://schemas.microsoft.com/office/powerpoint/2010/main" val="2375205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53</a:t>
            </a:fld>
            <a:endParaRPr lang="en-GB" dirty="0"/>
          </a:p>
        </p:txBody>
      </p:sp>
    </p:spTree>
    <p:extLst>
      <p:ext uri="{BB962C8B-B14F-4D97-AF65-F5344CB8AC3E}">
        <p14:creationId xmlns:p14="http://schemas.microsoft.com/office/powerpoint/2010/main" val="1397776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54</a:t>
            </a:fld>
            <a:endParaRPr lang="en-GB" dirty="0"/>
          </a:p>
        </p:txBody>
      </p:sp>
    </p:spTree>
    <p:extLst>
      <p:ext uri="{BB962C8B-B14F-4D97-AF65-F5344CB8AC3E}">
        <p14:creationId xmlns:p14="http://schemas.microsoft.com/office/powerpoint/2010/main" val="3776937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55</a:t>
            </a:fld>
            <a:endParaRPr lang="en-GB" dirty="0"/>
          </a:p>
        </p:txBody>
      </p:sp>
    </p:spTree>
    <p:extLst>
      <p:ext uri="{BB962C8B-B14F-4D97-AF65-F5344CB8AC3E}">
        <p14:creationId xmlns:p14="http://schemas.microsoft.com/office/powerpoint/2010/main" val="4259455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56</a:t>
            </a:fld>
            <a:endParaRPr lang="en-GB" dirty="0"/>
          </a:p>
        </p:txBody>
      </p:sp>
    </p:spTree>
    <p:extLst>
      <p:ext uri="{BB962C8B-B14F-4D97-AF65-F5344CB8AC3E}">
        <p14:creationId xmlns:p14="http://schemas.microsoft.com/office/powerpoint/2010/main" val="2327478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57</a:t>
            </a:fld>
            <a:endParaRPr lang="en-GB" dirty="0"/>
          </a:p>
        </p:txBody>
      </p:sp>
    </p:spTree>
    <p:extLst>
      <p:ext uri="{BB962C8B-B14F-4D97-AF65-F5344CB8AC3E}">
        <p14:creationId xmlns:p14="http://schemas.microsoft.com/office/powerpoint/2010/main" val="1266653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58</a:t>
            </a:fld>
            <a:endParaRPr lang="en-GB" dirty="0"/>
          </a:p>
        </p:txBody>
      </p:sp>
    </p:spTree>
    <p:extLst>
      <p:ext uri="{BB962C8B-B14F-4D97-AF65-F5344CB8AC3E}">
        <p14:creationId xmlns:p14="http://schemas.microsoft.com/office/powerpoint/2010/main" val="275766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5</a:t>
            </a:fld>
            <a:endParaRPr lang="en-GB" dirty="0"/>
          </a:p>
        </p:txBody>
      </p:sp>
    </p:spTree>
    <p:extLst>
      <p:ext uri="{BB962C8B-B14F-4D97-AF65-F5344CB8AC3E}">
        <p14:creationId xmlns:p14="http://schemas.microsoft.com/office/powerpoint/2010/main" val="3119443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59</a:t>
            </a:fld>
            <a:endParaRPr lang="en-GB" dirty="0"/>
          </a:p>
        </p:txBody>
      </p:sp>
    </p:spTree>
    <p:extLst>
      <p:ext uri="{BB962C8B-B14F-4D97-AF65-F5344CB8AC3E}">
        <p14:creationId xmlns:p14="http://schemas.microsoft.com/office/powerpoint/2010/main" val="898861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60</a:t>
            </a:fld>
            <a:endParaRPr lang="en-GB" dirty="0"/>
          </a:p>
        </p:txBody>
      </p:sp>
    </p:spTree>
    <p:extLst>
      <p:ext uri="{BB962C8B-B14F-4D97-AF65-F5344CB8AC3E}">
        <p14:creationId xmlns:p14="http://schemas.microsoft.com/office/powerpoint/2010/main" val="3217508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62</a:t>
            </a:fld>
            <a:endParaRPr lang="en-GB" dirty="0"/>
          </a:p>
        </p:txBody>
      </p:sp>
    </p:spTree>
    <p:extLst>
      <p:ext uri="{BB962C8B-B14F-4D97-AF65-F5344CB8AC3E}">
        <p14:creationId xmlns:p14="http://schemas.microsoft.com/office/powerpoint/2010/main" val="1088053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63</a:t>
            </a:fld>
            <a:endParaRPr lang="en-GB"/>
          </a:p>
        </p:txBody>
      </p:sp>
    </p:spTree>
    <p:extLst>
      <p:ext uri="{BB962C8B-B14F-4D97-AF65-F5344CB8AC3E}">
        <p14:creationId xmlns:p14="http://schemas.microsoft.com/office/powerpoint/2010/main" val="3245206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64</a:t>
            </a:fld>
            <a:endParaRPr lang="en-GB" dirty="0"/>
          </a:p>
        </p:txBody>
      </p:sp>
    </p:spTree>
    <p:extLst>
      <p:ext uri="{BB962C8B-B14F-4D97-AF65-F5344CB8AC3E}">
        <p14:creationId xmlns:p14="http://schemas.microsoft.com/office/powerpoint/2010/main" val="4277775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65</a:t>
            </a:fld>
            <a:endParaRPr lang="en-GB" dirty="0"/>
          </a:p>
        </p:txBody>
      </p:sp>
    </p:spTree>
    <p:extLst>
      <p:ext uri="{BB962C8B-B14F-4D97-AF65-F5344CB8AC3E}">
        <p14:creationId xmlns:p14="http://schemas.microsoft.com/office/powerpoint/2010/main" val="2874694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66</a:t>
            </a:fld>
            <a:endParaRPr lang="en-GB" dirty="0"/>
          </a:p>
        </p:txBody>
      </p:sp>
    </p:spTree>
    <p:extLst>
      <p:ext uri="{BB962C8B-B14F-4D97-AF65-F5344CB8AC3E}">
        <p14:creationId xmlns:p14="http://schemas.microsoft.com/office/powerpoint/2010/main" val="260573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67</a:t>
            </a:fld>
            <a:endParaRPr lang="en-GB" dirty="0"/>
          </a:p>
        </p:txBody>
      </p:sp>
    </p:spTree>
    <p:extLst>
      <p:ext uri="{BB962C8B-B14F-4D97-AF65-F5344CB8AC3E}">
        <p14:creationId xmlns:p14="http://schemas.microsoft.com/office/powerpoint/2010/main" val="2359060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68</a:t>
            </a:fld>
            <a:endParaRPr lang="en-GB" dirty="0"/>
          </a:p>
        </p:txBody>
      </p:sp>
    </p:spTree>
    <p:extLst>
      <p:ext uri="{BB962C8B-B14F-4D97-AF65-F5344CB8AC3E}">
        <p14:creationId xmlns:p14="http://schemas.microsoft.com/office/powerpoint/2010/main" val="3098749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70</a:t>
            </a:fld>
            <a:endParaRPr lang="en-GB" dirty="0"/>
          </a:p>
        </p:txBody>
      </p:sp>
    </p:spTree>
    <p:extLst>
      <p:ext uri="{BB962C8B-B14F-4D97-AF65-F5344CB8AC3E}">
        <p14:creationId xmlns:p14="http://schemas.microsoft.com/office/powerpoint/2010/main" val="139316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6</a:t>
            </a:fld>
            <a:endParaRPr lang="en-GB" dirty="0"/>
          </a:p>
        </p:txBody>
      </p:sp>
    </p:spTree>
    <p:extLst>
      <p:ext uri="{BB962C8B-B14F-4D97-AF65-F5344CB8AC3E}">
        <p14:creationId xmlns:p14="http://schemas.microsoft.com/office/powerpoint/2010/main" val="746357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71</a:t>
            </a:fld>
            <a:endParaRPr lang="en-GB" dirty="0"/>
          </a:p>
        </p:txBody>
      </p:sp>
    </p:spTree>
    <p:extLst>
      <p:ext uri="{BB962C8B-B14F-4D97-AF65-F5344CB8AC3E}">
        <p14:creationId xmlns:p14="http://schemas.microsoft.com/office/powerpoint/2010/main" val="3041446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72</a:t>
            </a:fld>
            <a:endParaRPr lang="en-GB" dirty="0"/>
          </a:p>
        </p:txBody>
      </p:sp>
    </p:spTree>
    <p:extLst>
      <p:ext uri="{BB962C8B-B14F-4D97-AF65-F5344CB8AC3E}">
        <p14:creationId xmlns:p14="http://schemas.microsoft.com/office/powerpoint/2010/main" val="4046820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Health and Social Care</a:t>
            </a:r>
            <a:r>
              <a:rPr lang="en-GB" baseline="0" dirty="0" smtClean="0"/>
              <a:t> option designed for centres offering HN and SVQ qualifications in this broad area</a:t>
            </a:r>
          </a:p>
          <a:p>
            <a:endParaRPr lang="en-GB" baseline="0" dirty="0" smtClean="0"/>
          </a:p>
          <a:p>
            <a:r>
              <a:rPr lang="en-GB" baseline="0" dirty="0" smtClean="0"/>
              <a:t>Between SQA and delegates enrolled 30 plus contributions have been added.</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Course –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CPD for centre staff/students participating HNCs/SVQs in Social Services, Childhood Practices and Healthcare 2018/2019 </a:t>
            </a:r>
            <a:r>
              <a:rPr lang="en-GB"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r>
              <a:rPr lang="en-GB" dirty="0" smtClean="0"/>
              <a:t>Take the opportunity</a:t>
            </a:r>
            <a:r>
              <a:rPr lang="en-GB" baseline="0" dirty="0" smtClean="0"/>
              <a:t> to review the links that are on the site.    If you use something please add something by return.</a:t>
            </a:r>
          </a:p>
          <a:p>
            <a:endParaRPr lang="en-GB" baseline="0" dirty="0" smtClean="0"/>
          </a:p>
          <a:p>
            <a:r>
              <a:rPr lang="en-GB" baseline="0" dirty="0" smtClean="0"/>
              <a:t>Upload new links to the site.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73</a:t>
            </a:fld>
            <a:endParaRPr lang="en-GB" dirty="0"/>
          </a:p>
        </p:txBody>
      </p:sp>
    </p:spTree>
    <p:extLst>
      <p:ext uri="{BB962C8B-B14F-4D97-AF65-F5344CB8AC3E}">
        <p14:creationId xmlns:p14="http://schemas.microsoft.com/office/powerpoint/2010/main" val="103824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Refer</a:t>
            </a:r>
            <a:r>
              <a:rPr lang="en-GB" baseline="0" dirty="0" smtClean="0"/>
              <a:t> delegates to handout.</a:t>
            </a:r>
          </a:p>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74</a:t>
            </a:fld>
            <a:endParaRPr lang="en-GB" dirty="0"/>
          </a:p>
        </p:txBody>
      </p:sp>
    </p:spTree>
    <p:extLst>
      <p:ext uri="{BB962C8B-B14F-4D97-AF65-F5344CB8AC3E}">
        <p14:creationId xmlns:p14="http://schemas.microsoft.com/office/powerpoint/2010/main" val="30739513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75</a:t>
            </a:fld>
            <a:endParaRPr lang="en-GB" dirty="0"/>
          </a:p>
        </p:txBody>
      </p:sp>
    </p:spTree>
    <p:extLst>
      <p:ext uri="{BB962C8B-B14F-4D97-AF65-F5344CB8AC3E}">
        <p14:creationId xmlns:p14="http://schemas.microsoft.com/office/powerpoint/2010/main" val="2266021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Popular</a:t>
            </a:r>
            <a:r>
              <a:rPr lang="en-GB" baseline="0" dirty="0" smtClean="0"/>
              <a:t> links will be kept on the site.</a:t>
            </a:r>
          </a:p>
          <a:p>
            <a:endParaRPr lang="en-GB" baseline="0" dirty="0" smtClean="0"/>
          </a:p>
          <a:p>
            <a:r>
              <a:rPr lang="en-GB" baseline="0" dirty="0" smtClean="0"/>
              <a:t>The site is moderated by SQA staff.   Inappropriate links will not be allowed.</a:t>
            </a:r>
          </a:p>
          <a:p>
            <a:endParaRPr lang="en-GB" baseline="0" dirty="0" smtClean="0"/>
          </a:p>
          <a:p>
            <a:r>
              <a:rPr lang="en-GB" baseline="0" dirty="0" smtClean="0"/>
              <a:t>Links are normally moderated within a 24 hour period.</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76</a:t>
            </a:fld>
            <a:endParaRPr lang="en-GB" dirty="0"/>
          </a:p>
        </p:txBody>
      </p:sp>
    </p:spTree>
    <p:extLst>
      <p:ext uri="{BB962C8B-B14F-4D97-AF65-F5344CB8AC3E}">
        <p14:creationId xmlns:p14="http://schemas.microsoft.com/office/powerpoint/2010/main" val="41817598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77</a:t>
            </a:fld>
            <a:endParaRPr lang="en-GB" dirty="0"/>
          </a:p>
        </p:txBody>
      </p:sp>
    </p:spTree>
    <p:extLst>
      <p:ext uri="{BB962C8B-B14F-4D97-AF65-F5344CB8AC3E}">
        <p14:creationId xmlns:p14="http://schemas.microsoft.com/office/powerpoint/2010/main" val="41404902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42 different legislative</a:t>
            </a:r>
            <a:r>
              <a:rPr lang="en-GB" baseline="0" dirty="0" smtClean="0"/>
              <a:t> topics</a:t>
            </a:r>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78</a:t>
            </a:fld>
            <a:endParaRPr lang="en-GB" dirty="0"/>
          </a:p>
        </p:txBody>
      </p:sp>
    </p:spTree>
    <p:extLst>
      <p:ext uri="{BB962C8B-B14F-4D97-AF65-F5344CB8AC3E}">
        <p14:creationId xmlns:p14="http://schemas.microsoft.com/office/powerpoint/2010/main" val="3083816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Course –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CPD for centre staff/students participating HNCs/SVQs in Social Services, Childhood Practices and Healthcare </a:t>
            </a:r>
            <a:r>
              <a:rPr lang="en-GB"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394 participants (10 November 2016)</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138 participants</a:t>
            </a:r>
            <a:r>
              <a:rPr lang="en-GB" b="0" baseline="0" dirty="0" smtClean="0"/>
              <a:t> (12 October 2017)</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79</a:t>
            </a:fld>
            <a:endParaRPr lang="en-GB" dirty="0"/>
          </a:p>
        </p:txBody>
      </p:sp>
    </p:spTree>
    <p:extLst>
      <p:ext uri="{BB962C8B-B14F-4D97-AF65-F5344CB8AC3E}">
        <p14:creationId xmlns:p14="http://schemas.microsoft.com/office/powerpoint/2010/main" val="1910834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80</a:t>
            </a:fld>
            <a:endParaRPr lang="en-GB" dirty="0"/>
          </a:p>
        </p:txBody>
      </p:sp>
    </p:spTree>
    <p:extLst>
      <p:ext uri="{BB962C8B-B14F-4D97-AF65-F5344CB8AC3E}">
        <p14:creationId xmlns:p14="http://schemas.microsoft.com/office/powerpoint/2010/main" val="137773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7</a:t>
            </a:fld>
            <a:endParaRPr lang="en-GB" dirty="0"/>
          </a:p>
        </p:txBody>
      </p:sp>
    </p:spTree>
    <p:extLst>
      <p:ext uri="{BB962C8B-B14F-4D97-AF65-F5344CB8AC3E}">
        <p14:creationId xmlns:p14="http://schemas.microsoft.com/office/powerpoint/2010/main" val="6775201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81</a:t>
            </a:fld>
            <a:endParaRPr lang="en-GB" dirty="0"/>
          </a:p>
        </p:txBody>
      </p:sp>
    </p:spTree>
    <p:extLst>
      <p:ext uri="{BB962C8B-B14F-4D97-AF65-F5344CB8AC3E}">
        <p14:creationId xmlns:p14="http://schemas.microsoft.com/office/powerpoint/2010/main" val="4029599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82</a:t>
            </a:fld>
            <a:endParaRPr lang="en-GB" dirty="0"/>
          </a:p>
        </p:txBody>
      </p:sp>
    </p:spTree>
    <p:extLst>
      <p:ext uri="{BB962C8B-B14F-4D97-AF65-F5344CB8AC3E}">
        <p14:creationId xmlns:p14="http://schemas.microsoft.com/office/powerpoint/2010/main" val="5856739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84</a:t>
            </a:fld>
            <a:endParaRPr lang="en-GB" dirty="0"/>
          </a:p>
        </p:txBody>
      </p:sp>
    </p:spTree>
    <p:extLst>
      <p:ext uri="{BB962C8B-B14F-4D97-AF65-F5344CB8AC3E}">
        <p14:creationId xmlns:p14="http://schemas.microsoft.com/office/powerpoint/2010/main" val="42915895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85</a:t>
            </a:fld>
            <a:endParaRPr lang="en-GB" dirty="0"/>
          </a:p>
        </p:txBody>
      </p:sp>
    </p:spTree>
    <p:extLst>
      <p:ext uri="{BB962C8B-B14F-4D97-AF65-F5344CB8AC3E}">
        <p14:creationId xmlns:p14="http://schemas.microsoft.com/office/powerpoint/2010/main" val="38616562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86</a:t>
            </a:fld>
            <a:endParaRPr lang="en-GB" dirty="0"/>
          </a:p>
        </p:txBody>
      </p:sp>
    </p:spTree>
    <p:extLst>
      <p:ext uri="{BB962C8B-B14F-4D97-AF65-F5344CB8AC3E}">
        <p14:creationId xmlns:p14="http://schemas.microsoft.com/office/powerpoint/2010/main" val="7449150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88</a:t>
            </a:fld>
            <a:endParaRPr lang="en-GB" dirty="0"/>
          </a:p>
        </p:txBody>
      </p:sp>
    </p:spTree>
    <p:extLst>
      <p:ext uri="{BB962C8B-B14F-4D97-AF65-F5344CB8AC3E}">
        <p14:creationId xmlns:p14="http://schemas.microsoft.com/office/powerpoint/2010/main" val="36093172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89</a:t>
            </a:fld>
            <a:endParaRPr lang="en-GB" dirty="0"/>
          </a:p>
        </p:txBody>
      </p:sp>
    </p:spTree>
    <p:extLst>
      <p:ext uri="{BB962C8B-B14F-4D97-AF65-F5344CB8AC3E}">
        <p14:creationId xmlns:p14="http://schemas.microsoft.com/office/powerpoint/2010/main" val="33858736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90</a:t>
            </a:fld>
            <a:endParaRPr lang="en-GB" dirty="0"/>
          </a:p>
        </p:txBody>
      </p:sp>
    </p:spTree>
    <p:extLst>
      <p:ext uri="{BB962C8B-B14F-4D97-AF65-F5344CB8AC3E}">
        <p14:creationId xmlns:p14="http://schemas.microsoft.com/office/powerpoint/2010/main" val="40527874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91</a:t>
            </a:fld>
            <a:endParaRPr lang="en-GB" dirty="0"/>
          </a:p>
        </p:txBody>
      </p:sp>
    </p:spTree>
    <p:extLst>
      <p:ext uri="{BB962C8B-B14F-4D97-AF65-F5344CB8AC3E}">
        <p14:creationId xmlns:p14="http://schemas.microsoft.com/office/powerpoint/2010/main" val="35886038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7BE450-7FBF-4226-9AD2-20FD7C2B6E1C}" type="slidenum">
              <a:rPr lang="en-GB" smtClean="0"/>
              <a:t>92</a:t>
            </a:fld>
            <a:endParaRPr lang="en-GB" dirty="0"/>
          </a:p>
        </p:txBody>
      </p:sp>
    </p:spTree>
    <p:extLst>
      <p:ext uri="{BB962C8B-B14F-4D97-AF65-F5344CB8AC3E}">
        <p14:creationId xmlns:p14="http://schemas.microsoft.com/office/powerpoint/2010/main" val="334291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BE450-7FBF-4226-9AD2-20FD7C2B6E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62884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7BE450-7FBF-4226-9AD2-20FD7C2B6E1C}" type="slidenum">
              <a:rPr lang="en-GB" smtClean="0"/>
              <a:t>96</a:t>
            </a:fld>
            <a:endParaRPr lang="en-GB"/>
          </a:p>
        </p:txBody>
      </p:sp>
    </p:spTree>
    <p:extLst>
      <p:ext uri="{BB962C8B-B14F-4D97-AF65-F5344CB8AC3E}">
        <p14:creationId xmlns:p14="http://schemas.microsoft.com/office/powerpoint/2010/main" val="286563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49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B82BF-14C0-4C81-8D80-091CC313BD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8350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QA LOGO TITLE HOLDING SLIDE ">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1424065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957392"/>
          </a:xfrm>
          <a:prstGeom prst="rect">
            <a:avLst/>
          </a:prstGeom>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bg1"/>
                </a:solidFill>
              </a:defRPr>
            </a:lvl1pPr>
          </a:lstStyle>
          <a:p>
            <a:pPr lvl="0"/>
            <a:r>
              <a:rPr lang="en-US" noProof="0" smtClean="0"/>
              <a:t>Click to edit Master title style</a:t>
            </a:r>
            <a:endParaRPr lang="en-GB" noProof="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27364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1468"/>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18344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4973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93521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ndows Title ">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Date Placeholder 3"/>
          <p:cNvSpPr>
            <a:spLocks noGrp="1"/>
          </p:cNvSpPr>
          <p:nvPr>
            <p:ph type="dt" sz="half" idx="10"/>
          </p:nvPr>
        </p:nvSpPr>
        <p:spPr>
          <a:xfrm>
            <a:off x="457200" y="6356350"/>
            <a:ext cx="2133600" cy="365125"/>
          </a:xfrm>
        </p:spPr>
        <p:txBody>
          <a:bodyPr/>
          <a:lstStyle/>
          <a:p>
            <a:fld id="{E4715A1D-2CD9-FC43-8A0B-B6E6E6FA9908}" type="datetimeFigureOut">
              <a:rPr lang="en-US" smtClean="0"/>
              <a:t>3/29/2019</a:t>
            </a:fld>
            <a:endParaRPr lang="en-US"/>
          </a:p>
        </p:txBody>
      </p:sp>
      <p:sp>
        <p:nvSpPr>
          <p:cNvPr id="11" name="Footer Placeholder 4"/>
          <p:cNvSpPr>
            <a:spLocks noGrp="1"/>
          </p:cNvSpPr>
          <p:nvPr>
            <p:ph type="ftr" sz="quarter" idx="11"/>
          </p:nvPr>
        </p:nvSpPr>
        <p:spPr>
          <a:xfrm>
            <a:off x="3124200" y="6356350"/>
            <a:ext cx="2895600" cy="365125"/>
          </a:xfrm>
        </p:spPr>
        <p:txBody>
          <a:bodyPr/>
          <a:lstStyle/>
          <a:p>
            <a:endParaRPr lang="en-US"/>
          </a:p>
        </p:txBody>
      </p:sp>
      <p:sp>
        <p:nvSpPr>
          <p:cNvPr id="12" name="Slide Number Placeholder 5"/>
          <p:cNvSpPr>
            <a:spLocks noGrp="1"/>
          </p:cNvSpPr>
          <p:nvPr>
            <p:ph type="sldNum" sz="quarter" idx="12"/>
          </p:nvPr>
        </p:nvSpPr>
        <p:spPr>
          <a:xfrm>
            <a:off x="6553200" y="6356350"/>
            <a:ext cx="2133600" cy="365125"/>
          </a:xfrm>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2177835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3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AE653118-9635-4125-A2FB-ACD1E19D9891}" type="slidenum">
              <a:rPr lang="en-GB" altLang="en-US"/>
              <a:pPr>
                <a:defRPr/>
              </a:pPr>
              <a:t>‹#›</a:t>
            </a:fld>
            <a:endParaRPr lang="en-GB" altLang="en-US" dirty="0"/>
          </a:p>
        </p:txBody>
      </p:sp>
    </p:spTree>
    <p:extLst>
      <p:ext uri="{BB962C8B-B14F-4D97-AF65-F5344CB8AC3E}">
        <p14:creationId xmlns:p14="http://schemas.microsoft.com/office/powerpoint/2010/main" val="419006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BFE7EF3A-E809-4F3F-A6D9-32CDFCC8269A}" type="slidenum">
              <a:rPr lang="en-GB" altLang="en-US"/>
              <a:pPr>
                <a:defRPr/>
              </a:pPr>
              <a:t>‹#›</a:t>
            </a:fld>
            <a:endParaRPr lang="en-GB" altLang="en-US" dirty="0"/>
          </a:p>
        </p:txBody>
      </p:sp>
    </p:spTree>
    <p:extLst>
      <p:ext uri="{BB962C8B-B14F-4D97-AF65-F5344CB8AC3E}">
        <p14:creationId xmlns:p14="http://schemas.microsoft.com/office/powerpoint/2010/main" val="4031136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1287AE57-6228-4E56-9274-94EC2C27537E}" type="slidenum">
              <a:rPr lang="en-GB" altLang="en-US"/>
              <a:pPr>
                <a:defRPr/>
              </a:pPr>
              <a:t>‹#›</a:t>
            </a:fld>
            <a:endParaRPr lang="en-GB" altLang="en-US" dirty="0"/>
          </a:p>
        </p:txBody>
      </p:sp>
    </p:spTree>
    <p:extLst>
      <p:ext uri="{BB962C8B-B14F-4D97-AF65-F5344CB8AC3E}">
        <p14:creationId xmlns:p14="http://schemas.microsoft.com/office/powerpoint/2010/main" val="1583507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789782D4-3E49-4DFD-A035-4C10BE8239E2}" type="slidenum">
              <a:rPr lang="en-GB" altLang="en-US"/>
              <a:pPr>
                <a:defRPr/>
              </a:pPr>
              <a:t>‹#›</a:t>
            </a:fld>
            <a:endParaRPr lang="en-GB" altLang="en-US" dirty="0"/>
          </a:p>
        </p:txBody>
      </p:sp>
    </p:spTree>
    <p:extLst>
      <p:ext uri="{BB962C8B-B14F-4D97-AF65-F5344CB8AC3E}">
        <p14:creationId xmlns:p14="http://schemas.microsoft.com/office/powerpoint/2010/main" val="1713370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228FD55E-86DD-4BC7-B6A4-37BAF337D6E1}" type="slidenum">
              <a:rPr lang="en-GB" altLang="en-US"/>
              <a:pPr>
                <a:defRPr/>
              </a:pPr>
              <a:t>‹#›</a:t>
            </a:fld>
            <a:endParaRPr lang="en-GB" altLang="en-US" dirty="0"/>
          </a:p>
        </p:txBody>
      </p:sp>
    </p:spTree>
    <p:extLst>
      <p:ext uri="{BB962C8B-B14F-4D97-AF65-F5344CB8AC3E}">
        <p14:creationId xmlns:p14="http://schemas.microsoft.com/office/powerpoint/2010/main" val="386676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73E68A51-25A8-45D1-BF27-DE57C9B2B7B2}" type="slidenum">
              <a:rPr lang="en-GB" altLang="en-US"/>
              <a:pPr>
                <a:defRPr/>
              </a:pPr>
              <a:t>‹#›</a:t>
            </a:fld>
            <a:endParaRPr lang="en-GB" altLang="en-US" dirty="0"/>
          </a:p>
        </p:txBody>
      </p:sp>
    </p:spTree>
    <p:extLst>
      <p:ext uri="{BB962C8B-B14F-4D97-AF65-F5344CB8AC3E}">
        <p14:creationId xmlns:p14="http://schemas.microsoft.com/office/powerpoint/2010/main" val="3875747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B319318E-A2E3-49E3-8798-E1C586AC5069}" type="slidenum">
              <a:rPr lang="en-GB" altLang="en-US"/>
              <a:pPr>
                <a:defRPr/>
              </a:pPr>
              <a:t>‹#›</a:t>
            </a:fld>
            <a:endParaRPr lang="en-GB" altLang="en-US" dirty="0"/>
          </a:p>
        </p:txBody>
      </p:sp>
    </p:spTree>
    <p:extLst>
      <p:ext uri="{BB962C8B-B14F-4D97-AF65-F5344CB8AC3E}">
        <p14:creationId xmlns:p14="http://schemas.microsoft.com/office/powerpoint/2010/main" val="555511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12852671-D7DF-480E-B71F-09FCF0CF15F8}" type="slidenum">
              <a:rPr lang="en-GB" altLang="en-US"/>
              <a:pPr>
                <a:defRPr/>
              </a:pPr>
              <a:t>‹#›</a:t>
            </a:fld>
            <a:endParaRPr lang="en-GB" altLang="en-US" dirty="0"/>
          </a:p>
        </p:txBody>
      </p:sp>
    </p:spTree>
    <p:extLst>
      <p:ext uri="{BB962C8B-B14F-4D97-AF65-F5344CB8AC3E}">
        <p14:creationId xmlns:p14="http://schemas.microsoft.com/office/powerpoint/2010/main" val="1583785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C48D81DE-2A70-401D-9DD0-CAB56471C52D}" type="slidenum">
              <a:rPr lang="en-GB" altLang="en-US"/>
              <a:pPr>
                <a:defRPr/>
              </a:pPr>
              <a:t>‹#›</a:t>
            </a:fld>
            <a:endParaRPr lang="en-GB" altLang="en-US" dirty="0"/>
          </a:p>
        </p:txBody>
      </p:sp>
    </p:spTree>
    <p:extLst>
      <p:ext uri="{BB962C8B-B14F-4D97-AF65-F5344CB8AC3E}">
        <p14:creationId xmlns:p14="http://schemas.microsoft.com/office/powerpoint/2010/main" val="3546215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3226D3AD-D732-413D-A529-A5C9F6A0D1C2}" type="slidenum">
              <a:rPr lang="en-GB" altLang="en-US"/>
              <a:pPr>
                <a:defRPr/>
              </a:pPr>
              <a:t>‹#›</a:t>
            </a:fld>
            <a:endParaRPr lang="en-GB" altLang="en-US" dirty="0"/>
          </a:p>
        </p:txBody>
      </p:sp>
    </p:spTree>
    <p:extLst>
      <p:ext uri="{BB962C8B-B14F-4D97-AF65-F5344CB8AC3E}">
        <p14:creationId xmlns:p14="http://schemas.microsoft.com/office/powerpoint/2010/main" val="40015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19250" y="404813"/>
            <a:ext cx="7056438"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853818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AAEDDBC8-392E-426A-9D52-F12818435D07}" type="slidenum">
              <a:rPr lang="en-GB" altLang="en-US"/>
              <a:pPr>
                <a:defRPr/>
              </a:pPr>
              <a:t>‹#›</a:t>
            </a:fld>
            <a:endParaRPr lang="en-GB" altLang="en-US" dirty="0"/>
          </a:p>
        </p:txBody>
      </p:sp>
    </p:spTree>
    <p:extLst>
      <p:ext uri="{BB962C8B-B14F-4D97-AF65-F5344CB8AC3E}">
        <p14:creationId xmlns:p14="http://schemas.microsoft.com/office/powerpoint/2010/main" val="1470605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a:extLst>
              <a:ext uri="{FF2B5EF4-FFF2-40B4-BE49-F238E27FC236}">
                <a16:creationId xmlns:a16="http://schemas.microsoft.com/office/drawing/2014/main" id="{03CFDF8B-6E47-4A92-8506-AD746D8DC97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3C84603-551C-4D84-86E3-5698CF038E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3E45559-3BE7-424A-8247-568756F0BB24}"/>
              </a:ext>
            </a:extLst>
          </p:cNvPr>
          <p:cNvSpPr>
            <a:spLocks noGrp="1" noChangeArrowheads="1"/>
          </p:cNvSpPr>
          <p:nvPr>
            <p:ph type="sldNum" sz="quarter" idx="12"/>
          </p:nvPr>
        </p:nvSpPr>
        <p:spPr>
          <a:ln/>
        </p:spPr>
        <p:txBody>
          <a:bodyPr/>
          <a:lstStyle>
            <a:lvl1pPr>
              <a:defRPr/>
            </a:lvl1pPr>
          </a:lstStyle>
          <a:p>
            <a:pPr>
              <a:defRPr/>
            </a:pPr>
            <a:fld id="{F3F05EC1-AD6F-4F41-A687-994E28C26FD4}" type="slidenum">
              <a:rPr lang="en-GB" altLang="en-US"/>
              <a:pPr>
                <a:defRPr/>
              </a:pPr>
              <a:t>‹#›</a:t>
            </a:fld>
            <a:endParaRPr lang="en-GB" altLang="en-US" dirty="0"/>
          </a:p>
        </p:txBody>
      </p:sp>
    </p:spTree>
    <p:extLst>
      <p:ext uri="{BB962C8B-B14F-4D97-AF65-F5344CB8AC3E}">
        <p14:creationId xmlns:p14="http://schemas.microsoft.com/office/powerpoint/2010/main" val="18502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0" y="404813"/>
            <a:ext cx="7056438"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4926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16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1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4.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95083320"/>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3011" name="Rectangle 3"/>
          <p:cNvSpPr>
            <a:spLocks noGrp="1" noChangeArrowheads="1"/>
          </p:cNvSpPr>
          <p:nvPr>
            <p:ph type="title"/>
          </p:nvPr>
        </p:nvSpPr>
        <p:spPr bwMode="auto">
          <a:xfrm>
            <a:off x="685800" y="2047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404652827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356925_SSSC_Powerpoint_blan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5A1D-2CD9-FC43-8A0B-B6E6E6FA9908}" type="datetimeFigureOut">
              <a:rPr lang="en-US" smtClean="0"/>
              <a:t>3/29/2019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AD208-E9F4-114F-8BAA-F8B6C2BB7DE3}" type="slidenum">
              <a:rPr lang="en-US" smtClean="0"/>
              <a:t>‹#›</a:t>
            </a:fld>
            <a:endParaRPr lang="en-US"/>
          </a:p>
        </p:txBody>
      </p:sp>
    </p:spTree>
    <p:extLst>
      <p:ext uri="{BB962C8B-B14F-4D97-AF65-F5344CB8AC3E}">
        <p14:creationId xmlns:p14="http://schemas.microsoft.com/office/powerpoint/2010/main" val="1644381556"/>
      </p:ext>
    </p:extLst>
  </p:cSld>
  <p:clrMap bg1="lt1" tx1="dk1" bg2="lt2" tx2="dk2" accent1="accent1" accent2="accent2" accent3="accent3" accent4="accent4" accent5="accent5" accent6="accent6" hlink="hlink" folHlink="folHlink"/>
  <p:sldLayoutIdLst>
    <p:sldLayoutId id="2147483751" r:id="rId1"/>
    <p:sldLayoutId id="2147483752" r:id="rId2"/>
  </p:sldLayoutIdLst>
  <p:txStyles>
    <p:titleStyle>
      <a:lvl1pPr algn="ctr" defTabSz="457200" rtl="0" eaLnBrk="1" latinLnBrk="0" hangingPunct="1">
        <a:spcBef>
          <a:spcPct val="0"/>
        </a:spcBef>
        <a:buNone/>
        <a:defRPr sz="2200" b="1" i="0" kern="1200" baseline="0">
          <a:solidFill>
            <a:schemeClr val="tx2">
              <a:lumMod val="75000"/>
            </a:schemeClr>
          </a:solidFill>
          <a:latin typeface="Verdana" pitchFamily="34" charset="0"/>
          <a:ea typeface="+mj-ea"/>
          <a:cs typeface="+mj-cs"/>
        </a:defRPr>
      </a:lvl1pPr>
    </p:titleStyle>
    <p:bodyStyle>
      <a:lvl1pPr marL="342900" indent="-342900" algn="l" defTabSz="457200" rtl="0" eaLnBrk="1" latinLnBrk="0" hangingPunct="1">
        <a:spcBef>
          <a:spcPct val="20000"/>
        </a:spcBef>
        <a:buFont typeface="Arial"/>
        <a:buChar char="•"/>
        <a:defRPr sz="1400" kern="1200" baseline="0">
          <a:solidFill>
            <a:schemeClr val="tx2">
              <a:lumMod val="75000"/>
            </a:schemeClr>
          </a:solidFill>
          <a:latin typeface="Verdana" pitchFamily="34" charset="0"/>
          <a:ea typeface="+mn-ea"/>
          <a:cs typeface="+mn-cs"/>
        </a:defRPr>
      </a:lvl1pPr>
      <a:lvl2pPr marL="742950" indent="-285750" algn="l" defTabSz="457200" rtl="0" eaLnBrk="1" latinLnBrk="0" hangingPunct="1">
        <a:spcBef>
          <a:spcPct val="20000"/>
        </a:spcBef>
        <a:buFont typeface="Arial"/>
        <a:buChar char="–"/>
        <a:defRPr sz="1400" kern="1200" baseline="0">
          <a:solidFill>
            <a:schemeClr val="tx2">
              <a:lumMod val="75000"/>
            </a:schemeClr>
          </a:solidFill>
          <a:latin typeface="Verdana" pitchFamily="34" charset="0"/>
          <a:ea typeface="+mn-ea"/>
          <a:cs typeface="+mn-cs"/>
        </a:defRPr>
      </a:lvl2pPr>
      <a:lvl3pPr marL="1143000" indent="-228600" algn="l" defTabSz="457200" rtl="0" eaLnBrk="1" latinLnBrk="0" hangingPunct="1">
        <a:spcBef>
          <a:spcPct val="20000"/>
        </a:spcBef>
        <a:buFont typeface="Arial"/>
        <a:buChar char="•"/>
        <a:defRPr sz="1400" kern="1200" baseline="0">
          <a:solidFill>
            <a:schemeClr val="tx2">
              <a:lumMod val="75000"/>
            </a:schemeClr>
          </a:solidFill>
          <a:latin typeface="Verdana" pitchFamily="34" charset="0"/>
          <a:ea typeface="+mn-ea"/>
          <a:cs typeface="+mn-cs"/>
        </a:defRPr>
      </a:lvl3pPr>
      <a:lvl4pPr marL="1600200" indent="-228600" algn="l" defTabSz="457200" rtl="0" eaLnBrk="1" latinLnBrk="0" hangingPunct="1">
        <a:spcBef>
          <a:spcPct val="20000"/>
        </a:spcBef>
        <a:buFont typeface="Arial"/>
        <a:buChar char="–"/>
        <a:defRPr sz="1400" kern="1200" baseline="0">
          <a:solidFill>
            <a:schemeClr val="tx2">
              <a:lumMod val="75000"/>
            </a:schemeClr>
          </a:solidFill>
          <a:latin typeface="Verdana" pitchFamily="34" charset="0"/>
          <a:ea typeface="+mn-ea"/>
          <a:cs typeface="+mn-cs"/>
        </a:defRPr>
      </a:lvl4pPr>
      <a:lvl5pPr marL="2057400" indent="-228600" algn="l" defTabSz="457200" rtl="0" eaLnBrk="1" latinLnBrk="0" hangingPunct="1">
        <a:spcBef>
          <a:spcPct val="20000"/>
        </a:spcBef>
        <a:buFont typeface="Arial"/>
        <a:buChar char="»"/>
        <a:defRPr sz="1400" kern="1200" baseline="0">
          <a:solidFill>
            <a:schemeClr val="tx2">
              <a:lumMod val="75000"/>
            </a:schemeClr>
          </a:solidFill>
          <a:latin typeface="Verdan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a:extLst>
              <a:ext uri="{FF2B5EF4-FFF2-40B4-BE49-F238E27FC236}">
                <a16:creationId xmlns:a16="http://schemas.microsoft.com/office/drawing/2014/main" id="{03CFDF8B-6E47-4A92-8506-AD746D8DC97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43C84603-551C-4D84-86E3-5698CF038E8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A3E45559-3BE7-424A-8247-568756F0BB2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452BFFCC-1897-4B1D-86F6-130DCA9E3473}" type="slidenum">
              <a:rPr lang="en-GB" altLang="en-US"/>
              <a:pPr>
                <a:defRPr/>
              </a:pPr>
              <a:t>‹#›</a:t>
            </a:fld>
            <a:endParaRPr lang="en-GB" altLang="en-US" dirty="0"/>
          </a:p>
        </p:txBody>
      </p:sp>
    </p:spTree>
    <p:extLst>
      <p:ext uri="{BB962C8B-B14F-4D97-AF65-F5344CB8AC3E}">
        <p14:creationId xmlns:p14="http://schemas.microsoft.com/office/powerpoint/2010/main" val="185304251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ransition spd="slow"/>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 id="2147483676" r:id="rId2"/>
    <p:sldLayoutId id="2147483677"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www.sqa.org.uk/sqa/45285"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hyperlink" Target="https://www.google.com/url?sa=i&amp;rct=j&amp;q=&amp;esrc=s&amp;source=images&amp;cd=&amp;cad=rja&amp;uact=8&amp;ved=2ahUKEwi6lsS_gN7dAhXMxoUKHQPvDMgQjRx6BAgBEAU&amp;url=https://www.sqa.org.uk/&amp;psig=AOvVaw3aA42HyUBADnnk1fyltZ0n&amp;ust=153823457458541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hyperlink" Target="mailto:Kerry.Cannon@sssc.uk.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realtrends.com/blog/wp-content/uploads/2013/06/question.jpg"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realtrends.com/blog/wp-content/uploads/2013/06/question.jp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ushare.education/Ushare/Home"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realtrends.com/blog/wp-content/uploads/2013/06/question.jpg" TargetMode="Externa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realtrends.com/blog/wp-content/uploads/2013/06/question.jpg" TargetMode="Externa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realtrends.com/blog/wp-content/uploads/2013/06/question.jpg" TargetMode="Externa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hyperlink" Target="http://www.malwarwick.com.php53-13.ord1-1.websitetestlink.com/wp-content/uploads/2013/09/Thank-You.jpg" TargetMode="External"/><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8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694037" y="1338770"/>
            <a:ext cx="693571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1F497D">
                    <a:lumMod val="75000"/>
                  </a:srgbClr>
                </a:solidFill>
                <a:effectLst/>
                <a:uLnTx/>
                <a:uFillTx/>
                <a:latin typeface="Verdana"/>
                <a:ea typeface="+mn-ea"/>
                <a:cs typeface="Verdana"/>
              </a:rPr>
              <a:t>A trusted, skilled and valued workforce</a:t>
            </a:r>
            <a:endParaRPr kumimoji="0" lang="en-US" sz="2200" b="1" i="0" u="none" strike="noStrike" kern="1200" cap="none" spc="0" normalizeH="0" baseline="0" noProof="0" dirty="0">
              <a:ln>
                <a:noFill/>
              </a:ln>
              <a:solidFill>
                <a:srgbClr val="1F497D">
                  <a:lumMod val="75000"/>
                </a:srgbClr>
              </a:solidFill>
              <a:effectLst/>
              <a:uLnTx/>
              <a:uFillTx/>
              <a:latin typeface="Verdana"/>
              <a:ea typeface="+mn-ea"/>
              <a:cs typeface="Verdana"/>
            </a:endParaRPr>
          </a:p>
        </p:txBody>
      </p:sp>
      <p:sp>
        <p:nvSpPr>
          <p:cNvPr id="6" name="TextBox 5"/>
          <p:cNvSpPr txBox="1"/>
          <p:nvPr/>
        </p:nvSpPr>
        <p:spPr>
          <a:xfrm>
            <a:off x="694037" y="1913752"/>
            <a:ext cx="7524925" cy="3785652"/>
          </a:xfrm>
          <a:prstGeom prst="rect">
            <a:avLst/>
          </a:prstGeom>
          <a:noFill/>
          <a:ln w="1905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What is the Scottish Social Services Council?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We are the </a:t>
            </a:r>
            <a:r>
              <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regulator for the social service workforce in Scotland.  Our work means the people of Scotland can count on social services being provided by a trusted, skilled and confident workforce. </a:t>
            </a:r>
            <a:endPar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What do we do?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We </a:t>
            </a:r>
            <a:r>
              <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protect the public by registering social service workers, setting standards for their practice, conduct, training and education and by supporting their professional development. Where people fall below the standards of practice and conduct we can investigate and take action.</a:t>
            </a:r>
            <a:r>
              <a:rPr kumimoji="0" lang="en-GB" sz="1600" b="0" i="0" u="none" strike="noStrike" kern="1200" cap="none" spc="0" normalizeH="0" baseline="0" noProof="0" dirty="0">
                <a:ln>
                  <a:noFill/>
                </a:ln>
                <a:solidFill>
                  <a:prstClr val="black"/>
                </a:solidFill>
                <a:effectLst/>
                <a:uLnTx/>
                <a:uFillTx/>
                <a:latin typeface="Calibri"/>
                <a:ea typeface="+mn-ea"/>
                <a:cs typeface="+mn-cs"/>
              </a:rPr>
              <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8604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1181" y="1197180"/>
            <a:ext cx="693571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1F497D">
                    <a:lumMod val="75000"/>
                  </a:srgbClr>
                </a:solidFill>
                <a:effectLst/>
                <a:uLnTx/>
                <a:uFillTx/>
                <a:latin typeface="Verdana"/>
                <a:ea typeface="+mn-ea"/>
                <a:cs typeface="Verdana"/>
              </a:rPr>
              <a:t>Did you know? </a:t>
            </a:r>
            <a:endParaRPr kumimoji="0" lang="en-US" sz="2200" b="1" i="0" u="none" strike="noStrike" kern="1200" cap="none" spc="0" normalizeH="0" baseline="0" noProof="0" dirty="0">
              <a:ln>
                <a:noFill/>
              </a:ln>
              <a:solidFill>
                <a:srgbClr val="1F497D">
                  <a:lumMod val="75000"/>
                </a:srgbClr>
              </a:solidFill>
              <a:effectLst/>
              <a:uLnTx/>
              <a:uFillTx/>
              <a:latin typeface="Verdana"/>
              <a:ea typeface="+mn-ea"/>
              <a:cs typeface="Verdana"/>
            </a:endParaRPr>
          </a:p>
        </p:txBody>
      </p:sp>
      <p:sp>
        <p:nvSpPr>
          <p:cNvPr id="4" name="TextBox 3"/>
          <p:cNvSpPr txBox="1"/>
          <p:nvPr/>
        </p:nvSpPr>
        <p:spPr>
          <a:xfrm>
            <a:off x="331181" y="1693320"/>
            <a:ext cx="8362876"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120,000 individuals registered with SSSC. (November 2018)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Nearly 30,000 support workers in care at home and housing support registered or in process of registering. 50% more than we expected by this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Of registered support workers in care at home/housing support, 40% have already met qualification condition.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By 2020, an estimated 11,000 new roles available to increase capacity for delivery of 1,140 hours of funded Early Learning and Childcare.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The number of qualification conditions due (for those currently registered) will increase significantly in the next five years. Key groups are support workers in care homes, housing support, care at home.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At the moment, most registrants </a:t>
            </a:r>
            <a:r>
              <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(85%) meet their qualification requirement early, e.g. in </a:t>
            </a:r>
            <a:r>
              <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less than the five years given.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The most popular qualification route in social services is work-based (SVQ).</a:t>
            </a:r>
            <a:endPar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19609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cnews.uk.com/wp-content/uploads/CA1-1170x65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585" y="2068739"/>
            <a:ext cx="7588703" cy="42159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8585" y="1400576"/>
            <a:ext cx="693571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1F497D">
                    <a:lumMod val="75000"/>
                  </a:srgbClr>
                </a:solidFill>
                <a:effectLst/>
                <a:uLnTx/>
                <a:uFillTx/>
                <a:latin typeface="Verdana"/>
                <a:ea typeface="+mn-ea"/>
                <a:cs typeface="Verdana"/>
              </a:rPr>
              <a:t>Promoting careers in social services </a:t>
            </a:r>
            <a:endParaRPr kumimoji="0" lang="en-US" sz="2200" b="1" i="0" u="none" strike="noStrike" kern="1200" cap="none" spc="0" normalizeH="0" baseline="0" noProof="0" dirty="0">
              <a:ln>
                <a:noFill/>
              </a:ln>
              <a:solidFill>
                <a:srgbClr val="1F497D">
                  <a:lumMod val="75000"/>
                </a:srgbClr>
              </a:solidFill>
              <a:effectLst/>
              <a:uLnTx/>
              <a:uFillTx/>
              <a:latin typeface="Verdana"/>
              <a:ea typeface="+mn-ea"/>
              <a:cs typeface="Verdana"/>
            </a:endParaRPr>
          </a:p>
        </p:txBody>
      </p:sp>
    </p:spTree>
    <p:extLst>
      <p:ext uri="{BB962C8B-B14F-4D97-AF65-F5344CB8AC3E}">
        <p14:creationId xmlns:p14="http://schemas.microsoft.com/office/powerpoint/2010/main" val="3048874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07085"/>
            <a:ext cx="9144000" cy="1292662"/>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Verdana" pitchFamily="34" charset="0"/>
                <a:ea typeface="Verdana" pitchFamily="34" charset="0"/>
                <a:cs typeface="Verdana" pitchFamily="34" charset="0"/>
              </a:rPr>
              <a:t>ssscnews.uk.com/2018/11/01/</a:t>
            </a:r>
            <a:r>
              <a:rPr kumimoji="0" lang="en-GB" sz="2400" b="1" i="0" u="none" strike="noStrike" kern="1200" cap="none" spc="0" normalizeH="0" baseline="0" noProof="0" dirty="0" err="1" smtClean="0">
                <a:ln>
                  <a:noFill/>
                </a:ln>
                <a:solidFill>
                  <a:prstClr val="white"/>
                </a:solidFill>
                <a:effectLst/>
                <a:uLnTx/>
                <a:uFillTx/>
                <a:latin typeface="Verdana" pitchFamily="34" charset="0"/>
                <a:ea typeface="Verdana" pitchFamily="34" charset="0"/>
                <a:cs typeface="Verdana" pitchFamily="34" charset="0"/>
              </a:rPr>
              <a:t>sssc</a:t>
            </a:r>
            <a:r>
              <a:rPr kumimoji="0" lang="en-GB" sz="2400" b="1" i="0" u="none" strike="noStrike" kern="1200" cap="none" spc="0" normalizeH="0" baseline="0" noProof="0" dirty="0" smtClean="0">
                <a:ln>
                  <a:noFill/>
                </a:ln>
                <a:solidFill>
                  <a:prstClr val="white"/>
                </a:solidFill>
                <a:effectLst/>
                <a:uLnTx/>
                <a:uFillTx/>
                <a:latin typeface="Verdana" pitchFamily="34" charset="0"/>
                <a:ea typeface="Verdana" pitchFamily="34" charset="0"/>
                <a:cs typeface="Verdana" pitchFamily="34" charset="0"/>
              </a:rPr>
              <a:t>-careers-resources/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374" y="1151313"/>
            <a:ext cx="6891251" cy="4365920"/>
          </a:xfrm>
          <a:prstGeom prst="rect">
            <a:avLst/>
          </a:prstGeom>
        </p:spPr>
      </p:pic>
    </p:spTree>
    <p:extLst>
      <p:ext uri="{BB962C8B-B14F-4D97-AF65-F5344CB8AC3E}">
        <p14:creationId xmlns:p14="http://schemas.microsoft.com/office/powerpoint/2010/main" val="3407522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9124" y="480469"/>
            <a:ext cx="6935714"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1F497D">
                    <a:lumMod val="75000"/>
                  </a:srgbClr>
                </a:solidFill>
                <a:effectLst/>
                <a:uLnTx/>
                <a:uFillTx/>
                <a:latin typeface="Verdana"/>
                <a:ea typeface="+mn-ea"/>
                <a:cs typeface="Verdana"/>
              </a:rPr>
              <a:t>A better understanding of career pathways in social services</a:t>
            </a:r>
            <a:endParaRPr kumimoji="0" lang="en-US" sz="2200" b="1" i="0" u="none" strike="noStrike" kern="1200" cap="none" spc="0" normalizeH="0" baseline="0" noProof="0" dirty="0">
              <a:ln>
                <a:noFill/>
              </a:ln>
              <a:solidFill>
                <a:srgbClr val="1F497D">
                  <a:lumMod val="75000"/>
                </a:srgbClr>
              </a:solidFill>
              <a:effectLst/>
              <a:uLnTx/>
              <a:uFillTx/>
              <a:latin typeface="Verdana"/>
              <a:ea typeface="+mn-ea"/>
              <a:cs typeface="Verdana"/>
            </a:endParaRPr>
          </a:p>
        </p:txBody>
      </p:sp>
      <p:sp>
        <p:nvSpPr>
          <p:cNvPr id="3" name="Rectangle 2"/>
          <p:cNvSpPr/>
          <p:nvPr/>
        </p:nvSpPr>
        <p:spPr>
          <a:xfrm>
            <a:off x="331179" y="1862345"/>
            <a:ext cx="8493505"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“How we understand and plan for our social care workforce is critical to the whole ambition of integrated high-quality services, to the staff we value and the outcomes for our citizens</a:t>
            </a:r>
            <a:r>
              <a:rPr kumimoji="0" lang="en-GB"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National </a:t>
            </a:r>
            <a:r>
              <a:rPr kumimoji="0" lang="en-GB"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Health and Social Care Workforce </a:t>
            </a:r>
            <a:r>
              <a:rPr kumimoji="0" lang="en-GB"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Plan, Part </a:t>
            </a:r>
            <a:r>
              <a:rPr kumimoji="0" lang="en-GB"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 </a:t>
            </a:r>
          </a:p>
        </p:txBody>
      </p:sp>
      <p:sp>
        <p:nvSpPr>
          <p:cNvPr id="4" name="Rectangle 3"/>
          <p:cNvSpPr/>
          <p:nvPr/>
        </p:nvSpPr>
        <p:spPr>
          <a:xfrm>
            <a:off x="5932" y="4302044"/>
            <a:ext cx="9144000" cy="2708434"/>
          </a:xfrm>
          <a:prstGeom prst="rect">
            <a:avLst/>
          </a:prstGeom>
          <a:solidFill>
            <a:srgbClr val="1F497D"/>
          </a:solidFill>
        </p:spPr>
        <p:txBody>
          <a:bodyPr wrap="square">
            <a:spAutoFit/>
          </a:bodyPr>
          <a:lstStyle/>
          <a:p>
            <a:pPr marL="261938"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white"/>
              </a:solidFill>
              <a:effectLst/>
              <a:uLnTx/>
              <a:uFillTx/>
              <a:latin typeface="Verdana" pitchFamily="34" charset="0"/>
              <a:ea typeface="Verdana" pitchFamily="34" charset="0"/>
              <a:cs typeface="Verdana" pitchFamily="34" charset="0"/>
            </a:endParaRPr>
          </a:p>
          <a:p>
            <a:pPr marL="261938"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Verdana" pitchFamily="34" charset="0"/>
              <a:ea typeface="Verdana" pitchFamily="34" charset="0"/>
              <a:cs typeface="Verdana" pitchFamily="34" charset="0"/>
            </a:endParaRPr>
          </a:p>
          <a:p>
            <a:pPr marL="261938"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Verdana" pitchFamily="34" charset="0"/>
                <a:ea typeface="Verdana" pitchFamily="34" charset="0"/>
                <a:cs typeface="Verdana" pitchFamily="34" charset="0"/>
              </a:rPr>
              <a:t>Recommendation 6: </a:t>
            </a:r>
          </a:p>
          <a:p>
            <a:pPr marL="261938" marR="0" lvl="0" indent="10160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Verdana" pitchFamily="34" charset="0"/>
              <a:ea typeface="Verdana" pitchFamily="34" charset="0"/>
              <a:cs typeface="Verdana" pitchFamily="34" charset="0"/>
            </a:endParaRPr>
          </a:p>
          <a:p>
            <a:pPr marL="261938"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Verdana" pitchFamily="34" charset="0"/>
                <a:ea typeface="Verdana" pitchFamily="34" charset="0"/>
                <a:cs typeface="Verdana" pitchFamily="34" charset="0"/>
              </a:rPr>
              <a:t>Develop </a:t>
            </a:r>
            <a:r>
              <a:rPr kumimoji="0" lang="en-GB" sz="20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t>proposals for enhanced career pathways recognising the context of the developing multidisciplinary, integrated workforce environment</a:t>
            </a:r>
            <a:r>
              <a:rPr kumimoji="0" lang="en-GB" sz="2000" b="0" i="0" u="none" strike="noStrike" kern="1200" cap="none" spc="0" normalizeH="0" baseline="0" noProof="0" dirty="0" smtClean="0">
                <a:ln>
                  <a:noFill/>
                </a:ln>
                <a:solidFill>
                  <a:prstClr val="white"/>
                </a:solidFill>
                <a:effectLst/>
                <a:uLnTx/>
                <a:uFillTx/>
                <a:latin typeface="Verdana" pitchFamily="34" charset="0"/>
                <a:ea typeface="Verdana" pitchFamily="34" charset="0"/>
                <a:cs typeface="Verdana"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42318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632935"/>
            <a:ext cx="186461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97D">
                    <a:lumMod val="75000"/>
                  </a:srgbClr>
                </a:solidFill>
                <a:effectLst/>
                <a:uLnTx/>
                <a:uFillTx/>
                <a:latin typeface="Verdana" pitchFamily="34" charset="0"/>
                <a:ea typeface="Verdana" pitchFamily="34" charset="0"/>
                <a:cs typeface="Verdana" pitchFamily="34" charset="0"/>
              </a:rPr>
              <a:t>P</a:t>
            </a:r>
            <a:r>
              <a:rPr kumimoji="0" lang="en-GB" sz="24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rPr>
              <a:t>athways</a:t>
            </a:r>
            <a:endParaRPr kumimoji="0" lang="en-GB" sz="2400" b="1" i="0" u="none" strike="noStrike" kern="1200" cap="none" spc="0" normalizeH="0" baseline="0" noProof="0" dirty="0">
              <a:ln>
                <a:noFill/>
              </a:ln>
              <a:solidFill>
                <a:srgbClr val="1F497D">
                  <a:lumMod val="75000"/>
                </a:srgbClr>
              </a:solidFill>
              <a:effectLst/>
              <a:uLnTx/>
              <a:uFillTx/>
              <a:latin typeface="Verdana" pitchFamily="34" charset="0"/>
              <a:ea typeface="Verdana" pitchFamily="34" charset="0"/>
              <a:cs typeface="Verdana" pitchFamily="34" charset="0"/>
            </a:endParaRPr>
          </a:p>
        </p:txBody>
      </p:sp>
      <p:sp>
        <p:nvSpPr>
          <p:cNvPr id="4" name="TextBox 3"/>
          <p:cNvSpPr txBox="1"/>
          <p:nvPr/>
        </p:nvSpPr>
        <p:spPr>
          <a:xfrm>
            <a:off x="0" y="5707085"/>
            <a:ext cx="9144000" cy="1200329"/>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alibri"/>
                <a:ea typeface="+mn-ea"/>
                <a:cs typeface="+mn-cs"/>
              </a:rPr>
              <a:t>learn.sssc.uk.com/careers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8328" y="1268760"/>
            <a:ext cx="6034315" cy="3985628"/>
          </a:xfrm>
          <a:prstGeom prst="rect">
            <a:avLst/>
          </a:prstGeom>
        </p:spPr>
      </p:pic>
    </p:spTree>
    <p:extLst>
      <p:ext uri="{BB962C8B-B14F-4D97-AF65-F5344CB8AC3E}">
        <p14:creationId xmlns:p14="http://schemas.microsoft.com/office/powerpoint/2010/main" val="3907737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07085"/>
            <a:ext cx="9144000" cy="1200329"/>
          </a:xfrm>
          <a:prstGeom prst="rect">
            <a:avLst/>
          </a:prstGeom>
          <a:solidFill>
            <a:srgbClr val="1F497D"/>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alibri"/>
                <a:ea typeface="+mn-ea"/>
                <a:cs typeface="+mn-cs"/>
              </a:rPr>
              <a:t>learn.sssc.uk.com/</a:t>
            </a:r>
            <a:r>
              <a:rPr kumimoji="0" lang="en-GB" sz="3600" b="1" i="0" u="none" strike="noStrike" kern="1200" cap="none" spc="0" normalizeH="0" baseline="0" noProof="0" dirty="0" err="1" smtClean="0">
                <a:ln>
                  <a:noFill/>
                </a:ln>
                <a:solidFill>
                  <a:prstClr val="white"/>
                </a:solidFill>
                <a:effectLst/>
                <a:uLnTx/>
                <a:uFillTx/>
                <a:latin typeface="Calibri"/>
                <a:ea typeface="+mn-ea"/>
                <a:cs typeface="+mn-cs"/>
              </a:rPr>
              <a:t>childcarecareers</a:t>
            </a:r>
            <a:endParaRPr kumimoji="0" lang="en-GB" sz="36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2326" y="620689"/>
            <a:ext cx="5679347" cy="4968552"/>
          </a:xfrm>
          <a:prstGeom prst="rect">
            <a:avLst/>
          </a:prstGeom>
        </p:spPr>
      </p:pic>
    </p:spTree>
    <p:extLst>
      <p:ext uri="{BB962C8B-B14F-4D97-AF65-F5344CB8AC3E}">
        <p14:creationId xmlns:p14="http://schemas.microsoft.com/office/powerpoint/2010/main" val="325977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656" y="1234049"/>
            <a:ext cx="732444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rPr>
              <a:t>A new careers website for social services</a:t>
            </a:r>
            <a:endParaRPr kumimoji="0" lang="en-GB" sz="2400" b="1" i="0" u="none" strike="noStrike" kern="1200" cap="none" spc="0" normalizeH="0" baseline="0" noProof="0" dirty="0">
              <a:ln>
                <a:noFill/>
              </a:ln>
              <a:solidFill>
                <a:srgbClr val="1F497D">
                  <a:lumMod val="75000"/>
                </a:srgbClr>
              </a:solidFill>
              <a:effectLst/>
              <a:uLnTx/>
              <a:uFillTx/>
              <a:latin typeface="Verdana" pitchFamily="34" charset="0"/>
              <a:ea typeface="Verdana" pitchFamily="34" charset="0"/>
              <a:cs typeface="Verdana" pitchFamily="34" charset="0"/>
            </a:endParaRPr>
          </a:p>
        </p:txBody>
      </p:sp>
      <p:sp>
        <p:nvSpPr>
          <p:cNvPr id="3" name="TextBox 2"/>
          <p:cNvSpPr txBox="1"/>
          <p:nvPr/>
        </p:nvSpPr>
        <p:spPr>
          <a:xfrm>
            <a:off x="551543" y="2017486"/>
            <a:ext cx="7518400"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 new SSSC microsite to launch in Spring 2019: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Children and young people’s settings</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Health and social care</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Social work and criminal justice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Showcasing the sector, it’s people (through real career stories), the qualification pathways and continuous professional learning (including enhanced and integrated roles).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t>
            </a:r>
            <a:r>
              <a:rPr kumimoji="0" lang="en-GB" sz="2000" b="0" i="0" u="none" strike="noStrike" kern="1200" cap="none" spc="0" normalizeH="0" baseline="0" noProof="0" dirty="0" err="1" smtClean="0">
                <a:ln>
                  <a:noFill/>
                </a:ln>
                <a:solidFill>
                  <a:prstClr val="black"/>
                </a:solidFill>
                <a:effectLst/>
                <a:uLnTx/>
                <a:uFillTx/>
                <a:latin typeface="Verdana" pitchFamily="34" charset="0"/>
                <a:ea typeface="Verdana" pitchFamily="34" charset="0"/>
                <a:cs typeface="Verdana" pitchFamily="34" charset="0"/>
              </a:rPr>
              <a:t>LifeChangingWork</a:t>
            </a:r>
            <a:r>
              <a:rPr kumimoji="0" lang="en-GB" sz="20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a:t>
            </a:r>
            <a:endParaRPr kumimoji="0" lang="en-GB"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5742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
            <a:ext cx="9144000" cy="570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707085"/>
            <a:ext cx="9144000" cy="1200329"/>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alibri"/>
                <a:ea typeface="+mn-ea"/>
                <a:cs typeface="+mn-cs"/>
              </a:rPr>
              <a:t>learn.sssc.uk.com/</a:t>
            </a:r>
            <a:r>
              <a:rPr kumimoji="0" lang="en-GB" sz="3600" b="1" i="0" u="none" strike="noStrike" kern="1200" cap="none" spc="0" normalizeH="0" baseline="0" noProof="0" dirty="0" err="1" smtClean="0">
                <a:ln>
                  <a:noFill/>
                </a:ln>
                <a:solidFill>
                  <a:prstClr val="white"/>
                </a:solidFill>
                <a:effectLst/>
                <a:uLnTx/>
                <a:uFillTx/>
                <a:latin typeface="Calibri"/>
                <a:ea typeface="+mn-ea"/>
                <a:cs typeface="+mn-cs"/>
              </a:rPr>
              <a:t>nos</a:t>
            </a:r>
            <a:endParaRPr kumimoji="0" lang="en-GB" sz="36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4455885" y="2097315"/>
            <a:ext cx="4412343" cy="242388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rPr>
              <a:t>All SVQs have the same core areas: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F497D">
                  <a:lumMod val="75000"/>
                </a:srgbClr>
              </a:solidFill>
              <a:effectLst/>
              <a:uLnTx/>
              <a:uFillTx/>
              <a:latin typeface="Verdana" pitchFamily="34" charset="0"/>
              <a:ea typeface="Verdana" pitchFamily="34" charset="0"/>
              <a:cs typeface="Verdana" pitchFamily="34" charset="0"/>
            </a:endParaRPr>
          </a:p>
          <a:p>
            <a:pPr marL="285750" marR="0" lvl="0" indent="-28575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16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rPr>
              <a:t>Rights and safeguarding</a:t>
            </a:r>
            <a:endParaRPr kumimoji="0" lang="en-GB" sz="1600" b="1" i="0" u="none" strike="noStrike" kern="1200" cap="none" spc="0" normalizeH="0" baseline="0" noProof="0" dirty="0">
              <a:ln>
                <a:noFill/>
              </a:ln>
              <a:solidFill>
                <a:srgbClr val="1F497D">
                  <a:lumMod val="75000"/>
                </a:srgbClr>
              </a:solidFill>
              <a:effectLst/>
              <a:uLnTx/>
              <a:uFillTx/>
              <a:latin typeface="Verdana" pitchFamily="34" charset="0"/>
              <a:ea typeface="Verdana" pitchFamily="34" charset="0"/>
              <a:cs typeface="Verdana" pitchFamily="34" charset="0"/>
            </a:endParaRPr>
          </a:p>
          <a:p>
            <a:pPr marL="285750" marR="0" lvl="0" indent="-28575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16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rPr>
              <a:t>Effective communication</a:t>
            </a:r>
            <a:endParaRPr kumimoji="0" lang="en-GB" sz="1600" b="1" i="0" u="none" strike="noStrike" kern="1200" cap="none" spc="0" normalizeH="0" baseline="0" noProof="0" dirty="0">
              <a:ln>
                <a:noFill/>
              </a:ln>
              <a:solidFill>
                <a:srgbClr val="1F497D">
                  <a:lumMod val="75000"/>
                </a:srgbClr>
              </a:solidFill>
              <a:effectLst/>
              <a:uLnTx/>
              <a:uFillTx/>
              <a:latin typeface="Verdana" pitchFamily="34" charset="0"/>
              <a:ea typeface="Verdana" pitchFamily="34" charset="0"/>
              <a:cs typeface="Verdana" pitchFamily="34" charset="0"/>
            </a:endParaRPr>
          </a:p>
          <a:p>
            <a:pPr marL="285750" marR="0" lvl="0" indent="-28575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16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rPr>
              <a:t>Health, safety and security</a:t>
            </a:r>
            <a:endParaRPr kumimoji="0" lang="en-GB" sz="1600" b="1" i="0" u="none" strike="noStrike" kern="1200" cap="none" spc="0" normalizeH="0" baseline="0" noProof="0" dirty="0">
              <a:ln>
                <a:noFill/>
              </a:ln>
              <a:solidFill>
                <a:srgbClr val="1F497D">
                  <a:lumMod val="75000"/>
                </a:srgbClr>
              </a:solidFill>
              <a:effectLst/>
              <a:uLnTx/>
              <a:uFillTx/>
              <a:latin typeface="Verdana" pitchFamily="34" charset="0"/>
              <a:ea typeface="Verdana" pitchFamily="34" charset="0"/>
              <a:cs typeface="Verdana" pitchFamily="34" charset="0"/>
            </a:endParaRPr>
          </a:p>
          <a:p>
            <a:pPr marL="285750" marR="0" lvl="0" indent="-285750" algn="ctr"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16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rPr>
              <a:t>Reflective practice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rPr>
              <a:t>(there are  hundreds of National Occupational Standards!!!)</a:t>
            </a:r>
            <a:endParaRPr kumimoji="0" lang="en-GB" sz="1600" b="1" i="0" u="none" strike="noStrike" kern="1200" cap="none" spc="0" normalizeH="0" baseline="0" noProof="0" dirty="0">
              <a:ln>
                <a:noFill/>
              </a:ln>
              <a:solidFill>
                <a:srgbClr val="1F497D">
                  <a:lumMod val="75000"/>
                </a:srgbClr>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14219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2635" y="724363"/>
            <a:ext cx="61173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rPr>
              <a:t>Professional Development Awards</a:t>
            </a:r>
            <a:endParaRPr kumimoji="0" lang="en-GB" sz="2400" b="1" i="0" u="none" strike="noStrike" kern="1200" cap="none" spc="0" normalizeH="0" baseline="0" noProof="0" dirty="0">
              <a:ln>
                <a:noFill/>
              </a:ln>
              <a:solidFill>
                <a:srgbClr val="1F497D">
                  <a:lumMod val="75000"/>
                </a:srgbClr>
              </a:solidFill>
              <a:effectLst/>
              <a:uLnTx/>
              <a:uFillTx/>
              <a:latin typeface="Verdana" pitchFamily="34" charset="0"/>
              <a:ea typeface="Verdana" pitchFamily="34" charset="0"/>
              <a:cs typeface="Verdana" pitchFamily="34" charset="0"/>
            </a:endParaRPr>
          </a:p>
        </p:txBody>
      </p:sp>
      <p:sp>
        <p:nvSpPr>
          <p:cNvPr id="3" name="TextBox 2"/>
          <p:cNvSpPr txBox="1"/>
          <p:nvPr/>
        </p:nvSpPr>
        <p:spPr>
          <a:xfrm>
            <a:off x="286872" y="1783888"/>
            <a:ext cx="4948516"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1F497D">
                    <a:lumMod val="75000"/>
                  </a:srgbClr>
                </a:solidFill>
                <a:effectLst/>
                <a:uLnTx/>
                <a:uFillTx/>
                <a:latin typeface="Verdana" pitchFamily="34" charset="0"/>
                <a:ea typeface="Verdana" pitchFamily="34" charset="0"/>
                <a:cs typeface="Verdana" pitchFamily="34" charset="0"/>
              </a:rPr>
              <a:t>Some examples: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PDA Health and Social Care Supervision at SCQF level 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PDA Health and Social Care: Administration of Medication at SCQF level 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PDA in Scrutiny and Improvement Practice (Social Services) at SCQF level 10 – for Care Inspectors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Explore </a:t>
            </a:r>
            <a:r>
              <a:rPr kumimoji="0" lang="en-GB"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the full range </a:t>
            </a:r>
            <a:r>
              <a:rPr kumimoji="0" lang="en-GB"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on the </a:t>
            </a:r>
            <a:r>
              <a:rPr kumimoji="0" lang="en-GB"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SQA </a:t>
            </a:r>
            <a:r>
              <a:rPr kumimoji="0" lang="en-GB"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Care pages </a:t>
            </a:r>
            <a:r>
              <a:rPr kumimoji="0" lang="en-GB"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r>
              <a:rPr kumimoji="0" lang="en-GB"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hlinkClick r:id="rId3"/>
              </a:rPr>
              <a:t>www.sqa.org.uk/sqa/45285</a:t>
            </a:r>
            <a:r>
              <a:rPr kumimoji="0" lang="en-GB"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a:t>
            </a:r>
            <a:endParaRPr kumimoji="0" lang="en-GB"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pic>
        <p:nvPicPr>
          <p:cNvPr id="4098" name="Picture 2" descr="Image result for SQA">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25709" y="3599330"/>
            <a:ext cx="3258670" cy="325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55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57200" y="476672"/>
            <a:ext cx="8229600" cy="4104456"/>
          </a:xfrm>
        </p:spPr>
        <p:txBody>
          <a:bodyPr/>
          <a:lstStyle/>
          <a:p>
            <a:r>
              <a:rPr lang="en-GB" altLang="en-US" sz="2800" b="1" dirty="0" smtClean="0">
                <a:solidFill>
                  <a:schemeClr val="bg1"/>
                </a:solidFill>
                <a:latin typeface="Arial" panose="020B0604020202020204" pitchFamily="34" charset="0"/>
                <a:cs typeface="Arial" panose="020B0604020202020204" pitchFamily="34" charset="0"/>
              </a:rPr>
              <a:t>SVQ Social Services</a:t>
            </a:r>
            <a:br>
              <a:rPr lang="en-GB" altLang="en-US" sz="2800" b="1" dirty="0" smtClean="0">
                <a:solidFill>
                  <a:schemeClr val="bg1"/>
                </a:solidFill>
                <a:latin typeface="Arial" panose="020B0604020202020204" pitchFamily="34" charset="0"/>
                <a:cs typeface="Arial" panose="020B0604020202020204" pitchFamily="34" charset="0"/>
              </a:rPr>
            </a:br>
            <a:r>
              <a:rPr lang="en-GB" altLang="en-US" sz="2800" b="1" dirty="0" smtClean="0">
                <a:solidFill>
                  <a:schemeClr val="bg1"/>
                </a:solidFill>
                <a:latin typeface="Arial" panose="020B0604020202020204" pitchFamily="34" charset="0"/>
                <a:cs typeface="Arial" panose="020B0604020202020204" pitchFamily="34" charset="0"/>
              </a:rPr>
              <a:t>(Children and Young People)</a:t>
            </a:r>
            <a:br>
              <a:rPr lang="en-GB" altLang="en-US" sz="2800" b="1" dirty="0" smtClean="0">
                <a:solidFill>
                  <a:schemeClr val="bg1"/>
                </a:solidFill>
                <a:latin typeface="Arial" panose="020B0604020202020204" pitchFamily="34" charset="0"/>
                <a:cs typeface="Arial" panose="020B0604020202020204" pitchFamily="34" charset="0"/>
              </a:rPr>
            </a:br>
            <a:r>
              <a:rPr lang="en-GB" altLang="en-US" sz="2800" b="1" dirty="0" smtClean="0">
                <a:solidFill>
                  <a:schemeClr val="bg1"/>
                </a:solidFill>
                <a:latin typeface="Arial" panose="020B0604020202020204" pitchFamily="34" charset="0"/>
                <a:cs typeface="Arial" panose="020B0604020202020204" pitchFamily="34" charset="0"/>
              </a:rPr>
              <a:t/>
            </a:r>
            <a:br>
              <a:rPr lang="en-GB" altLang="en-US" sz="2800" b="1" dirty="0" smtClean="0">
                <a:solidFill>
                  <a:schemeClr val="bg1"/>
                </a:solidFill>
                <a:latin typeface="Arial" panose="020B0604020202020204" pitchFamily="34" charset="0"/>
                <a:cs typeface="Arial" panose="020B0604020202020204" pitchFamily="34" charset="0"/>
              </a:rPr>
            </a:br>
            <a:r>
              <a:rPr lang="en-GB" altLang="en-US" sz="2800" b="1" dirty="0" smtClean="0">
                <a:solidFill>
                  <a:schemeClr val="bg1"/>
                </a:solidFill>
                <a:latin typeface="Arial" panose="020B0604020202020204" pitchFamily="34" charset="0"/>
                <a:cs typeface="Arial" panose="020B0604020202020204" pitchFamily="34" charset="0"/>
              </a:rPr>
              <a:t/>
            </a:r>
            <a:br>
              <a:rPr lang="en-GB" altLang="en-US" sz="2800" b="1" dirty="0" smtClean="0">
                <a:solidFill>
                  <a:schemeClr val="bg1"/>
                </a:solidFill>
                <a:latin typeface="Arial" panose="020B0604020202020204" pitchFamily="34" charset="0"/>
                <a:cs typeface="Arial" panose="020B0604020202020204" pitchFamily="34" charset="0"/>
              </a:rPr>
            </a:br>
            <a:r>
              <a:rPr lang="en-GB" altLang="en-US" sz="2800" b="1" dirty="0" smtClean="0">
                <a:solidFill>
                  <a:schemeClr val="bg1"/>
                </a:solidFill>
                <a:latin typeface="Arial" panose="020B0604020202020204" pitchFamily="34" charset="0"/>
                <a:cs typeface="Arial" panose="020B0604020202020204" pitchFamily="34" charset="0"/>
              </a:rPr>
              <a:t>SVQ Social Services and Healthcare</a:t>
            </a:r>
            <a:r>
              <a:rPr lang="en-GB" altLang="en-US" sz="2800" b="1" dirty="0">
                <a:solidFill>
                  <a:schemeClr val="bg1"/>
                </a:solidFill>
                <a:latin typeface="Arial" panose="020B0604020202020204" pitchFamily="34" charset="0"/>
                <a:cs typeface="Arial" panose="020B0604020202020204" pitchFamily="34" charset="0"/>
              </a:rPr>
              <a:t/>
            </a:r>
            <a:br>
              <a:rPr lang="en-GB" altLang="en-US" sz="2800" b="1" dirty="0">
                <a:solidFill>
                  <a:schemeClr val="bg1"/>
                </a:solidFill>
                <a:latin typeface="Arial" panose="020B0604020202020204" pitchFamily="34" charset="0"/>
                <a:cs typeface="Arial" panose="020B0604020202020204" pitchFamily="34" charset="0"/>
              </a:rPr>
            </a:br>
            <a:r>
              <a:rPr lang="en-GB" altLang="en-US" sz="2800" b="1" dirty="0" smtClean="0">
                <a:solidFill>
                  <a:schemeClr val="bg1"/>
                </a:solidFill>
                <a:latin typeface="Arial" panose="020B0604020202020204" pitchFamily="34" charset="0"/>
                <a:cs typeface="Arial" panose="020B0604020202020204" pitchFamily="34" charset="0"/>
              </a:rPr>
              <a:t/>
            </a:r>
            <a:br>
              <a:rPr lang="en-GB" altLang="en-US" sz="2800" b="1" dirty="0" smtClean="0">
                <a:solidFill>
                  <a:schemeClr val="bg1"/>
                </a:solidFill>
                <a:latin typeface="Arial" panose="020B0604020202020204" pitchFamily="34" charset="0"/>
                <a:cs typeface="Arial" panose="020B0604020202020204" pitchFamily="34" charset="0"/>
              </a:rPr>
            </a:br>
            <a:r>
              <a:rPr lang="en-GB" altLang="en-US" sz="2800" b="1" dirty="0" smtClean="0">
                <a:solidFill>
                  <a:schemeClr val="bg1"/>
                </a:solidFill>
                <a:latin typeface="Arial" panose="020B0604020202020204" pitchFamily="34" charset="0"/>
                <a:cs typeface="Arial" panose="020B0604020202020204" pitchFamily="34" charset="0"/>
              </a:rPr>
              <a:t/>
            </a:r>
            <a:br>
              <a:rPr lang="en-GB" altLang="en-US" sz="2800" b="1" dirty="0" smtClean="0">
                <a:solidFill>
                  <a:schemeClr val="bg1"/>
                </a:solidFill>
                <a:latin typeface="Arial" panose="020B0604020202020204" pitchFamily="34" charset="0"/>
                <a:cs typeface="Arial" panose="020B0604020202020204" pitchFamily="34" charset="0"/>
              </a:rPr>
            </a:br>
            <a:r>
              <a:rPr lang="en-GB" altLang="en-US" sz="2800" b="1" dirty="0" smtClean="0">
                <a:solidFill>
                  <a:schemeClr val="bg1"/>
                </a:solidFill>
                <a:latin typeface="Arial" panose="020B0604020202020204" pitchFamily="34" charset="0"/>
                <a:cs typeface="Arial" panose="020B0604020202020204" pitchFamily="34" charset="0"/>
              </a:rPr>
              <a:t>Wednesday 28 November 2018 – Dundee</a:t>
            </a:r>
            <a:br>
              <a:rPr lang="en-GB" altLang="en-US" sz="2800" b="1" dirty="0" smtClean="0">
                <a:solidFill>
                  <a:schemeClr val="bg1"/>
                </a:solidFill>
                <a:latin typeface="Arial" panose="020B0604020202020204" pitchFamily="34" charset="0"/>
                <a:cs typeface="Arial" panose="020B0604020202020204" pitchFamily="34" charset="0"/>
              </a:rPr>
            </a:br>
            <a:r>
              <a:rPr lang="en-GB" altLang="en-US" sz="2800" b="1" dirty="0" smtClean="0">
                <a:solidFill>
                  <a:schemeClr val="bg1"/>
                </a:solidFill>
                <a:latin typeface="Arial" panose="020B0604020202020204" pitchFamily="34" charset="0"/>
                <a:cs typeface="Arial" panose="020B0604020202020204" pitchFamily="34" charset="0"/>
              </a:rPr>
              <a:t>Thursday 29 November 2018 – Glasgow </a:t>
            </a:r>
            <a:br>
              <a:rPr lang="en-GB" altLang="en-US" sz="2800" b="1" dirty="0" smtClean="0">
                <a:solidFill>
                  <a:schemeClr val="bg1"/>
                </a:solidFill>
                <a:latin typeface="Arial" panose="020B0604020202020204" pitchFamily="34" charset="0"/>
                <a:cs typeface="Arial" panose="020B0604020202020204" pitchFamily="34" charset="0"/>
              </a:rPr>
            </a:br>
            <a:r>
              <a:rPr lang="en-GB" altLang="en-US" sz="4000" b="1" dirty="0" smtClean="0">
                <a:solidFill>
                  <a:schemeClr val="bg1"/>
                </a:solidFill>
                <a:latin typeface="Arial" panose="020B0604020202020204" pitchFamily="34" charset="0"/>
                <a:cs typeface="Arial" panose="020B0604020202020204" pitchFamily="34" charset="0"/>
              </a:rPr>
              <a:t/>
            </a:r>
            <a:br>
              <a:rPr lang="en-GB" altLang="en-US" sz="4000" b="1" dirty="0" smtClean="0">
                <a:solidFill>
                  <a:schemeClr val="bg1"/>
                </a:solidFill>
                <a:latin typeface="Arial" panose="020B0604020202020204" pitchFamily="34" charset="0"/>
                <a:cs typeface="Arial" panose="020B0604020202020204" pitchFamily="34" charset="0"/>
              </a:rPr>
            </a:br>
            <a:endParaRPr lang="en-GB" altLang="en-US" sz="4000" b="1" dirty="0" smtClean="0">
              <a:solidFill>
                <a:schemeClr val="bg1"/>
              </a:solidFill>
              <a:latin typeface="Arial" panose="020B0604020202020204" pitchFamily="34" charset="0"/>
              <a:cs typeface="Arial" panose="020B0604020202020204" pitchFamily="34" charset="0"/>
            </a:endParaRPr>
          </a:p>
        </p:txBody>
      </p:sp>
      <p:sp>
        <p:nvSpPr>
          <p:cNvPr id="4099" name="Rectangle 8"/>
          <p:cNvSpPr>
            <a:spLocks noChangeArrowheads="1"/>
          </p:cNvSpPr>
          <p:nvPr/>
        </p:nvSpPr>
        <p:spPr bwMode="auto">
          <a:xfrm>
            <a:off x="457200" y="2924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A"/>
              </a:buClr>
              <a:buFont typeface="Wingdings" pitchFamily="2" charset="2"/>
              <a:buChar char="w"/>
              <a:defRPr sz="2800">
                <a:solidFill>
                  <a:srgbClr val="00009A"/>
                </a:solidFill>
                <a:latin typeface="Arial" charset="0"/>
              </a:defRPr>
            </a:lvl1pPr>
            <a:lvl2pPr marL="742950" indent="-285750" eaLnBrk="0" hangingPunct="0">
              <a:spcBef>
                <a:spcPct val="20000"/>
              </a:spcBef>
              <a:buClr>
                <a:srgbClr val="00009A"/>
              </a:buClr>
              <a:buFont typeface="Arial" charset="0"/>
              <a:buChar char="–"/>
              <a:defRPr sz="2800">
                <a:solidFill>
                  <a:srgbClr val="00009A"/>
                </a:solidFill>
                <a:latin typeface="Arial" charset="0"/>
              </a:defRPr>
            </a:lvl2pPr>
            <a:lvl3pPr marL="1143000" indent="-228600" eaLnBrk="0" hangingPunct="0">
              <a:spcBef>
                <a:spcPct val="20000"/>
              </a:spcBef>
              <a:buClr>
                <a:srgbClr val="FF9933"/>
              </a:buClr>
              <a:buChar char="•"/>
              <a:defRPr sz="2800">
                <a:solidFill>
                  <a:schemeClr val="bg1"/>
                </a:solidFill>
                <a:latin typeface="Arial" charset="0"/>
              </a:defRPr>
            </a:lvl3pPr>
            <a:lvl4pPr marL="1600200" indent="-228600" eaLnBrk="0" hangingPunct="0">
              <a:spcBef>
                <a:spcPct val="20000"/>
              </a:spcBef>
              <a:buClr>
                <a:srgbClr val="FF9933"/>
              </a:buClr>
              <a:buChar char="–"/>
              <a:defRPr sz="2800">
                <a:solidFill>
                  <a:schemeClr val="bg1"/>
                </a:solidFill>
                <a:latin typeface="Arial" charset="0"/>
              </a:defRPr>
            </a:lvl4pPr>
            <a:lvl5pPr marL="2057400" indent="-228600" eaLnBrk="0" hangingPunct="0">
              <a:spcBef>
                <a:spcPct val="20000"/>
              </a:spcBef>
              <a:buClr>
                <a:srgbClr val="FF9933"/>
              </a:buClr>
              <a:buChar char="»"/>
              <a:defRPr sz="2800">
                <a:solidFill>
                  <a:schemeClr val="bg1"/>
                </a:solidFill>
                <a:latin typeface="Arial" charset="0"/>
              </a:defRPr>
            </a:lvl5pPr>
            <a:lvl6pPr marL="2514600" indent="-228600" eaLnBrk="0" fontAlgn="base" hangingPunct="0">
              <a:spcBef>
                <a:spcPct val="20000"/>
              </a:spcBef>
              <a:spcAft>
                <a:spcPct val="0"/>
              </a:spcAft>
              <a:buClr>
                <a:srgbClr val="FF9933"/>
              </a:buClr>
              <a:buChar char="»"/>
              <a:defRPr sz="2800">
                <a:solidFill>
                  <a:schemeClr val="bg1"/>
                </a:solidFill>
                <a:latin typeface="Arial" charset="0"/>
              </a:defRPr>
            </a:lvl6pPr>
            <a:lvl7pPr marL="2971800" indent="-228600" eaLnBrk="0" fontAlgn="base" hangingPunct="0">
              <a:spcBef>
                <a:spcPct val="20000"/>
              </a:spcBef>
              <a:spcAft>
                <a:spcPct val="0"/>
              </a:spcAft>
              <a:buClr>
                <a:srgbClr val="FF9933"/>
              </a:buClr>
              <a:buChar char="»"/>
              <a:defRPr sz="2800">
                <a:solidFill>
                  <a:schemeClr val="bg1"/>
                </a:solidFill>
                <a:latin typeface="Arial" charset="0"/>
              </a:defRPr>
            </a:lvl7pPr>
            <a:lvl8pPr marL="3429000" indent="-228600" eaLnBrk="0" fontAlgn="base" hangingPunct="0">
              <a:spcBef>
                <a:spcPct val="20000"/>
              </a:spcBef>
              <a:spcAft>
                <a:spcPct val="0"/>
              </a:spcAft>
              <a:buClr>
                <a:srgbClr val="FF9933"/>
              </a:buClr>
              <a:buChar char="»"/>
              <a:defRPr sz="2800">
                <a:solidFill>
                  <a:schemeClr val="bg1"/>
                </a:solidFill>
                <a:latin typeface="Arial" charset="0"/>
              </a:defRPr>
            </a:lvl8pPr>
            <a:lvl9pPr marL="3886200" indent="-228600" eaLnBrk="0" fontAlgn="base" hangingPunct="0">
              <a:spcBef>
                <a:spcPct val="20000"/>
              </a:spcBef>
              <a:spcAft>
                <a:spcPct val="0"/>
              </a:spcAft>
              <a:buClr>
                <a:srgbClr val="FF9933"/>
              </a:buClr>
              <a:buChar char="»"/>
              <a:defRPr sz="2800">
                <a:solidFill>
                  <a:schemeClr val="bg1"/>
                </a:solidFill>
                <a:latin typeface="Arial" charset="0"/>
              </a:defRPr>
            </a:lvl9pPr>
          </a:lstStyle>
          <a:p>
            <a:pPr algn="ctr" eaLnBrk="1" hangingPunct="1">
              <a:spcBef>
                <a:spcPct val="0"/>
              </a:spcBef>
              <a:buClrTx/>
              <a:buFontTx/>
              <a:buNone/>
            </a:pPr>
            <a:endParaRPr lang="en-US" altLang="en-US" sz="2400" b="1"/>
          </a:p>
        </p:txBody>
      </p:sp>
    </p:spTree>
    <p:extLst>
      <p:ext uri="{BB962C8B-B14F-4D97-AF65-F5344CB8AC3E}">
        <p14:creationId xmlns:p14="http://schemas.microsoft.com/office/powerpoint/2010/main" val="3797995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0171" y="1814286"/>
            <a:ext cx="1367682" cy="31547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9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GB" sz="19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0581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56925_SSSC_Powerpoint_lime_thank_you.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175657" y="3534228"/>
            <a:ext cx="5399314"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hlinkClick r:id="rId4"/>
              </a:rPr>
              <a:t>Kerry.Cannon@sssc.uk.com</a:t>
            </a:r>
            <a:endParaRPr kumimoji="0" lang="en-GB" sz="2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01382 346189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t>
            </a:r>
            <a:r>
              <a:rPr kumimoji="0" lang="en-GB" sz="2800" b="0" i="0" u="none" strike="noStrike" kern="1200" cap="none" spc="0" normalizeH="0" baseline="0" noProof="0" dirty="0" err="1" smtClean="0">
                <a:ln>
                  <a:noFill/>
                </a:ln>
                <a:solidFill>
                  <a:prstClr val="black"/>
                </a:solidFill>
                <a:effectLst/>
                <a:uLnTx/>
                <a:uFillTx/>
                <a:latin typeface="Verdana" pitchFamily="34" charset="0"/>
                <a:ea typeface="Verdana" pitchFamily="34" charset="0"/>
                <a:cs typeface="Verdana" pitchFamily="34" charset="0"/>
              </a:rPr>
              <a:t>KerryCannon</a:t>
            </a:r>
            <a:endParaRPr kumimoji="0" lang="en-GB"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07124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122" name="Group 8"/>
          <p:cNvGrpSpPr>
            <a:grpSpLocks/>
          </p:cNvGrpSpPr>
          <p:nvPr/>
        </p:nvGrpSpPr>
        <p:grpSpPr bwMode="auto">
          <a:xfrm>
            <a:off x="0" y="0"/>
            <a:ext cx="9144000" cy="6858000"/>
            <a:chOff x="-7590" y="15652"/>
            <a:chExt cx="9144000" cy="6858000"/>
          </a:xfrm>
        </p:grpSpPr>
        <p:pic>
          <p:nvPicPr>
            <p:cNvPr id="512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0" y="15652"/>
              <a:ext cx="9144000" cy="190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988840"/>
              <a:ext cx="9136410" cy="48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ChangeArrowheads="1"/>
            </p:cNvSpPr>
            <p:nvPr/>
          </p:nvSpPr>
          <p:spPr bwMode="auto">
            <a:xfrm>
              <a:off x="2572825" y="5968330"/>
              <a:ext cx="3727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©The Care Training Consortium </a:t>
              </a:r>
            </a:p>
          </p:txBody>
        </p:sp>
      </p:grpSp>
      <p:sp>
        <p:nvSpPr>
          <p:cNvPr id="5123" name="Title 1"/>
          <p:cNvSpPr>
            <a:spLocks noGrp="1" noChangeArrowheads="1"/>
          </p:cNvSpPr>
          <p:nvPr>
            <p:ph type="ctrTitle"/>
          </p:nvPr>
        </p:nvSpPr>
        <p:spPr/>
        <p:txBody>
          <a:bodyPr/>
          <a:lstStyle/>
          <a:p>
            <a:r>
              <a:rPr lang="en-GB" altLang="en-US" b="1" dirty="0" smtClean="0"/>
              <a:t>Care as  a Career …</a:t>
            </a:r>
          </a:p>
        </p:txBody>
      </p:sp>
      <p:sp>
        <p:nvSpPr>
          <p:cNvPr id="5124" name="Subtitle 2"/>
          <p:cNvSpPr>
            <a:spLocks noGrp="1" noChangeArrowheads="1"/>
          </p:cNvSpPr>
          <p:nvPr>
            <p:ph type="subTitle" idx="1"/>
          </p:nvPr>
        </p:nvSpPr>
        <p:spPr/>
        <p:txBody>
          <a:bodyPr/>
          <a:lstStyle/>
          <a:p>
            <a:r>
              <a:rPr lang="en-GB" altLang="en-US" sz="4400" b="1" dirty="0" smtClean="0"/>
              <a:t>Fiona Gleghorn</a:t>
            </a:r>
          </a:p>
          <a:p>
            <a:r>
              <a:rPr lang="en-GB" altLang="en-US" sz="4400" b="1" dirty="0" smtClean="0"/>
              <a:t>Interim Manager</a:t>
            </a:r>
          </a:p>
        </p:txBody>
      </p:sp>
    </p:spTree>
    <p:extLst>
      <p:ext uri="{BB962C8B-B14F-4D97-AF65-F5344CB8AC3E}">
        <p14:creationId xmlns:p14="http://schemas.microsoft.com/office/powerpoint/2010/main" val="157669778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noChangeArrowheads="1"/>
          </p:cNvSpPr>
          <p:nvPr>
            <p:ph type="title"/>
          </p:nvPr>
        </p:nvSpPr>
        <p:spPr>
          <a:xfrm>
            <a:off x="457200" y="274638"/>
            <a:ext cx="8229600" cy="1301750"/>
          </a:xfrm>
        </p:spPr>
        <p:txBody>
          <a:bodyPr/>
          <a:lstStyle/>
          <a:p>
            <a:r>
              <a:rPr lang="en-GB" altLang="en-US" smtClean="0"/>
              <a:t/>
            </a:r>
            <a:br>
              <a:rPr lang="en-GB" altLang="en-US" smtClean="0"/>
            </a:br>
            <a:r>
              <a:rPr lang="en-GB" altLang="en-US" smtClean="0"/>
              <a:t>Care as  a Career …</a:t>
            </a:r>
            <a:br>
              <a:rPr lang="en-GB" altLang="en-US" smtClean="0"/>
            </a:br>
            <a:r>
              <a:rPr lang="en-GB" altLang="en-US" smtClean="0"/>
              <a:t/>
            </a:r>
            <a:br>
              <a:rPr lang="en-GB" altLang="en-US" smtClean="0"/>
            </a:br>
            <a:endParaRPr lang="en-GB" altLang="en-US" smtClean="0"/>
          </a:p>
        </p:txBody>
      </p:sp>
      <p:sp>
        <p:nvSpPr>
          <p:cNvPr id="5" name="Content Placeholder 4">
            <a:extLst>
              <a:ext uri="{FF2B5EF4-FFF2-40B4-BE49-F238E27FC236}">
                <a16:creationId xmlns:a16="http://schemas.microsoft.com/office/drawing/2014/main" id="{075ABA80-F828-435C-93C2-234E56FFA5D1}"/>
              </a:ext>
            </a:extLst>
          </p:cNvPr>
          <p:cNvSpPr>
            <a:spLocks noGrp="1"/>
          </p:cNvSpPr>
          <p:nvPr>
            <p:ph idx="1"/>
          </p:nvPr>
        </p:nvSpPr>
        <p:spPr>
          <a:xfrm>
            <a:off x="-1004888" y="2913063"/>
            <a:ext cx="9691688" cy="3213100"/>
          </a:xfrm>
        </p:spPr>
        <p:txBody>
          <a:bodyPr/>
          <a:lstStyle/>
          <a:p>
            <a:pPr>
              <a:defRPr/>
            </a:pPr>
            <a:endParaRPr lang="en-GB" altLang="en-US" dirty="0"/>
          </a:p>
          <a:p>
            <a:pPr>
              <a:defRPr/>
            </a:pPr>
            <a:endParaRPr lang="en-GB" altLang="en-US" dirty="0"/>
          </a:p>
          <a:p>
            <a:pPr>
              <a:defRPr/>
            </a:pPr>
            <a:endParaRPr lang="en-GB" altLang="en-US" dirty="0"/>
          </a:p>
          <a:p>
            <a:pPr marL="0" indent="0">
              <a:buFontTx/>
              <a:buNone/>
              <a:defRPr/>
            </a:pPr>
            <a:endParaRPr lang="en-GB" altLang="en-US" dirty="0"/>
          </a:p>
          <a:p>
            <a:pPr marL="0" indent="0">
              <a:buFontTx/>
              <a:buNone/>
              <a:defRPr/>
            </a:pPr>
            <a:endParaRPr lang="en-GB" dirty="0"/>
          </a:p>
        </p:txBody>
      </p:sp>
      <p:pic>
        <p:nvPicPr>
          <p:cNvPr id="6148"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925513"/>
            <a:ext cx="913765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22920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r>
              <a:rPr lang="en-GB" altLang="en-US" b="1" smtClean="0"/>
              <a:t>Aim ……</a:t>
            </a:r>
          </a:p>
        </p:txBody>
      </p:sp>
      <p:sp>
        <p:nvSpPr>
          <p:cNvPr id="7171" name="Content Placeholder 2"/>
          <p:cNvSpPr>
            <a:spLocks noGrp="1" noChangeArrowheads="1"/>
          </p:cNvSpPr>
          <p:nvPr>
            <p:ph idx="1"/>
          </p:nvPr>
        </p:nvSpPr>
        <p:spPr/>
        <p:txBody>
          <a:bodyPr/>
          <a:lstStyle/>
          <a:p>
            <a:pPr>
              <a:buFont typeface="Wingdings" panose="05000000000000000000" pitchFamily="2" charset="2"/>
              <a:buChar char="Ø"/>
            </a:pPr>
            <a:r>
              <a:rPr lang="en-GB" altLang="en-US" smtClean="0"/>
              <a:t>To encourage individuals to choose </a:t>
            </a:r>
            <a:r>
              <a:rPr lang="en-GB" altLang="en-US" b="1" smtClean="0"/>
              <a:t>CARE</a:t>
            </a:r>
            <a:r>
              <a:rPr lang="en-GB" altLang="en-US" smtClean="0"/>
              <a:t> as a career </a:t>
            </a:r>
          </a:p>
          <a:p>
            <a:pPr>
              <a:buFont typeface="Wingdings" panose="05000000000000000000" pitchFamily="2" charset="2"/>
              <a:buChar char="Ø"/>
            </a:pPr>
            <a:endParaRPr lang="en-GB" altLang="en-US" smtClean="0"/>
          </a:p>
          <a:p>
            <a:pPr>
              <a:buFont typeface="Wingdings" panose="05000000000000000000" pitchFamily="2" charset="2"/>
              <a:buChar char="Ø"/>
            </a:pPr>
            <a:r>
              <a:rPr lang="en-GB" altLang="en-US" smtClean="0"/>
              <a:t>Increase the retention of current workforce within </a:t>
            </a:r>
            <a:r>
              <a:rPr lang="en-GB" altLang="en-US" b="1" smtClean="0"/>
              <a:t>CARE</a:t>
            </a:r>
          </a:p>
          <a:p>
            <a:pPr>
              <a:buFont typeface="Wingdings" panose="05000000000000000000" pitchFamily="2" charset="2"/>
              <a:buChar char="Ø"/>
            </a:pPr>
            <a:endParaRPr lang="en-GB" altLang="en-US" smtClean="0"/>
          </a:p>
          <a:p>
            <a:pPr>
              <a:buFont typeface="Wingdings" panose="05000000000000000000" pitchFamily="2" charset="2"/>
              <a:buChar char="Ø"/>
            </a:pPr>
            <a:r>
              <a:rPr lang="en-GB" altLang="en-US" smtClean="0"/>
              <a:t>Promote </a:t>
            </a:r>
            <a:r>
              <a:rPr lang="en-GB" altLang="en-US" b="1" smtClean="0"/>
              <a:t>CARE </a:t>
            </a:r>
            <a:r>
              <a:rPr lang="en-GB" altLang="en-US" smtClean="0"/>
              <a:t>positively </a:t>
            </a:r>
          </a:p>
        </p:txBody>
      </p:sp>
    </p:spTree>
    <p:extLst>
      <p:ext uri="{BB962C8B-B14F-4D97-AF65-F5344CB8AC3E}">
        <p14:creationId xmlns:p14="http://schemas.microsoft.com/office/powerpoint/2010/main" val="244037856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p:txBody>
          <a:bodyPr/>
          <a:lstStyle/>
          <a:p>
            <a:r>
              <a:rPr lang="en-GB" altLang="en-US" b="1" smtClean="0">
                <a:solidFill>
                  <a:schemeClr val="tx1"/>
                </a:solidFill>
              </a:rPr>
              <a:t>Where we came from </a:t>
            </a:r>
            <a:endParaRPr lang="en-GB" altLang="en-US" b="1" smtClean="0">
              <a:solidFill>
                <a:schemeClr val="bg1"/>
              </a:solidFill>
            </a:endParaRPr>
          </a:p>
        </p:txBody>
      </p:sp>
      <p:sp>
        <p:nvSpPr>
          <p:cNvPr id="3" name="Content Placeholder 2">
            <a:extLst>
              <a:ext uri="{FF2B5EF4-FFF2-40B4-BE49-F238E27FC236}">
                <a16:creationId xmlns:a16="http://schemas.microsoft.com/office/drawing/2014/main" id="{CB4FCAB0-B2B9-4FA0-9F3B-B022BE808CD1}"/>
              </a:ext>
            </a:extLst>
          </p:cNvPr>
          <p:cNvSpPr>
            <a:spLocks noGrp="1"/>
          </p:cNvSpPr>
          <p:nvPr>
            <p:ph idx="1"/>
          </p:nvPr>
        </p:nvSpPr>
        <p:spPr/>
        <p:txBody>
          <a:bodyPr>
            <a:normAutofit fontScale="55000" lnSpcReduction="20000"/>
          </a:bodyPr>
          <a:lstStyle/>
          <a:p>
            <a:pPr>
              <a:buFont typeface="Wingdings" panose="05000000000000000000" pitchFamily="2" charset="2"/>
              <a:buChar char="Ø"/>
              <a:defRPr/>
            </a:pPr>
            <a:r>
              <a:rPr lang="en-GB" dirty="0"/>
              <a:t>2002  company was founded </a:t>
            </a:r>
          </a:p>
          <a:p>
            <a:pPr lvl="1">
              <a:defRPr/>
            </a:pPr>
            <a:r>
              <a:rPr lang="en-GB" dirty="0"/>
              <a:t>Local recognition of a need to upskill and train carers </a:t>
            </a:r>
          </a:p>
          <a:p>
            <a:pPr lvl="1">
              <a:defRPr/>
            </a:pPr>
            <a:r>
              <a:rPr lang="en-GB" dirty="0"/>
              <a:t>Variety of training needs were identified </a:t>
            </a:r>
          </a:p>
          <a:p>
            <a:pPr lvl="2">
              <a:buFont typeface="Wingdings" panose="05000000000000000000" pitchFamily="2" charset="2"/>
              <a:buChar char="Ø"/>
              <a:defRPr/>
            </a:pPr>
            <a:r>
              <a:rPr lang="en-GB" dirty="0"/>
              <a:t>Personal care </a:t>
            </a:r>
          </a:p>
          <a:p>
            <a:pPr lvl="2">
              <a:buFont typeface="Wingdings" panose="05000000000000000000" pitchFamily="2" charset="2"/>
              <a:buChar char="Ø"/>
              <a:defRPr/>
            </a:pPr>
            <a:r>
              <a:rPr lang="en-GB" dirty="0"/>
              <a:t>Mandatory training </a:t>
            </a:r>
          </a:p>
          <a:p>
            <a:pPr lvl="1">
              <a:defRPr/>
            </a:pPr>
            <a:r>
              <a:rPr lang="en-GB" dirty="0"/>
              <a:t>Known as The Care at Home Training Consortium Ltd and is a charity and social enterprise </a:t>
            </a:r>
            <a:br>
              <a:rPr lang="en-GB" dirty="0"/>
            </a:br>
            <a:endParaRPr lang="en-GB" dirty="0"/>
          </a:p>
          <a:p>
            <a:pPr>
              <a:buFont typeface="Wingdings" panose="05000000000000000000" pitchFamily="2" charset="2"/>
              <a:buChar char="Ø"/>
              <a:defRPr/>
            </a:pPr>
            <a:r>
              <a:rPr lang="en-GB" dirty="0"/>
              <a:t>Expanded in 2006 </a:t>
            </a:r>
          </a:p>
          <a:p>
            <a:pPr lvl="1">
              <a:defRPr/>
            </a:pPr>
            <a:r>
              <a:rPr lang="en-GB" dirty="0"/>
              <a:t>Workforce expanded </a:t>
            </a:r>
          </a:p>
          <a:p>
            <a:pPr lvl="1">
              <a:defRPr/>
            </a:pPr>
            <a:r>
              <a:rPr lang="en-GB" dirty="0"/>
              <a:t>Working now with Care homes, voluntary and independent sector </a:t>
            </a:r>
          </a:p>
          <a:p>
            <a:pPr lvl="1">
              <a:defRPr/>
            </a:pPr>
            <a:r>
              <a:rPr lang="en-GB" dirty="0"/>
              <a:t>Now also offering wider training portfolio</a:t>
            </a:r>
          </a:p>
          <a:p>
            <a:pPr lvl="1">
              <a:defRPr/>
            </a:pPr>
            <a:r>
              <a:rPr lang="en-GB" dirty="0"/>
              <a:t>SQA centre offering SVQ Health &amp; Social Care level 2 – LMA</a:t>
            </a:r>
          </a:p>
          <a:p>
            <a:pPr marL="0" indent="0">
              <a:buFontTx/>
              <a:buNone/>
              <a:defRPr/>
            </a:pPr>
            <a:r>
              <a:rPr lang="en-GB" dirty="0"/>
              <a:t> </a:t>
            </a:r>
          </a:p>
          <a:p>
            <a:pPr>
              <a:buFont typeface="Wingdings" panose="05000000000000000000" pitchFamily="2" charset="2"/>
              <a:buChar char="Ø"/>
              <a:defRPr/>
            </a:pPr>
            <a:r>
              <a:rPr lang="en-GB" dirty="0"/>
              <a:t>Company continues to expand </a:t>
            </a:r>
          </a:p>
          <a:p>
            <a:pPr lvl="1">
              <a:defRPr/>
            </a:pPr>
            <a:r>
              <a:rPr lang="en-GB" dirty="0"/>
              <a:t>Team of assessors and trainers working across D&amp;G and other parts of  Scotland </a:t>
            </a:r>
          </a:p>
          <a:p>
            <a:pPr lvl="1">
              <a:defRPr/>
            </a:pPr>
            <a:r>
              <a:rPr lang="en-GB" dirty="0"/>
              <a:t>Also  a 2 year post funded by Carers Strategy to look at Care Aware Training </a:t>
            </a:r>
          </a:p>
          <a:p>
            <a:pPr lvl="2">
              <a:buFont typeface="Wingdings" panose="05000000000000000000" pitchFamily="2" charset="2"/>
              <a:buChar char="Ø"/>
              <a:defRPr/>
            </a:pPr>
            <a:r>
              <a:rPr lang="en-GB" sz="1800" dirty="0"/>
              <a:t>Raising awareness with healthcare providers of the role Unpaid Carers play in providing care to our communities </a:t>
            </a:r>
          </a:p>
        </p:txBody>
      </p:sp>
    </p:spTree>
    <p:extLst>
      <p:ext uri="{BB962C8B-B14F-4D97-AF65-F5344CB8AC3E}">
        <p14:creationId xmlns:p14="http://schemas.microsoft.com/office/powerpoint/2010/main" val="195835239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r>
              <a:rPr lang="en-GB" altLang="en-US" b="1" smtClean="0"/>
              <a:t>A National problem </a:t>
            </a:r>
          </a:p>
        </p:txBody>
      </p:sp>
      <p:sp>
        <p:nvSpPr>
          <p:cNvPr id="9219" name="Content Placeholder 2"/>
          <p:cNvSpPr>
            <a:spLocks noGrp="1" noChangeArrowheads="1"/>
          </p:cNvSpPr>
          <p:nvPr>
            <p:ph idx="1"/>
          </p:nvPr>
        </p:nvSpPr>
        <p:spPr/>
        <p:txBody>
          <a:bodyPr/>
          <a:lstStyle/>
          <a:p>
            <a:pPr>
              <a:buFont typeface="Wingdings" panose="05000000000000000000" pitchFamily="2" charset="2"/>
              <a:buChar char="Ø"/>
            </a:pPr>
            <a:r>
              <a:rPr lang="en-GB" altLang="en-US" sz="2400" smtClean="0"/>
              <a:t>The shape of Scottish society and the health and care needs of our communities locally are changing. People are living longer, healthier lives and as the needs of our society change, so too must the nature and form of our public services.</a:t>
            </a:r>
          </a:p>
          <a:p>
            <a:pPr>
              <a:buFont typeface="Wingdings" panose="05000000000000000000" pitchFamily="2" charset="2"/>
              <a:buChar char="Ø"/>
            </a:pPr>
            <a:r>
              <a:rPr lang="en-GB" altLang="en-US" sz="2400" smtClean="0"/>
              <a:t>In the next </a:t>
            </a:r>
            <a:r>
              <a:rPr lang="en-GB" altLang="en-US" sz="2400" b="1" smtClean="0"/>
              <a:t>10 years, </a:t>
            </a:r>
            <a:r>
              <a:rPr lang="en-GB" altLang="en-US" sz="2400" smtClean="0"/>
              <a:t>the number of people in Scotland aged over </a:t>
            </a:r>
            <a:r>
              <a:rPr lang="en-GB" altLang="en-US" sz="2400" b="1" smtClean="0"/>
              <a:t>75</a:t>
            </a:r>
            <a:r>
              <a:rPr lang="en-GB" altLang="en-US" sz="2400" smtClean="0"/>
              <a:t> is likely to have increased by over </a:t>
            </a:r>
            <a:r>
              <a:rPr lang="en-GB" altLang="en-US" sz="2400" b="1" smtClean="0"/>
              <a:t>25%</a:t>
            </a:r>
            <a:r>
              <a:rPr lang="en-GB" altLang="en-US" sz="2400" smtClean="0"/>
              <a:t>. </a:t>
            </a:r>
          </a:p>
          <a:p>
            <a:pPr>
              <a:buFont typeface="Wingdings" panose="05000000000000000000" pitchFamily="2" charset="2"/>
              <a:buChar char="Ø"/>
            </a:pPr>
            <a:r>
              <a:rPr lang="en-GB" altLang="en-US" sz="2400" smtClean="0"/>
              <a:t>In the same period, it’s also estimated that nearly </a:t>
            </a:r>
            <a:r>
              <a:rPr lang="en-GB" altLang="en-US" sz="2400" b="1" smtClean="0"/>
              <a:t>two-thirds</a:t>
            </a:r>
            <a:r>
              <a:rPr lang="en-GB" altLang="en-US" sz="2400" smtClean="0"/>
              <a:t> of people will have developed a long-term condition by the age of </a:t>
            </a:r>
            <a:r>
              <a:rPr lang="en-GB" altLang="en-US" sz="2400" b="1" smtClean="0"/>
              <a:t>65.</a:t>
            </a:r>
            <a:endParaRPr lang="en-GB" altLang="en-US" sz="2400" smtClean="0"/>
          </a:p>
          <a:p>
            <a:endParaRPr lang="en-GB" altLang="en-US" smtClean="0"/>
          </a:p>
        </p:txBody>
      </p:sp>
    </p:spTree>
    <p:extLst>
      <p:ext uri="{BB962C8B-B14F-4D97-AF65-F5344CB8AC3E}">
        <p14:creationId xmlns:p14="http://schemas.microsoft.com/office/powerpoint/2010/main" val="338075702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p:txBody>
          <a:bodyPr/>
          <a:lstStyle/>
          <a:p>
            <a:r>
              <a:rPr lang="en-GB" altLang="en-US" b="1" smtClean="0"/>
              <a:t>Local Problem </a:t>
            </a:r>
          </a:p>
        </p:txBody>
      </p:sp>
      <p:sp>
        <p:nvSpPr>
          <p:cNvPr id="10243" name="Content Placeholder 2"/>
          <p:cNvSpPr>
            <a:spLocks noGrp="1" noChangeArrowheads="1"/>
          </p:cNvSpPr>
          <p:nvPr>
            <p:ph idx="1"/>
          </p:nvPr>
        </p:nvSpPr>
        <p:spPr/>
        <p:txBody>
          <a:bodyPr/>
          <a:lstStyle/>
          <a:p>
            <a:pPr>
              <a:buFont typeface="Wingdings" panose="05000000000000000000" pitchFamily="2" charset="2"/>
              <a:buChar char="Ø"/>
            </a:pPr>
            <a:r>
              <a:rPr lang="en-GB" altLang="en-US" sz="2400" smtClean="0"/>
              <a:t>For Dumfries &amp; Galloway, the crucial difference is that in tandem with the projected drop in the 0 - 29 age group from 48.1K to 36.1K, </a:t>
            </a:r>
          </a:p>
          <a:p>
            <a:pPr>
              <a:buFont typeface="Wingdings" panose="05000000000000000000" pitchFamily="2" charset="2"/>
              <a:buChar char="Ø"/>
            </a:pPr>
            <a:r>
              <a:rPr lang="en-GB" altLang="en-US" sz="2400" smtClean="0"/>
              <a:t>The projected overall population will also drop from 145.8K to 131.7K. </a:t>
            </a:r>
          </a:p>
          <a:p>
            <a:pPr>
              <a:buFont typeface="Wingdings" panose="05000000000000000000" pitchFamily="2" charset="2"/>
              <a:buChar char="Ø"/>
            </a:pPr>
            <a:r>
              <a:rPr lang="en-GB" altLang="en-US" sz="2400" smtClean="0"/>
              <a:t>However, the 60+ age group is projected to rise from 36.6K ( 36%of general pop.) to 48K ( 38% of general pop) by 2020</a:t>
            </a:r>
          </a:p>
          <a:p>
            <a:endParaRPr lang="en-GB" altLang="en-US" sz="2400" smtClean="0"/>
          </a:p>
          <a:p>
            <a:pPr>
              <a:buFont typeface="Wingdings" panose="05000000000000000000" pitchFamily="2" charset="2"/>
              <a:buChar char="Ø"/>
            </a:pPr>
            <a:r>
              <a:rPr lang="en-GB" altLang="en-US" sz="1200" smtClean="0"/>
              <a:t>(Integration Board Carers Strategy 2017, D&amp;G  Age Concern Forum Report  2017) </a:t>
            </a:r>
          </a:p>
        </p:txBody>
      </p:sp>
    </p:spTree>
    <p:extLst>
      <p:ext uri="{BB962C8B-B14F-4D97-AF65-F5344CB8AC3E}">
        <p14:creationId xmlns:p14="http://schemas.microsoft.com/office/powerpoint/2010/main" val="170406719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p:txBody>
          <a:bodyPr/>
          <a:lstStyle/>
          <a:p>
            <a:endParaRPr lang="en-US" altLang="en-US" smtClean="0"/>
          </a:p>
        </p:txBody>
      </p:sp>
      <p:sp>
        <p:nvSpPr>
          <p:cNvPr id="12291" name="Content Placeholder 2"/>
          <p:cNvSpPr>
            <a:spLocks noGrp="1" noChangeArrowheads="1"/>
          </p:cNvSpPr>
          <p:nvPr>
            <p:ph idx="1"/>
          </p:nvPr>
        </p:nvSpPr>
        <p:spPr>
          <a:xfrm>
            <a:off x="449263" y="1643063"/>
            <a:ext cx="8229600" cy="3571875"/>
          </a:xfrm>
        </p:spPr>
        <p:txBody>
          <a:bodyPr/>
          <a:lstStyle/>
          <a:p>
            <a:pPr marL="0" indent="0">
              <a:buFontTx/>
              <a:buNone/>
            </a:pPr>
            <a:r>
              <a:rPr lang="en-GB" altLang="en-US" smtClean="0"/>
              <a:t>So, what do we do ? </a:t>
            </a:r>
          </a:p>
        </p:txBody>
      </p:sp>
      <p:pic>
        <p:nvPicPr>
          <p:cNvPr id="12292" name="Picture 4"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46600" y="1873250"/>
            <a:ext cx="334327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06723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r>
              <a:rPr lang="en-GB" altLang="en-US" b="1" smtClean="0"/>
              <a:t>Start them young !!!!!</a:t>
            </a:r>
          </a:p>
        </p:txBody>
      </p:sp>
      <p:pic>
        <p:nvPicPr>
          <p:cNvPr id="13315"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835150" y="2276475"/>
            <a:ext cx="5329238" cy="2547938"/>
          </a:xfrm>
          <a:noFill/>
        </p:spPr>
      </p:pic>
    </p:spTree>
    <p:extLst>
      <p:ext uri="{BB962C8B-B14F-4D97-AF65-F5344CB8AC3E}">
        <p14:creationId xmlns:p14="http://schemas.microsoft.com/office/powerpoint/2010/main" val="391701661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Presenter</a:t>
            </a:r>
          </a:p>
        </p:txBody>
      </p:sp>
      <p:sp>
        <p:nvSpPr>
          <p:cNvPr id="5123" name="Rectangle 3"/>
          <p:cNvSpPr>
            <a:spLocks noGrp="1" noChangeArrowheads="1"/>
          </p:cNvSpPr>
          <p:nvPr>
            <p:ph type="body" idx="1"/>
          </p:nvPr>
        </p:nvSpPr>
        <p:spPr/>
        <p:txBody>
          <a:bodyPr/>
          <a:lstStyle/>
          <a:p>
            <a:pPr marL="0" indent="0" algn="ctr">
              <a:buNone/>
            </a:pPr>
            <a:r>
              <a:rPr lang="en-US" sz="2800" b="1" dirty="0" smtClean="0">
                <a:solidFill>
                  <a:schemeClr val="bg1"/>
                </a:solidFill>
                <a:latin typeface="Arial" panose="020B0604020202020204" pitchFamily="34" charset="0"/>
                <a:cs typeface="Arial" panose="020B0604020202020204" pitchFamily="34" charset="0"/>
              </a:rPr>
              <a:t>David Watt</a:t>
            </a:r>
          </a:p>
          <a:p>
            <a:pPr marL="0" indent="0" algn="ctr">
              <a:buNone/>
            </a:pPr>
            <a:r>
              <a:rPr lang="en-US" sz="2800" b="1" dirty="0" smtClean="0">
                <a:solidFill>
                  <a:schemeClr val="bg1"/>
                </a:solidFill>
                <a:latin typeface="Arial" panose="020B0604020202020204" pitchFamily="34" charset="0"/>
                <a:cs typeface="Arial" panose="020B0604020202020204" pitchFamily="34" charset="0"/>
              </a:rPr>
              <a:t>Qualifications Manager</a:t>
            </a:r>
          </a:p>
          <a:p>
            <a:pPr marL="0" indent="0" algn="ctr">
              <a:buNone/>
            </a:pPr>
            <a:r>
              <a:rPr lang="en-US" sz="2800" b="1" dirty="0" smtClean="0">
                <a:solidFill>
                  <a:schemeClr val="bg1"/>
                </a:solidFill>
                <a:latin typeface="Arial" panose="020B0604020202020204" pitchFamily="34" charset="0"/>
                <a:cs typeface="Arial" panose="020B0604020202020204" pitchFamily="34" charset="0"/>
              </a:rPr>
              <a:t>Humanities, Care and Services</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Tel – 0345-213-5577</a:t>
            </a:r>
          </a:p>
          <a:p>
            <a:pPr marL="0" indent="0" algn="ctr">
              <a:buNone/>
            </a:pPr>
            <a:r>
              <a:rPr lang="en-US" sz="2800" b="1" dirty="0" smtClean="0">
                <a:solidFill>
                  <a:schemeClr val="bg1"/>
                </a:solidFill>
                <a:latin typeface="Arial" panose="020B0604020202020204" pitchFamily="34" charset="0"/>
                <a:cs typeface="Arial" panose="020B0604020202020204" pitchFamily="34" charset="0"/>
              </a:rPr>
              <a:t>Email – David.Watt@sqa.org.uk</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196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B20AC-603A-4761-BCA5-C6841ECD212A}"/>
              </a:ext>
            </a:extLst>
          </p:cNvPr>
          <p:cNvSpPr/>
          <p:nvPr/>
        </p:nvSpPr>
        <p:spPr>
          <a:xfrm>
            <a:off x="374650" y="1628775"/>
            <a:ext cx="7993063" cy="4800600"/>
          </a:xfrm>
          <a:prstGeom prst="rect">
            <a:avLst/>
          </a:prstGeom>
        </p:spPr>
        <p:txBody>
          <a:bodyPr>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CTC is promoting Care as a career within schools across the region by delivering “Care Roadshows” in schools,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We hope this may then lead to increasing the number of carers for the future,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By planting the seeds early and promoting care as a career.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CTC has provided the roadshow to a number of schools in Dumfries and Galloway.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Include service partners to tell some of their stories about a career in care </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2"/>
          <p:cNvSpPr>
            <a:spLocks noChangeArrowheads="1"/>
          </p:cNvSpPr>
          <p:nvPr/>
        </p:nvSpPr>
        <p:spPr bwMode="auto">
          <a:xfrm>
            <a:off x="1112838" y="404813"/>
            <a:ext cx="65166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CTC Care Roadshow</a:t>
            </a:r>
            <a:endParaRPr kumimoji="0" lang="en-GB" altLang="en-US" sz="4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altLang="en-US" sz="4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231647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7118BC-0A98-4E42-AABE-BC75F101C8EA}"/>
              </a:ext>
            </a:extLst>
          </p:cNvPr>
          <p:cNvSpPr/>
          <p:nvPr/>
        </p:nvSpPr>
        <p:spPr>
          <a:xfrm>
            <a:off x="287338" y="981075"/>
            <a:ext cx="8569325" cy="4524375"/>
          </a:xfrm>
          <a:prstGeom prst="rect">
            <a:avLst/>
          </a:prstGeom>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Workshops takes place with practical session including:</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Learning CPR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Vital signs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Medication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Sugar contents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Infection Control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Discuss SVQ pathways and Professional development </a:t>
            </a:r>
          </a:p>
        </p:txBody>
      </p:sp>
      <p:pic>
        <p:nvPicPr>
          <p:cNvPr id="16387" name="Picture 3" descr="A close up of a logo&#10;&#10;Description generated with very high confidenc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2663825"/>
            <a:ext cx="3205163"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45550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684213" y="1916113"/>
            <a:ext cx="7775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CTC are actively promoting that students undertaking their Duke of Edinburgh Awards and could undertake their service part in a care environment.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Our service partners are encouraging this and have facilitated placements </a:t>
            </a:r>
          </a:p>
        </p:txBody>
      </p:sp>
      <p:sp>
        <p:nvSpPr>
          <p:cNvPr id="18435" name="Rectangle 2"/>
          <p:cNvSpPr>
            <a:spLocks noChangeArrowheads="1"/>
          </p:cNvSpPr>
          <p:nvPr/>
        </p:nvSpPr>
        <p:spPr bwMode="auto">
          <a:xfrm>
            <a:off x="755650" y="404813"/>
            <a:ext cx="70834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Duke of Edinburgh Award</a:t>
            </a:r>
          </a:p>
        </p:txBody>
      </p:sp>
    </p:spTree>
    <p:extLst>
      <p:ext uri="{BB962C8B-B14F-4D97-AF65-F5344CB8AC3E}">
        <p14:creationId xmlns:p14="http://schemas.microsoft.com/office/powerpoint/2010/main" val="61911056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en-GB" altLang="en-US" b="1" smtClean="0"/>
              <a:t>Grow their own </a:t>
            </a:r>
          </a:p>
        </p:txBody>
      </p:sp>
      <p:sp>
        <p:nvSpPr>
          <p:cNvPr id="20483" name="Content Placeholder 2"/>
          <p:cNvSpPr>
            <a:spLocks noGrp="1" noChangeArrowheads="1"/>
          </p:cNvSpPr>
          <p:nvPr>
            <p:ph idx="1"/>
          </p:nvPr>
        </p:nvSpPr>
        <p:spPr>
          <a:xfrm>
            <a:off x="457200" y="1373188"/>
            <a:ext cx="7119938" cy="4171950"/>
          </a:xfrm>
        </p:spPr>
        <p:txBody>
          <a:bodyPr/>
          <a:lstStyle/>
          <a:p>
            <a:pPr>
              <a:buFont typeface="Wingdings" panose="05000000000000000000" pitchFamily="2" charset="2"/>
              <a:buChar char="Ø"/>
            </a:pPr>
            <a:r>
              <a:rPr lang="en-GB" altLang="en-US" smtClean="0"/>
              <a:t>We encourage providers to take on younger staff.</a:t>
            </a:r>
          </a:p>
          <a:p>
            <a:pPr lvl="1">
              <a:buFont typeface="Wingdings" panose="05000000000000000000" pitchFamily="2" charset="2"/>
              <a:buChar char="Ø"/>
            </a:pPr>
            <a:r>
              <a:rPr lang="en-GB" altLang="en-US" smtClean="0"/>
              <a:t>They are often reluctant  </a:t>
            </a:r>
          </a:p>
          <a:p>
            <a:pPr>
              <a:buFont typeface="Wingdings" panose="05000000000000000000" pitchFamily="2" charset="2"/>
              <a:buChar char="Ø"/>
            </a:pPr>
            <a:r>
              <a:rPr lang="en-GB" altLang="en-US" smtClean="0"/>
              <a:t>Provide mentorship and good role modelling </a:t>
            </a:r>
          </a:p>
          <a:p>
            <a:pPr>
              <a:buFont typeface="Wingdings" panose="05000000000000000000" pitchFamily="2" charset="2"/>
              <a:buChar char="Ø"/>
            </a:pPr>
            <a:r>
              <a:rPr lang="en-GB" altLang="en-US" smtClean="0"/>
              <a:t>Provide a structured induction/ professional development pathway </a:t>
            </a:r>
          </a:p>
        </p:txBody>
      </p:sp>
      <p:pic>
        <p:nvPicPr>
          <p:cNvPr id="20484" name="Picture 2" descr="Image result for grow your own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8950" y="2111375"/>
            <a:ext cx="20193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91910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Career chang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773238"/>
            <a:ext cx="87137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noChangeArrowheads="1"/>
          </p:cNvSpPr>
          <p:nvPr>
            <p:ph type="title"/>
          </p:nvPr>
        </p:nvSpPr>
        <p:spPr/>
        <p:txBody>
          <a:bodyPr/>
          <a:lstStyle/>
          <a:p>
            <a:r>
              <a:rPr lang="en-GB" altLang="en-US" b="1" smtClean="0"/>
              <a:t>Those choosing a Career Change </a:t>
            </a:r>
          </a:p>
        </p:txBody>
      </p:sp>
    </p:spTree>
    <p:extLst>
      <p:ext uri="{BB962C8B-B14F-4D97-AF65-F5344CB8AC3E}">
        <p14:creationId xmlns:p14="http://schemas.microsoft.com/office/powerpoint/2010/main" val="219771138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95288" y="1290638"/>
            <a:ext cx="87487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108585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Step in to Care is a programme that has been delivered by CTC on several occasions previously when funding has been available.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085850" marR="0" lvl="1" indent="-342900" algn="l" defTabSz="914400" rtl="0" eaLnBrk="0" fontAlgn="base" latinLnBrk="0" hangingPunct="0">
              <a:lnSpc>
                <a:spcPct val="100000"/>
              </a:lnSpc>
              <a:spcBef>
                <a:spcPct val="0"/>
              </a:spcBef>
              <a:spcAft>
                <a:spcPct val="0"/>
              </a:spcAft>
              <a:buClrTx/>
              <a:buSzTx/>
              <a:buFontTx/>
              <a:buChar char="–"/>
              <a:tabLst/>
              <a:defRPr/>
            </a:pPr>
            <a:r>
              <a:rPr kumimoji="0" lang="en-GB" altLang="en-US"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partnership working with an other training agency, Job Centre, Holywood Trust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course is for unemployed people who are looking to either change careers or learn  new skill to enable them to gain employment in the care sector.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course can be delivered over two weeks or 10 days over a number of weeks</a:t>
            </a:r>
          </a:p>
        </p:txBody>
      </p:sp>
      <p:sp>
        <p:nvSpPr>
          <p:cNvPr id="22531" name="Rectangle 2"/>
          <p:cNvSpPr>
            <a:spLocks noChangeArrowheads="1"/>
          </p:cNvSpPr>
          <p:nvPr/>
        </p:nvSpPr>
        <p:spPr bwMode="auto">
          <a:xfrm>
            <a:off x="2481263" y="476250"/>
            <a:ext cx="36004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7000"/>
              </a:lnSpc>
              <a:spcBef>
                <a:spcPct val="0"/>
              </a:spcBef>
              <a:spcAft>
                <a:spcPts val="800"/>
              </a:spcAft>
              <a:buClrTx/>
              <a:buSzTx/>
              <a:buFontTx/>
              <a:buNone/>
              <a:tabLst/>
              <a:defRPr/>
            </a:pPr>
            <a:r>
              <a:rPr kumimoji="0" lang="en-GB" altLang="en-US" sz="4400" b="1"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 in to Care</a:t>
            </a:r>
            <a:endParaRPr kumimoji="0" lang="en-GB" altLang="en-US" sz="44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86076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684213" y="476250"/>
            <a:ext cx="806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23555" name="Title 12"/>
          <p:cNvSpPr>
            <a:spLocks noGrp="1" noChangeArrowheads="1"/>
          </p:cNvSpPr>
          <p:nvPr>
            <p:ph type="title"/>
          </p:nvPr>
        </p:nvSpPr>
        <p:spPr>
          <a:xfrm rot="10800000" flipV="1">
            <a:off x="457200" y="476250"/>
            <a:ext cx="8229600" cy="1008063"/>
          </a:xfrm>
        </p:spPr>
        <p:txBody>
          <a:bodyPr/>
          <a:lstStyle/>
          <a:p>
            <a:r>
              <a:rPr lang="en-GB" altLang="en-US" smtClean="0">
                <a:latin typeface="Calibri" panose="020F0502020204030204" pitchFamily="34" charset="0"/>
                <a:ea typeface="Calibri" panose="020F0502020204030204" pitchFamily="34" charset="0"/>
                <a:cs typeface="Calibri" panose="020F0502020204030204" pitchFamily="34" charset="0"/>
              </a:rPr>
              <a:t/>
            </a:r>
            <a:br>
              <a:rPr lang="en-GB" altLang="en-US" smtClean="0">
                <a:latin typeface="Calibri" panose="020F0502020204030204" pitchFamily="34" charset="0"/>
                <a:ea typeface="Calibri" panose="020F0502020204030204" pitchFamily="34" charset="0"/>
                <a:cs typeface="Calibri" panose="020F0502020204030204" pitchFamily="34" charset="0"/>
              </a:rPr>
            </a:br>
            <a:r>
              <a:rPr lang="en-GB" altLang="en-US" b="1" smtClean="0">
                <a:latin typeface="Calibri" panose="020F0502020204030204" pitchFamily="34" charset="0"/>
                <a:ea typeface="Calibri" panose="020F0502020204030204" pitchFamily="34" charset="0"/>
                <a:cs typeface="Calibri" panose="020F0502020204030204" pitchFamily="34" charset="0"/>
              </a:rPr>
              <a:t>The course consists of 10 days training including:</a:t>
            </a:r>
            <a:r>
              <a:rPr lang="en-GB" altLang="en-US" smtClean="0">
                <a:latin typeface="Calibri" panose="020F0502020204030204" pitchFamily="34" charset="0"/>
                <a:ea typeface="Calibri" panose="020F0502020204030204" pitchFamily="34" charset="0"/>
                <a:cs typeface="Times New Roman" panose="02020603050405020304" pitchFamily="18" charset="0"/>
              </a:rPr>
              <a:t/>
            </a:r>
            <a:br>
              <a:rPr lang="en-GB" altLang="en-US" smtClean="0">
                <a:latin typeface="Calibri" panose="020F0502020204030204" pitchFamily="34" charset="0"/>
                <a:ea typeface="Calibri" panose="020F0502020204030204" pitchFamily="34" charset="0"/>
                <a:cs typeface="Times New Roman" panose="02020603050405020304" pitchFamily="18" charset="0"/>
              </a:rPr>
            </a:br>
            <a:endParaRPr lang="en-GB" altLang="en-US" smtClean="0"/>
          </a:p>
        </p:txBody>
      </p:sp>
      <p:sp>
        <p:nvSpPr>
          <p:cNvPr id="23556" name="Content Placeholder 13"/>
          <p:cNvSpPr>
            <a:spLocks noGrp="1" noChangeArrowheads="1"/>
          </p:cNvSpPr>
          <p:nvPr>
            <p:ph sz="half" idx="1"/>
          </p:nvPr>
        </p:nvSpPr>
        <p:spPr/>
        <p:txBody>
          <a:bodyPr/>
          <a:lstStyle/>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Roles and Responsibilities &amp; Record Keeping</a:t>
            </a:r>
          </a:p>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Support and Protection of Vulnerable Groups</a:t>
            </a:r>
          </a:p>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Working with Challenging Behaviour</a:t>
            </a:r>
          </a:p>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Personal Hygiene and Skin Care</a:t>
            </a:r>
          </a:p>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First Aid</a:t>
            </a:r>
          </a:p>
          <a:p>
            <a:endParaRPr lang="en-GB" altLang="en-US" smtClean="0">
              <a:ea typeface="Calibri" panose="020F0502020204030204" pitchFamily="34" charset="0"/>
              <a:cs typeface="Arial" panose="020B0604020202020204" pitchFamily="34" charset="0"/>
            </a:endParaRPr>
          </a:p>
        </p:txBody>
      </p:sp>
      <p:sp>
        <p:nvSpPr>
          <p:cNvPr id="23557" name="Content Placeholder 14"/>
          <p:cNvSpPr>
            <a:spLocks noGrp="1" noChangeArrowheads="1"/>
          </p:cNvSpPr>
          <p:nvPr>
            <p:ph sz="half" idx="2"/>
          </p:nvPr>
        </p:nvSpPr>
        <p:spPr/>
        <p:txBody>
          <a:bodyPr/>
          <a:lstStyle/>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Looking After Someone with Dementia</a:t>
            </a:r>
          </a:p>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Chronic Conditions</a:t>
            </a:r>
          </a:p>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Food Safety</a:t>
            </a:r>
          </a:p>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Communication Skills</a:t>
            </a:r>
          </a:p>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Confidence Building</a:t>
            </a:r>
          </a:p>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Health and Safety &amp; Risk Assessment </a:t>
            </a:r>
          </a:p>
          <a:p>
            <a:pPr>
              <a:spcBef>
                <a:spcPct val="0"/>
              </a:spcBef>
              <a:buFont typeface="Wingdings" panose="05000000000000000000" pitchFamily="2" charset="2"/>
              <a:buChar char="Ø"/>
            </a:pPr>
            <a:r>
              <a:rPr lang="en-GB" altLang="en-US" sz="2400" smtClean="0">
                <a:ea typeface="Calibri" panose="020F0502020204030204" pitchFamily="34" charset="0"/>
                <a:cs typeface="Arial" panose="020B0604020202020204" pitchFamily="34" charset="0"/>
              </a:rPr>
              <a:t>Moving and Handling</a:t>
            </a:r>
          </a:p>
          <a:p>
            <a:endParaRPr lang="en-GB" altLang="en-US" smtClean="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359576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noChangeArrowheads="1"/>
          </p:cNvSpPr>
          <p:nvPr>
            <p:ph type="title"/>
          </p:nvPr>
        </p:nvSpPr>
        <p:spPr/>
        <p:txBody>
          <a:bodyPr/>
          <a:lstStyle/>
          <a:p>
            <a:r>
              <a:rPr lang="en-GB" altLang="en-US" b="1" smtClean="0">
                <a:latin typeface="Calibri" panose="020F0502020204030204" pitchFamily="34" charset="0"/>
                <a:ea typeface="Calibri" panose="020F0502020204030204" pitchFamily="34" charset="0"/>
                <a:cs typeface="Calibri" panose="020F0502020204030204" pitchFamily="34" charset="0"/>
              </a:rPr>
              <a:t>Harnessing The Unpaid Workforce..</a:t>
            </a:r>
          </a:p>
        </p:txBody>
      </p:sp>
      <p:pic>
        <p:nvPicPr>
          <p:cNvPr id="25603"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258888" y="1916113"/>
            <a:ext cx="6985000" cy="3241675"/>
          </a:xfrm>
          <a:noFill/>
        </p:spPr>
      </p:pic>
    </p:spTree>
    <p:extLst>
      <p:ext uri="{BB962C8B-B14F-4D97-AF65-F5344CB8AC3E}">
        <p14:creationId xmlns:p14="http://schemas.microsoft.com/office/powerpoint/2010/main" val="352162251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431800" y="1044575"/>
            <a:ext cx="8280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Since 2014 CTC has been given funding from the Carers Strategy. (via NHS commissioning)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To deliver free short courses for the Unpaid Carer.</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Region wide via the network of Carers Centres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This project has been extremely successful across Dumfries and Galloway. </a:t>
            </a: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6627" name="Rectangle 2"/>
          <p:cNvSpPr>
            <a:spLocks noChangeArrowheads="1"/>
          </p:cNvSpPr>
          <p:nvPr/>
        </p:nvSpPr>
        <p:spPr bwMode="auto">
          <a:xfrm>
            <a:off x="1433513" y="260350"/>
            <a:ext cx="62769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7000"/>
              </a:lnSpc>
              <a:spcBef>
                <a:spcPct val="0"/>
              </a:spcBef>
              <a:spcAft>
                <a:spcPts val="800"/>
              </a:spcAft>
              <a:buClrTx/>
              <a:buSzTx/>
              <a:buFontTx/>
              <a:buNone/>
              <a:tabLst/>
              <a:defRPr/>
            </a:pPr>
            <a:r>
              <a:rPr kumimoji="0" lang="en-GB" altLang="en-US" sz="4400" b="1"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Training for Unpaid Carers</a:t>
            </a:r>
          </a:p>
        </p:txBody>
      </p:sp>
    </p:spTree>
    <p:extLst>
      <p:ext uri="{BB962C8B-B14F-4D97-AF65-F5344CB8AC3E}">
        <p14:creationId xmlns:p14="http://schemas.microsoft.com/office/powerpoint/2010/main" val="1709544040"/>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noChangeArrowheads="1"/>
          </p:cNvSpPr>
          <p:nvPr>
            <p:ph type="title"/>
          </p:nvPr>
        </p:nvSpPr>
        <p:spPr/>
        <p:txBody>
          <a:bodyPr/>
          <a:lstStyle/>
          <a:p>
            <a:r>
              <a:rPr lang="en-GB" altLang="en-US" b="1" smtClean="0"/>
              <a:t>Topics so far </a:t>
            </a:r>
          </a:p>
        </p:txBody>
      </p:sp>
      <p:sp>
        <p:nvSpPr>
          <p:cNvPr id="28675" name="Content Placeholder 5"/>
          <p:cNvSpPr>
            <a:spLocks noGrp="1" noChangeArrowheads="1"/>
          </p:cNvSpPr>
          <p:nvPr>
            <p:ph sz="half" idx="1"/>
          </p:nvPr>
        </p:nvSpPr>
        <p:spPr/>
        <p:txBody>
          <a:bodyPr/>
          <a:lstStyle/>
          <a:p>
            <a:pPr>
              <a:buFont typeface="Wingdings" panose="05000000000000000000" pitchFamily="2" charset="2"/>
              <a:buChar char="Ø"/>
            </a:pPr>
            <a:r>
              <a:rPr lang="en-GB" altLang="en-US" sz="2400" smtClean="0"/>
              <a:t>Dementia Awareness</a:t>
            </a:r>
          </a:p>
          <a:p>
            <a:pPr>
              <a:buFont typeface="Wingdings" panose="05000000000000000000" pitchFamily="2" charset="2"/>
              <a:buChar char="Ø"/>
            </a:pPr>
            <a:r>
              <a:rPr lang="en-GB" altLang="en-US" sz="2400" smtClean="0"/>
              <a:t>Safer Moving and Handling</a:t>
            </a:r>
          </a:p>
          <a:p>
            <a:pPr>
              <a:buFont typeface="Wingdings" panose="05000000000000000000" pitchFamily="2" charset="2"/>
              <a:buChar char="Ø"/>
            </a:pPr>
            <a:r>
              <a:rPr lang="en-GB" altLang="en-US" sz="2400" smtClean="0"/>
              <a:t>Stress Awareness</a:t>
            </a:r>
          </a:p>
          <a:p>
            <a:pPr>
              <a:buFont typeface="Wingdings" panose="05000000000000000000" pitchFamily="2" charset="2"/>
              <a:buChar char="Ø"/>
            </a:pPr>
            <a:r>
              <a:rPr lang="en-GB" altLang="en-US" sz="2400" smtClean="0"/>
              <a:t>Epilepsy Awareness</a:t>
            </a:r>
          </a:p>
          <a:p>
            <a:pPr>
              <a:buFont typeface="Wingdings" panose="05000000000000000000" pitchFamily="2" charset="2"/>
              <a:buChar char="Ø"/>
            </a:pPr>
            <a:r>
              <a:rPr lang="en-GB" altLang="en-US" sz="2400" smtClean="0"/>
              <a:t>Managing Challenging Behaviour</a:t>
            </a:r>
          </a:p>
          <a:p>
            <a:endParaRPr lang="en-GB" altLang="en-US" smtClean="0"/>
          </a:p>
        </p:txBody>
      </p:sp>
      <p:sp>
        <p:nvSpPr>
          <p:cNvPr id="28676" name="Content Placeholder 6"/>
          <p:cNvSpPr>
            <a:spLocks noGrp="1" noChangeArrowheads="1"/>
          </p:cNvSpPr>
          <p:nvPr>
            <p:ph sz="half" idx="2"/>
          </p:nvPr>
        </p:nvSpPr>
        <p:spPr/>
        <p:txBody>
          <a:bodyPr/>
          <a:lstStyle/>
          <a:p>
            <a:pPr>
              <a:buFont typeface="Wingdings" panose="05000000000000000000" pitchFamily="2" charset="2"/>
              <a:buChar char="Ø"/>
            </a:pPr>
            <a:r>
              <a:rPr lang="en-GB" altLang="en-US" sz="2400" smtClean="0"/>
              <a:t>Changing Relationships </a:t>
            </a:r>
          </a:p>
          <a:p>
            <a:pPr>
              <a:buFont typeface="Wingdings" panose="05000000000000000000" pitchFamily="2" charset="2"/>
              <a:buChar char="Ø"/>
            </a:pPr>
            <a:r>
              <a:rPr lang="en-GB" altLang="en-US" sz="2400" smtClean="0"/>
              <a:t>First Aid</a:t>
            </a:r>
          </a:p>
          <a:p>
            <a:pPr>
              <a:buFont typeface="Wingdings" panose="05000000000000000000" pitchFamily="2" charset="2"/>
              <a:buChar char="Ø"/>
            </a:pPr>
            <a:r>
              <a:rPr lang="en-GB" altLang="en-US" sz="2400" smtClean="0"/>
              <a:t>Medication Awareness</a:t>
            </a:r>
          </a:p>
          <a:p>
            <a:pPr>
              <a:buFont typeface="Wingdings" panose="05000000000000000000" pitchFamily="2" charset="2"/>
              <a:buChar char="Ø"/>
            </a:pPr>
            <a:r>
              <a:rPr lang="en-GB" altLang="en-US" sz="2400" smtClean="0"/>
              <a:t>Coping with Difficult Situations</a:t>
            </a:r>
          </a:p>
          <a:p>
            <a:pPr>
              <a:buFont typeface="Wingdings" panose="05000000000000000000" pitchFamily="2" charset="2"/>
              <a:buChar char="Ø"/>
            </a:pPr>
            <a:r>
              <a:rPr lang="en-GB" altLang="en-US" sz="2400" smtClean="0"/>
              <a:t>Assertiveness</a:t>
            </a:r>
          </a:p>
          <a:p>
            <a:pPr>
              <a:buFont typeface="Wingdings" panose="05000000000000000000" pitchFamily="2" charset="2"/>
              <a:buChar char="Ø"/>
            </a:pPr>
            <a:r>
              <a:rPr lang="en-GB" altLang="en-US" sz="2400" smtClean="0"/>
              <a:t>Reiki</a:t>
            </a:r>
          </a:p>
          <a:p>
            <a:endParaRPr lang="en-GB" altLang="en-US" smtClean="0"/>
          </a:p>
        </p:txBody>
      </p:sp>
    </p:spTree>
    <p:extLst>
      <p:ext uri="{BB962C8B-B14F-4D97-AF65-F5344CB8AC3E}">
        <p14:creationId xmlns:p14="http://schemas.microsoft.com/office/powerpoint/2010/main" val="166141359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C:\Users\hood8813\Pictures\please-turn-off-your-mobile-phones.jpg"/>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4941168"/>
          </a:xfrm>
          <a:prstGeom prst="rect">
            <a:avLst/>
          </a:prstGeom>
          <a:noFill/>
          <a:ln>
            <a:noFill/>
          </a:ln>
        </p:spPr>
      </p:pic>
    </p:spTree>
    <p:extLst>
      <p:ext uri="{BB962C8B-B14F-4D97-AF65-F5344CB8AC3E}">
        <p14:creationId xmlns:p14="http://schemas.microsoft.com/office/powerpoint/2010/main" val="3838472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noChangeArrowheads="1"/>
          </p:cNvSpPr>
          <p:nvPr>
            <p:ph type="title"/>
          </p:nvPr>
        </p:nvSpPr>
        <p:spPr/>
        <p:txBody>
          <a:bodyPr/>
          <a:lstStyle/>
          <a:p>
            <a:r>
              <a:rPr lang="en-GB" altLang="en-US" b="1" smtClean="0"/>
              <a:t>Delivery Model </a:t>
            </a:r>
          </a:p>
        </p:txBody>
      </p:sp>
      <p:sp>
        <p:nvSpPr>
          <p:cNvPr id="4" name="Content Placeholder 3">
            <a:extLst>
              <a:ext uri="{FF2B5EF4-FFF2-40B4-BE49-F238E27FC236}">
                <a16:creationId xmlns:a16="http://schemas.microsoft.com/office/drawing/2014/main" id="{44DAD18F-30FD-4E42-ABC7-D9D6962173E3}"/>
              </a:ext>
            </a:extLst>
          </p:cNvPr>
          <p:cNvSpPr>
            <a:spLocks noGrp="1"/>
          </p:cNvSpPr>
          <p:nvPr>
            <p:ph idx="1"/>
          </p:nvPr>
        </p:nvSpPr>
        <p:spPr/>
        <p:txBody>
          <a:bodyPr/>
          <a:lstStyle/>
          <a:p>
            <a:pPr>
              <a:buFont typeface="Wingdings" panose="05000000000000000000" pitchFamily="2" charset="2"/>
              <a:buChar char="Ø"/>
              <a:defRPr/>
            </a:pPr>
            <a:r>
              <a:rPr lang="en-GB" dirty="0"/>
              <a:t>Delivery Can be </a:t>
            </a:r>
          </a:p>
          <a:p>
            <a:pPr lvl="1">
              <a:defRPr/>
            </a:pPr>
            <a:r>
              <a:rPr lang="en-GB" dirty="0"/>
              <a:t>Group delivery in a workshop format </a:t>
            </a:r>
          </a:p>
          <a:p>
            <a:pPr lvl="1">
              <a:defRPr/>
            </a:pPr>
            <a:r>
              <a:rPr lang="en-GB" dirty="0"/>
              <a:t>Individualised / bespoke </a:t>
            </a:r>
          </a:p>
          <a:p>
            <a:pPr lvl="1">
              <a:defRPr/>
            </a:pPr>
            <a:r>
              <a:rPr lang="en-GB" dirty="0"/>
              <a:t>One to one</a:t>
            </a:r>
          </a:p>
          <a:p>
            <a:pPr lvl="2" indent="-285750">
              <a:buFont typeface="Wingdings" panose="05000000000000000000" pitchFamily="2" charset="2"/>
              <a:buChar char="Ø"/>
              <a:defRPr/>
            </a:pPr>
            <a:r>
              <a:rPr lang="en-GB" sz="1600" dirty="0">
                <a:ea typeface="Calibri" panose="020F0502020204030204" pitchFamily="34" charset="0"/>
              </a:rPr>
              <a:t>Part of the funding for Unpaid Carers has been reserved to provide emergency Moving and Handling training to allow families to be trained in the use of moving and handling equipment, to allow the person they care for to be discharged from hospital sooner if a health professional has not been available.</a:t>
            </a:r>
            <a:endParaRPr lang="en-GB" dirty="0"/>
          </a:p>
          <a:p>
            <a:pPr lvl="1">
              <a:defRPr/>
            </a:pPr>
            <a:r>
              <a:rPr lang="en-GB" dirty="0"/>
              <a:t>Evaluation so far is good </a:t>
            </a:r>
            <a:r>
              <a:rPr lang="en-GB" dirty="0" smtClean="0"/>
              <a:t>…</a:t>
            </a:r>
            <a:endParaRPr lang="en-GB" dirty="0"/>
          </a:p>
          <a:p>
            <a:pPr marL="457200" lvl="1" indent="0">
              <a:buFontTx/>
              <a:buNone/>
              <a:defRPr/>
            </a:pPr>
            <a:r>
              <a:rPr lang="en-GB" sz="1600" dirty="0">
                <a:ea typeface="Calibri" panose="020F0502020204030204" pitchFamily="34" charset="0"/>
              </a:rPr>
              <a:t> </a:t>
            </a:r>
          </a:p>
          <a:p>
            <a:pPr marL="857250" lvl="2" indent="0">
              <a:buFontTx/>
              <a:buNone/>
              <a:defRPr/>
            </a:pPr>
            <a:endParaRPr lang="en-GB" sz="1600" dirty="0">
              <a:ea typeface="Calibri" panose="020F0502020204030204" pitchFamily="34" charset="0"/>
            </a:endParaRPr>
          </a:p>
          <a:p>
            <a:pPr marL="1085850" lvl="2">
              <a:buFont typeface="Arial" panose="020B0604020202020204" pitchFamily="34" charset="0"/>
              <a:buChar char="•"/>
              <a:defRPr/>
            </a:pPr>
            <a:endParaRPr lang="en-GB" sz="1600" dirty="0">
              <a:ea typeface="Calibri" panose="020F0502020204030204" pitchFamily="34" charset="0"/>
            </a:endParaRPr>
          </a:p>
          <a:p>
            <a:pPr>
              <a:defRPr/>
            </a:pPr>
            <a:endParaRPr lang="en-GB" dirty="0"/>
          </a:p>
        </p:txBody>
      </p:sp>
    </p:spTree>
    <p:extLst>
      <p:ext uri="{BB962C8B-B14F-4D97-AF65-F5344CB8AC3E}">
        <p14:creationId xmlns:p14="http://schemas.microsoft.com/office/powerpoint/2010/main" val="404402172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lstStyle/>
          <a:p>
            <a:r>
              <a:rPr lang="en-GB" altLang="en-US" b="1" smtClean="0"/>
              <a:t> The wider community </a:t>
            </a:r>
          </a:p>
        </p:txBody>
      </p:sp>
      <p:sp>
        <p:nvSpPr>
          <p:cNvPr id="32771" name="Content Placeholder 2"/>
          <p:cNvSpPr>
            <a:spLocks noGrp="1" noChangeArrowheads="1"/>
          </p:cNvSpPr>
          <p:nvPr>
            <p:ph idx="1"/>
          </p:nvPr>
        </p:nvSpPr>
        <p:spPr>
          <a:xfrm>
            <a:off x="457200" y="1417638"/>
            <a:ext cx="8229600" cy="4525962"/>
          </a:xfrm>
        </p:spPr>
        <p:txBody>
          <a:bodyPr/>
          <a:lstStyle/>
          <a:p>
            <a:pPr>
              <a:buFont typeface="Wingdings" panose="05000000000000000000" pitchFamily="2" charset="2"/>
              <a:buChar char="Ø"/>
            </a:pPr>
            <a:r>
              <a:rPr lang="en-GB" altLang="en-US" smtClean="0"/>
              <a:t>CTC also works with the local LGBT Plus Community </a:t>
            </a:r>
          </a:p>
          <a:p>
            <a:pPr lvl="1"/>
            <a:r>
              <a:rPr lang="en-GB" altLang="en-US" smtClean="0"/>
              <a:t>bespoke training particularly in relation to LGBT communities as well as similar sessions to other Unpaid carer programme </a:t>
            </a:r>
          </a:p>
          <a:p>
            <a:pPr lvl="1"/>
            <a:r>
              <a:rPr lang="en-GB" altLang="en-US" smtClean="0"/>
              <a:t>Reacting to local surveys of this community and its unpaid Carers</a:t>
            </a:r>
          </a:p>
          <a:p>
            <a:pPr lvl="1"/>
            <a:r>
              <a:rPr lang="en-GB" altLang="en-US" smtClean="0"/>
              <a:t>Sessions were well attended , well evaluated around meeting their needs </a:t>
            </a:r>
          </a:p>
          <a:p>
            <a:endParaRPr lang="en-GB" altLang="en-US" smtClean="0"/>
          </a:p>
        </p:txBody>
      </p:sp>
    </p:spTree>
    <p:extLst>
      <p:ext uri="{BB962C8B-B14F-4D97-AF65-F5344CB8AC3E}">
        <p14:creationId xmlns:p14="http://schemas.microsoft.com/office/powerpoint/2010/main" val="2230671272"/>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p:txBody>
          <a:bodyPr/>
          <a:lstStyle/>
          <a:p>
            <a:r>
              <a:rPr lang="en-GB" altLang="en-US" b="1" smtClean="0"/>
              <a:t>The existing Workforce</a:t>
            </a:r>
          </a:p>
        </p:txBody>
      </p:sp>
      <p:pic>
        <p:nvPicPr>
          <p:cNvPr id="34819"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611188" y="1417638"/>
            <a:ext cx="7777162" cy="4171950"/>
          </a:xfrm>
          <a:noFill/>
        </p:spPr>
      </p:pic>
    </p:spTree>
    <p:extLst>
      <p:ext uri="{BB962C8B-B14F-4D97-AF65-F5344CB8AC3E}">
        <p14:creationId xmlns:p14="http://schemas.microsoft.com/office/powerpoint/2010/main" val="113986428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lstStyle/>
          <a:p>
            <a:r>
              <a:rPr lang="en-GB" altLang="en-US" b="1" smtClean="0"/>
              <a:t>Oh but … I'm just a carer </a:t>
            </a:r>
          </a:p>
        </p:txBody>
      </p:sp>
      <p:sp>
        <p:nvSpPr>
          <p:cNvPr id="35843" name="Content Placeholder 2"/>
          <p:cNvSpPr>
            <a:spLocks noGrp="1" noChangeArrowheads="1"/>
          </p:cNvSpPr>
          <p:nvPr>
            <p:ph idx="1"/>
          </p:nvPr>
        </p:nvSpPr>
        <p:spPr/>
        <p:txBody>
          <a:bodyPr/>
          <a:lstStyle/>
          <a:p>
            <a:pPr>
              <a:buFont typeface="Wingdings" panose="05000000000000000000" pitchFamily="2" charset="2"/>
              <a:buChar char="Ø"/>
            </a:pPr>
            <a:r>
              <a:rPr lang="en-GB" altLang="en-US" smtClean="0"/>
              <a:t>Need to feel valued …</a:t>
            </a:r>
          </a:p>
          <a:p>
            <a:pPr>
              <a:buFont typeface="Wingdings" panose="05000000000000000000" pitchFamily="2" charset="2"/>
              <a:buChar char="Ø"/>
            </a:pPr>
            <a:endParaRPr lang="en-GB" altLang="en-US" smtClean="0"/>
          </a:p>
          <a:p>
            <a:pPr>
              <a:buFont typeface="Wingdings" panose="05000000000000000000" pitchFamily="2" charset="2"/>
              <a:buChar char="Ø"/>
            </a:pPr>
            <a:r>
              <a:rPr lang="en-GB" altLang="en-US" smtClean="0"/>
              <a:t>Not in a dead end job </a:t>
            </a:r>
          </a:p>
          <a:p>
            <a:pPr>
              <a:buFont typeface="Wingdings" panose="05000000000000000000" pitchFamily="2" charset="2"/>
              <a:buChar char="Ø"/>
            </a:pPr>
            <a:endParaRPr lang="en-GB" altLang="en-US" smtClean="0"/>
          </a:p>
          <a:p>
            <a:pPr>
              <a:buFont typeface="Wingdings" panose="05000000000000000000" pitchFamily="2" charset="2"/>
              <a:buChar char="Ø"/>
            </a:pPr>
            <a:r>
              <a:rPr lang="en-GB" altLang="en-US" smtClean="0"/>
              <a:t>Investment in development </a:t>
            </a:r>
          </a:p>
        </p:txBody>
      </p:sp>
    </p:spTree>
    <p:extLst>
      <p:ext uri="{BB962C8B-B14F-4D97-AF65-F5344CB8AC3E}">
        <p14:creationId xmlns:p14="http://schemas.microsoft.com/office/powerpoint/2010/main" val="183299260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539750" y="1628775"/>
            <a:ext cx="770413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altLang="en-US" sz="22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Carers are a vital partner in the delivery in Health and Social Care in people in Residential Care.</a:t>
            </a:r>
          </a:p>
          <a:p>
            <a:pPr marL="0" marR="0" lvl="0" indent="0" algn="l" defTabSz="914400" rtl="0" eaLnBrk="0" fontAlgn="base" latinLnBrk="0" hangingPunct="0">
              <a:lnSpc>
                <a:spcPct val="107000"/>
              </a:lnSpc>
              <a:spcBef>
                <a:spcPct val="0"/>
              </a:spcBef>
              <a:spcAft>
                <a:spcPts val="800"/>
              </a:spcAft>
              <a:buClrTx/>
              <a:buSzTx/>
              <a:buFontTx/>
              <a:buNone/>
              <a:tabLst/>
              <a:defRPr/>
            </a:pPr>
            <a:endParaRPr kumimoji="0" lang="en-GB" altLang="en-US" sz="22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altLang="en-US" sz="22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As we all know traditional care services are overwhelmed, hospital beds are full and not enough people are training within the medical/nursing professions to support the future health needs of our growing elderly population. </a:t>
            </a:r>
          </a:p>
          <a:p>
            <a:pPr marL="0" marR="0" lvl="0" indent="0" algn="l" defTabSz="914400" rtl="0" eaLnBrk="0" fontAlgn="base" latinLnBrk="0" hangingPunct="0">
              <a:lnSpc>
                <a:spcPct val="107000"/>
              </a:lnSpc>
              <a:spcBef>
                <a:spcPct val="0"/>
              </a:spcBef>
              <a:spcAft>
                <a:spcPts val="800"/>
              </a:spcAft>
              <a:buClrTx/>
              <a:buSzTx/>
              <a:buFontTx/>
              <a:buNone/>
              <a:tabLst/>
              <a:defRPr/>
            </a:pPr>
            <a:endParaRPr kumimoji="0" lang="en-GB" altLang="en-US" sz="22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altLang="en-US" sz="22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We MUST invest in those established in the profession to retain this valuable resource </a:t>
            </a:r>
          </a:p>
        </p:txBody>
      </p:sp>
      <p:sp>
        <p:nvSpPr>
          <p:cNvPr id="36867" name="Rectangle 2"/>
          <p:cNvSpPr>
            <a:spLocks noChangeArrowheads="1"/>
          </p:cNvSpPr>
          <p:nvPr/>
        </p:nvSpPr>
        <p:spPr bwMode="auto">
          <a:xfrm>
            <a:off x="1814513" y="404813"/>
            <a:ext cx="47053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7000"/>
              </a:lnSpc>
              <a:spcBef>
                <a:spcPct val="0"/>
              </a:spcBef>
              <a:spcAft>
                <a:spcPts val="800"/>
              </a:spcAft>
              <a:buClrTx/>
              <a:buSzTx/>
              <a:buFontTx/>
              <a:buNone/>
              <a:tabLst/>
              <a:defRPr/>
            </a:pPr>
            <a:r>
              <a:rPr kumimoji="0" lang="en-GB" altLang="en-US" sz="4400" b="1"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Step Up Step Down</a:t>
            </a:r>
          </a:p>
        </p:txBody>
      </p:sp>
    </p:spTree>
    <p:extLst>
      <p:ext uri="{BB962C8B-B14F-4D97-AF65-F5344CB8AC3E}">
        <p14:creationId xmlns:p14="http://schemas.microsoft.com/office/powerpoint/2010/main" val="345528787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84213" y="1916113"/>
            <a:ext cx="763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38915" name="Title 1"/>
          <p:cNvSpPr>
            <a:spLocks noGrp="1" noChangeArrowheads="1"/>
          </p:cNvSpPr>
          <p:nvPr>
            <p:ph type="title"/>
          </p:nvPr>
        </p:nvSpPr>
        <p:spPr/>
        <p:txBody>
          <a:bodyPr/>
          <a:lstStyle/>
          <a:p>
            <a:r>
              <a:rPr lang="en-GB" altLang="en-US" smtClean="0"/>
              <a:t>The Brief …… </a:t>
            </a:r>
          </a:p>
        </p:txBody>
      </p:sp>
      <p:sp>
        <p:nvSpPr>
          <p:cNvPr id="38916" name="Content Placeholder 3"/>
          <p:cNvSpPr>
            <a:spLocks noGrp="1" noChangeArrowheads="1"/>
          </p:cNvSpPr>
          <p:nvPr>
            <p:ph idx="1"/>
          </p:nvPr>
        </p:nvSpPr>
        <p:spPr>
          <a:xfrm>
            <a:off x="457200" y="1196975"/>
            <a:ext cx="8229600" cy="4929188"/>
          </a:xfrm>
        </p:spPr>
        <p:txBody>
          <a:bodyPr/>
          <a:lstStyle/>
          <a:p>
            <a:pPr>
              <a:buFont typeface="Wingdings" panose="05000000000000000000" pitchFamily="2" charset="2"/>
              <a:buChar char="Ø"/>
            </a:pPr>
            <a:r>
              <a:rPr lang="en-GB" altLang="en-US" dirty="0" smtClean="0">
                <a:ea typeface="Calibri" panose="020F0502020204030204" pitchFamily="34" charset="0"/>
                <a:cs typeface="Arial" panose="020B0604020202020204" pitchFamily="34" charset="0"/>
              </a:rPr>
              <a:t>To develop the  existing workforce </a:t>
            </a:r>
          </a:p>
          <a:p>
            <a:pPr>
              <a:spcBef>
                <a:spcPct val="30000"/>
              </a:spcBef>
              <a:buFont typeface="Wingdings" panose="05000000000000000000" pitchFamily="2" charset="2"/>
              <a:buChar char="Ø"/>
            </a:pPr>
            <a:r>
              <a:rPr lang="en-GB" altLang="en-US" dirty="0" smtClean="0">
                <a:ea typeface="Calibri" panose="020F0502020204030204" pitchFamily="34" charset="0"/>
                <a:cs typeface="Arial" panose="020B0604020202020204" pitchFamily="34" charset="0"/>
              </a:rPr>
              <a:t>CTC provided a Step Up/Step Down programme using funding from Putting You First. </a:t>
            </a:r>
          </a:p>
          <a:p>
            <a:pPr>
              <a:spcBef>
                <a:spcPct val="30000"/>
              </a:spcBef>
              <a:buFont typeface="Wingdings" panose="05000000000000000000" pitchFamily="2" charset="2"/>
              <a:buChar char="Ø"/>
            </a:pPr>
            <a:r>
              <a:rPr lang="en-GB" altLang="en-US" dirty="0" smtClean="0">
                <a:ea typeface="Calibri" panose="020F0502020204030204" pitchFamily="34" charset="0"/>
                <a:cs typeface="Arial" panose="020B0604020202020204" pitchFamily="34" charset="0"/>
              </a:rPr>
              <a:t>A test of change in the form of a structured competency based training programme took place to support the long term sustainable model of Step Up/Step Down</a:t>
            </a:r>
          </a:p>
          <a:p>
            <a:endParaRPr lang="en-GB" altLang="en-US" dirty="0" smtClean="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256209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61925" y="1214438"/>
            <a:ext cx="7866063"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GB" altLang="en-US" sz="24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Our vision is that all the training delivered under this programme will build a knowledgeable workforce </a:t>
            </a:r>
          </a:p>
          <a:p>
            <a:pPr marL="342900" marR="0" lvl="0" indent="-342900" algn="just"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GB" altLang="en-US" sz="24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that can detect deterioration in service users by monitoring their vital signs i.e. blood pressure, pulse, temperature, respiratory rate, blood sugars, urinalysis and saturation levels.</a:t>
            </a:r>
          </a:p>
          <a:p>
            <a:pPr marL="342900" marR="0" lvl="0" indent="-342900" algn="just" defTabSz="914400" rtl="0" eaLnBrk="0" fontAlgn="base" latinLnBrk="0" hangingPunct="0">
              <a:lnSpc>
                <a:spcPct val="100000"/>
              </a:lnSpc>
              <a:spcBef>
                <a:spcPct val="0"/>
              </a:spcBef>
              <a:spcAft>
                <a:spcPts val="800"/>
              </a:spcAft>
              <a:buClrTx/>
              <a:buSzTx/>
              <a:buFont typeface="Wingdings" panose="05000000000000000000" pitchFamily="2" charset="2"/>
              <a:buChar char="Ø"/>
              <a:tabLst/>
              <a:defRPr/>
            </a:pPr>
            <a:r>
              <a:rPr kumimoji="0" lang="en-GB" altLang="en-US" sz="24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The workforce taking part will gain confidence, competency and knowledge in identifying the deterioration of the Service Users health and well-being and being able to take appropriate action.</a:t>
            </a:r>
          </a:p>
        </p:txBody>
      </p:sp>
      <p:sp>
        <p:nvSpPr>
          <p:cNvPr id="40963" name="Rectangle 2"/>
          <p:cNvSpPr>
            <a:spLocks noChangeArrowheads="1"/>
          </p:cNvSpPr>
          <p:nvPr/>
        </p:nvSpPr>
        <p:spPr bwMode="auto">
          <a:xfrm>
            <a:off x="342900" y="404813"/>
            <a:ext cx="82010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7000"/>
              </a:lnSpc>
              <a:spcBef>
                <a:spcPct val="0"/>
              </a:spcBef>
              <a:spcAft>
                <a:spcPts val="800"/>
              </a:spcAft>
              <a:buClrTx/>
              <a:buSzTx/>
              <a:buFontTx/>
              <a:buNone/>
              <a:tabLst/>
              <a:defRPr/>
            </a:pPr>
            <a:r>
              <a:rPr kumimoji="0" lang="en-GB" altLang="en-US" sz="44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Our Vision for Step Up/Step Down</a:t>
            </a:r>
          </a:p>
        </p:txBody>
      </p:sp>
      <p:sp>
        <p:nvSpPr>
          <p:cNvPr id="40964" name="Title 1"/>
          <p:cNvSpPr>
            <a:spLocks noGrp="1" noChangeArrowheads="1"/>
          </p:cNvSpPr>
          <p:nvPr>
            <p:ph type="title"/>
          </p:nvPr>
        </p:nvSpPr>
        <p:spPr>
          <a:xfrm flipV="1">
            <a:off x="457200" y="379413"/>
            <a:ext cx="8229600" cy="835025"/>
          </a:xfrm>
        </p:spPr>
        <p:txBody>
          <a:bodyPr/>
          <a:lstStyle/>
          <a:p>
            <a:endParaRPr lang="en-US" altLang="en-US" smtClean="0"/>
          </a:p>
        </p:txBody>
      </p:sp>
      <p:sp>
        <p:nvSpPr>
          <p:cNvPr id="40965" name="Content Placeholder 2"/>
          <p:cNvSpPr>
            <a:spLocks noGrp="1" noChangeArrowheads="1"/>
          </p:cNvSpPr>
          <p:nvPr>
            <p:ph idx="1"/>
          </p:nvPr>
        </p:nvSpPr>
        <p:spPr/>
        <p:txBody>
          <a:bodyPr/>
          <a:lstStyle/>
          <a:p>
            <a:endParaRPr lang="en-GB" altLang="en-US" dirty="0" smtClean="0"/>
          </a:p>
          <a:p>
            <a:endParaRPr lang="en-GB" altLang="en-US" u="sng" dirty="0" smtClean="0"/>
          </a:p>
        </p:txBody>
      </p:sp>
    </p:spTree>
    <p:extLst>
      <p:ext uri="{BB962C8B-B14F-4D97-AF65-F5344CB8AC3E}">
        <p14:creationId xmlns:p14="http://schemas.microsoft.com/office/powerpoint/2010/main" val="210666812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ED3547-44BC-4351-818B-844E336440B9}"/>
              </a:ext>
            </a:extLst>
          </p:cNvPr>
          <p:cNvSpPr/>
          <p:nvPr/>
        </p:nvSpPr>
        <p:spPr>
          <a:xfrm>
            <a:off x="755650" y="620713"/>
            <a:ext cx="7561263" cy="5078412"/>
          </a:xfrm>
          <a:prstGeom prst="rect">
            <a:avLst/>
          </a:prstGeom>
        </p:spPr>
        <p:txBody>
          <a:bodyPr>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programme offered carers the opportunity to be trained to undertake physiological measurements of vital signs of service users whose clinical condition appears to be deteriorating and suffer from any of the following: - </a:t>
            </a:r>
            <a:b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Chronic </a:t>
            </a:r>
            <a:r>
              <a:rPr kumimoji="0" lang="en-GB" sz="2400" b="0" i="0" u="none" strike="noStrike" kern="12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Obstructive Pulmonary Disease (COPD)</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Diabetes</a:t>
            </a: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Stroke </a:t>
            </a: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Coronary Heart Disease </a:t>
            </a: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Urinary Tract Infection and those who have a high-pressure area risk score.</a:t>
            </a:r>
          </a:p>
        </p:txBody>
      </p:sp>
    </p:spTree>
    <p:extLst>
      <p:ext uri="{BB962C8B-B14F-4D97-AF65-F5344CB8AC3E}">
        <p14:creationId xmlns:p14="http://schemas.microsoft.com/office/powerpoint/2010/main" val="3876442095"/>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042988" y="188913"/>
            <a:ext cx="6192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000" b="1"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Expected outcomes?</a:t>
            </a:r>
            <a:endParaRPr kumimoji="0" lang="en-GB" altLang="en-US" sz="4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1" name="Rectangle 2"/>
          <p:cNvSpPr>
            <a:spLocks noChangeArrowheads="1"/>
          </p:cNvSpPr>
          <p:nvPr/>
        </p:nvSpPr>
        <p:spPr bwMode="auto">
          <a:xfrm>
            <a:off x="395288" y="981075"/>
            <a:ext cx="7993062"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07000"/>
              </a:lnSpc>
              <a:spcBef>
                <a:spcPct val="0"/>
              </a:spcBef>
              <a:spcAft>
                <a:spcPct val="0"/>
              </a:spcAft>
              <a:buClrTx/>
              <a:buSzTx/>
              <a:buFont typeface="Wingdings" panose="05000000000000000000" pitchFamily="2" charset="2"/>
              <a:buChar char="Ø"/>
              <a:tabLst/>
              <a:defRPr/>
            </a:pPr>
            <a:r>
              <a:rPr kumimoji="0" lang="en-GB" altLang="en-US" sz="23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training will prevent unnecessary admissions to hospital shifting the focus of institutionalised care to the Home and community based services. This will enable the service user to have more choice and control of their health outcomes and care.</a:t>
            </a:r>
          </a:p>
          <a:p>
            <a:pPr marL="342900" marR="0" lvl="0" indent="-342900" algn="l" defTabSz="914400" rtl="0" eaLnBrk="0" fontAlgn="base" latinLnBrk="0" hangingPunct="0">
              <a:lnSpc>
                <a:spcPct val="107000"/>
              </a:lnSpc>
              <a:spcBef>
                <a:spcPct val="0"/>
              </a:spcBef>
              <a:spcAft>
                <a:spcPts val="800"/>
              </a:spcAft>
              <a:buClrTx/>
              <a:buSzTx/>
              <a:buFont typeface="Wingdings" panose="05000000000000000000" pitchFamily="2" charset="2"/>
              <a:buChar char="Ø"/>
              <a:tabLst/>
              <a:defRPr/>
            </a:pPr>
            <a:r>
              <a:rPr kumimoji="0" lang="en-GB" altLang="en-US" sz="23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workforce will be well informed and knowledgeable in relation to the six chronic conditions as detailed in the summary above. The workforce will be confident and competent to undertake physiological measurements. </a:t>
            </a:r>
          </a:p>
          <a:p>
            <a:pPr marL="342900" marR="0" lvl="0" indent="-342900" algn="l" defTabSz="914400" rtl="0" eaLnBrk="0" fontAlgn="base" latinLnBrk="0" hangingPunct="0">
              <a:lnSpc>
                <a:spcPct val="107000"/>
              </a:lnSpc>
              <a:spcBef>
                <a:spcPct val="0"/>
              </a:spcBef>
              <a:spcAft>
                <a:spcPts val="800"/>
              </a:spcAft>
              <a:buClrTx/>
              <a:buSzTx/>
              <a:buFont typeface="Wingdings" panose="05000000000000000000" pitchFamily="2" charset="2"/>
              <a:buChar char="Ø"/>
              <a:tabLst/>
              <a:defRPr/>
            </a:pPr>
            <a:r>
              <a:rPr kumimoji="0" lang="en-GB" altLang="en-US" sz="23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Work alongside Community Nursing who ‘signed off’ the competencies </a:t>
            </a:r>
          </a:p>
        </p:txBody>
      </p:sp>
    </p:spTree>
    <p:extLst>
      <p:ext uri="{BB962C8B-B14F-4D97-AF65-F5344CB8AC3E}">
        <p14:creationId xmlns:p14="http://schemas.microsoft.com/office/powerpoint/2010/main" val="26633649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p:txBody>
          <a:bodyPr/>
          <a:lstStyle/>
          <a:p>
            <a:r>
              <a:rPr lang="en-GB" altLang="en-US" b="1" smtClean="0">
                <a:latin typeface="Calibri" panose="020F0502020204030204" pitchFamily="34" charset="0"/>
                <a:ea typeface="Calibri" panose="020F0502020204030204" pitchFamily="34" charset="0"/>
                <a:cs typeface="Calibri" panose="020F0502020204030204" pitchFamily="34" charset="0"/>
              </a:rPr>
              <a:t>Story so far … </a:t>
            </a:r>
          </a:p>
        </p:txBody>
      </p:sp>
      <p:sp>
        <p:nvSpPr>
          <p:cNvPr id="45059" name="Content Placeholder 2"/>
          <p:cNvSpPr>
            <a:spLocks noGrp="1" noChangeArrowheads="1"/>
          </p:cNvSpPr>
          <p:nvPr>
            <p:ph idx="1"/>
          </p:nvPr>
        </p:nvSpPr>
        <p:spPr>
          <a:xfrm>
            <a:off x="457200" y="1417638"/>
            <a:ext cx="8229600" cy="3956050"/>
          </a:xfrm>
        </p:spPr>
        <p:txBody>
          <a:bodyPr/>
          <a:lstStyle/>
          <a:p>
            <a:pPr>
              <a:buFont typeface="Wingdings" panose="05000000000000000000" pitchFamily="2" charset="2"/>
              <a:buChar char="Ø"/>
            </a:pPr>
            <a:r>
              <a:rPr lang="en-GB" altLang="en-US" sz="2800" smtClean="0">
                <a:ea typeface="Calibri" panose="020F0502020204030204" pitchFamily="34" charset="0"/>
                <a:cs typeface="Arial" panose="020B0604020202020204" pitchFamily="34" charset="0"/>
              </a:rPr>
              <a:t>East of our region has embraced the concept </a:t>
            </a:r>
          </a:p>
          <a:p>
            <a:pPr>
              <a:buFont typeface="Wingdings" panose="05000000000000000000" pitchFamily="2" charset="2"/>
              <a:buChar char="Ø"/>
            </a:pPr>
            <a:r>
              <a:rPr lang="en-GB" altLang="en-US" sz="2800" smtClean="0">
                <a:ea typeface="Calibri" panose="020F0502020204030204" pitchFamily="34" charset="0"/>
                <a:cs typeface="Arial" panose="020B0604020202020204" pitchFamily="34" charset="0"/>
              </a:rPr>
              <a:t>3 residential homes have taken part,  training 3 separate cohorts of 12 staff </a:t>
            </a:r>
          </a:p>
          <a:p>
            <a:pPr>
              <a:buFont typeface="Wingdings" panose="05000000000000000000" pitchFamily="2" charset="2"/>
              <a:buChar char="Ø"/>
            </a:pPr>
            <a:r>
              <a:rPr lang="en-GB" altLang="en-US" sz="2800" smtClean="0">
                <a:ea typeface="Calibri" panose="020F0502020204030204" pitchFamily="34" charset="0"/>
                <a:cs typeface="Arial" panose="020B0604020202020204" pitchFamily="34" charset="0"/>
              </a:rPr>
              <a:t>Working with Community Nurses to gain competence / confidence</a:t>
            </a:r>
          </a:p>
          <a:p>
            <a:pPr>
              <a:buFont typeface="Wingdings" panose="05000000000000000000" pitchFamily="2" charset="2"/>
              <a:buChar char="Ø"/>
            </a:pPr>
            <a:r>
              <a:rPr lang="en-GB" altLang="en-US" sz="2800" smtClean="0">
                <a:ea typeface="Calibri" panose="020F0502020204030204" pitchFamily="34" charset="0"/>
                <a:cs typeface="Arial" panose="020B0604020202020204" pitchFamily="34" charset="0"/>
              </a:rPr>
              <a:t>Monthly practice of baseline Vital signs </a:t>
            </a:r>
          </a:p>
          <a:p>
            <a:pPr>
              <a:buFont typeface="Wingdings" panose="05000000000000000000" pitchFamily="2" charset="2"/>
              <a:buChar char="Ø"/>
            </a:pPr>
            <a:r>
              <a:rPr lang="en-GB" altLang="en-US" sz="2800" smtClean="0">
                <a:ea typeface="Calibri" panose="020F0502020204030204" pitchFamily="34" charset="0"/>
                <a:cs typeface="Arial" panose="020B0604020202020204" pitchFamily="34" charset="0"/>
              </a:rPr>
              <a:t>Reduced numbers of unnecessary hospital admissions </a:t>
            </a:r>
          </a:p>
          <a:p>
            <a:endParaRPr lang="en-GB" altLang="en-US" smtClean="0">
              <a:ea typeface="Calibri" panose="020F0502020204030204" pitchFamily="34" charset="0"/>
              <a:cs typeface="Arial" panose="020B0604020202020204" pitchFamily="34" charset="0"/>
            </a:endParaRPr>
          </a:p>
          <a:p>
            <a:endParaRPr lang="en-GB" altLang="en-US" smtClean="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492324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Welcome and Introduction</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Domestic Arrangements</a:t>
            </a:r>
          </a:p>
          <a:p>
            <a:pPr>
              <a:buFont typeface="Wingdings" panose="05000000000000000000" pitchFamily="2" charset="2"/>
              <a:buChar char="Ø"/>
            </a:pPr>
            <a:endParaRPr lang="en-US"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Overview of the Day</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6950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p:txBody>
          <a:bodyPr/>
          <a:lstStyle/>
          <a:p>
            <a:r>
              <a:rPr lang="en-GB" altLang="en-US" b="1" smtClean="0"/>
              <a:t>And the rest ………..</a:t>
            </a:r>
          </a:p>
        </p:txBody>
      </p:sp>
      <p:sp>
        <p:nvSpPr>
          <p:cNvPr id="47107" name="Content Placeholder 2"/>
          <p:cNvSpPr>
            <a:spLocks noGrp="1" noChangeArrowheads="1"/>
          </p:cNvSpPr>
          <p:nvPr>
            <p:ph idx="1"/>
          </p:nvPr>
        </p:nvSpPr>
        <p:spPr>
          <a:xfrm>
            <a:off x="457200" y="1417638"/>
            <a:ext cx="8229600" cy="4421187"/>
          </a:xfrm>
        </p:spPr>
        <p:txBody>
          <a:bodyPr/>
          <a:lstStyle/>
          <a:p>
            <a:endParaRPr lang="en-GB" altLang="en-US" smtClean="0"/>
          </a:p>
          <a:p>
            <a:endParaRPr lang="en-GB" altLang="en-US" smtClean="0"/>
          </a:p>
          <a:p>
            <a:pPr>
              <a:buFont typeface="Wingdings" panose="05000000000000000000" pitchFamily="2" charset="2"/>
              <a:buChar char="Ø"/>
            </a:pPr>
            <a:r>
              <a:rPr lang="en-GB" altLang="en-US" smtClean="0">
                <a:ea typeface="Calibri" panose="020F0502020204030204" pitchFamily="34" charset="0"/>
                <a:cs typeface="Arial" panose="020B0604020202020204" pitchFamily="34" charset="0"/>
              </a:rPr>
              <a:t>SVQ </a:t>
            </a:r>
          </a:p>
          <a:p>
            <a:pPr>
              <a:buFont typeface="Wingdings" panose="05000000000000000000" pitchFamily="2" charset="2"/>
              <a:buChar char="Ø"/>
            </a:pPr>
            <a:r>
              <a:rPr lang="en-GB" altLang="en-US" smtClean="0">
                <a:ea typeface="Calibri" panose="020F0502020204030204" pitchFamily="34" charset="0"/>
                <a:cs typeface="Arial" panose="020B0604020202020204" pitchFamily="34" charset="0"/>
              </a:rPr>
              <a:t>Wide training  Portfolio </a:t>
            </a:r>
          </a:p>
        </p:txBody>
      </p:sp>
      <p:pic>
        <p:nvPicPr>
          <p:cNvPr id="47108" name="Picture 2"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56325" y="2060575"/>
            <a:ext cx="15843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213719"/>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457200" y="836613"/>
            <a:ext cx="8229600" cy="581025"/>
          </a:xfrm>
        </p:spPr>
        <p:txBody>
          <a:bodyPr/>
          <a:lstStyle/>
          <a:p>
            <a:pPr algn="l"/>
            <a:r>
              <a:rPr lang="en-GB" altLang="en-US" b="1" smtClean="0"/>
              <a:t>Partnership working to build a Competent, Resilient Workforce  </a:t>
            </a:r>
          </a:p>
        </p:txBody>
      </p:sp>
      <p:graphicFrame>
        <p:nvGraphicFramePr>
          <p:cNvPr id="7" name="Content Placeholder 6">
            <a:extLst>
              <a:ext uri="{FF2B5EF4-FFF2-40B4-BE49-F238E27FC236}">
                <a16:creationId xmlns:a16="http://schemas.microsoft.com/office/drawing/2014/main" id="{7669E7E4-A25C-425A-9D25-E06C99D4A683}"/>
              </a:ext>
            </a:extLst>
          </p:cNvPr>
          <p:cNvGraphicFramePr>
            <a:graphicFrameLocks noGrp="1"/>
          </p:cNvGraphicFramePr>
          <p:nvPr>
            <p:ph idx="1"/>
          </p:nvPr>
        </p:nvGraphicFramePr>
        <p:xfrm>
          <a:off x="611560" y="2060847"/>
          <a:ext cx="8532440" cy="3024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044788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Common Knowledge</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Presenter – Bert Lawrie</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External Verifier</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SVQ Care (82) and SVQ Child Care (84)</a:t>
            </a: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752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Common Knowledge</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GB" sz="2800" b="1" dirty="0" smtClean="0">
              <a:solidFill>
                <a:schemeClr val="bg1"/>
              </a:solidFill>
              <a:latin typeface="Arial" panose="020B0604020202020204" pitchFamily="34" charset="0"/>
              <a:cs typeface="Arial" panose="020B0604020202020204" pitchFamily="34" charset="0"/>
            </a:endParaRPr>
          </a:p>
          <a:p>
            <a:pPr marL="0" indent="0">
              <a:buNone/>
            </a:pPr>
            <a:r>
              <a:rPr lang="en-GB" sz="2800" b="1" dirty="0" smtClean="0">
                <a:solidFill>
                  <a:schemeClr val="bg1"/>
                </a:solidFill>
                <a:latin typeface="Arial" panose="020B0604020202020204" pitchFamily="34" charset="0"/>
                <a:cs typeface="Arial" panose="020B0604020202020204" pitchFamily="34" charset="0"/>
              </a:rPr>
              <a:t>Starting point is the SQA Guidance that should be read in conjunction with the Assessment Strategy.</a:t>
            </a: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940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Assessors Role</a:t>
            </a: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467790" y="1340769"/>
            <a:ext cx="8229600" cy="4699670"/>
          </a:xfrm>
        </p:spPr>
        <p:txBody>
          <a:bodyPr/>
          <a:lstStyle/>
          <a:p>
            <a:pP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In </a:t>
            </a:r>
            <a:r>
              <a:rPr lang="en-GB" altLang="en-US" sz="2400" b="1" dirty="0">
                <a:solidFill>
                  <a:schemeClr val="bg1"/>
                </a:solidFill>
                <a:latin typeface="Arial" panose="020B0604020202020204" pitchFamily="34" charset="0"/>
                <a:cs typeface="Arial" panose="020B0604020202020204" pitchFamily="34" charset="0"/>
              </a:rPr>
              <a:t>line with the L&amp;D9Di </a:t>
            </a:r>
            <a:r>
              <a:rPr lang="en-GB" altLang="en-US" sz="2400" b="1" dirty="0" smtClean="0">
                <a:solidFill>
                  <a:schemeClr val="bg1"/>
                </a:solidFill>
                <a:latin typeface="Arial" panose="020B0604020202020204" pitchFamily="34" charset="0"/>
                <a:cs typeface="Arial" panose="020B0604020202020204" pitchFamily="34" charset="0"/>
              </a:rPr>
              <a:t>Unit, </a:t>
            </a:r>
            <a:r>
              <a:rPr lang="en-GB" altLang="en-US" sz="2400" b="1" dirty="0">
                <a:solidFill>
                  <a:schemeClr val="bg1"/>
                </a:solidFill>
                <a:latin typeface="Arial" panose="020B0604020202020204" pitchFamily="34" charset="0"/>
                <a:cs typeface="Arial" panose="020B0604020202020204" pitchFamily="34" charset="0"/>
              </a:rPr>
              <a:t>it is the responsibility of the assessor to work with candidates to identify gaps in knowledge and skills before starting </a:t>
            </a:r>
            <a:r>
              <a:rPr lang="en-GB" altLang="en-US" sz="2400" b="1" dirty="0" smtClean="0">
                <a:solidFill>
                  <a:schemeClr val="bg1"/>
                </a:solidFill>
                <a:latin typeface="Arial" panose="020B0604020202020204" pitchFamily="34" charset="0"/>
                <a:cs typeface="Arial" panose="020B0604020202020204" pitchFamily="34" charset="0"/>
              </a:rPr>
              <a:t>assessment.</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GB" altLang="en-US" sz="24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Are </a:t>
            </a:r>
            <a:r>
              <a:rPr lang="en-GB" altLang="en-US" sz="2400" b="1" dirty="0">
                <a:solidFill>
                  <a:schemeClr val="bg1"/>
                </a:solidFill>
                <a:latin typeface="Arial" panose="020B0604020202020204" pitchFamily="34" charset="0"/>
                <a:cs typeface="Arial" panose="020B0604020202020204" pitchFamily="34" charset="0"/>
              </a:rPr>
              <a:t>your candidates in the appropriate job </a:t>
            </a:r>
            <a:r>
              <a:rPr lang="en-GB" altLang="en-US" sz="2400" b="1" dirty="0" smtClean="0">
                <a:solidFill>
                  <a:schemeClr val="bg1"/>
                </a:solidFill>
                <a:latin typeface="Arial" panose="020B0604020202020204" pitchFamily="34" charset="0"/>
                <a:cs typeface="Arial" panose="020B0604020202020204" pitchFamily="34" charset="0"/>
              </a:rPr>
              <a:t>role?</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GB" altLang="en-US" sz="24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What </a:t>
            </a:r>
            <a:r>
              <a:rPr lang="en-GB" altLang="en-US" sz="2400" b="1" dirty="0">
                <a:solidFill>
                  <a:schemeClr val="bg1"/>
                </a:solidFill>
                <a:latin typeface="Arial" panose="020B0604020202020204" pitchFamily="34" charset="0"/>
                <a:cs typeface="Arial" panose="020B0604020202020204" pitchFamily="34" charset="0"/>
              </a:rPr>
              <a:t>if any extra support do candidates need to reach the right level of </a:t>
            </a:r>
            <a:r>
              <a:rPr lang="en-GB" altLang="en-US" sz="2400" b="1" dirty="0" smtClean="0">
                <a:solidFill>
                  <a:schemeClr val="bg1"/>
                </a:solidFill>
                <a:latin typeface="Arial" panose="020B0604020202020204" pitchFamily="34" charset="0"/>
                <a:cs typeface="Arial" panose="020B0604020202020204" pitchFamily="34" charset="0"/>
              </a:rPr>
              <a:t>competence?</a:t>
            </a:r>
            <a:endParaRPr lang="en-GB" altLang="en-US" sz="24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6631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Planning and Holistic Assessment</a:t>
            </a: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Integration of knowledge and practice is </a:t>
            </a:r>
            <a:r>
              <a:rPr lang="en-GB" altLang="en-US" sz="2400" b="1" dirty="0" smtClean="0">
                <a:solidFill>
                  <a:schemeClr val="bg1"/>
                </a:solidFill>
                <a:latin typeface="Arial" panose="020B0604020202020204" pitchFamily="34" charset="0"/>
                <a:cs typeface="Arial" panose="020B0604020202020204" pitchFamily="34" charset="0"/>
              </a:rPr>
              <a:t>fundamental.</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Identify opportunities for “integration” through careful </a:t>
            </a:r>
            <a:r>
              <a:rPr lang="en-GB" altLang="en-US" sz="2400" b="1" dirty="0" smtClean="0">
                <a:solidFill>
                  <a:schemeClr val="bg1"/>
                </a:solidFill>
                <a:latin typeface="Arial" panose="020B0604020202020204" pitchFamily="34" charset="0"/>
                <a:cs typeface="Arial" panose="020B0604020202020204" pitchFamily="34" charset="0"/>
              </a:rPr>
              <a:t>planning.</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Integration of workplace activities and knowledge is critical to </a:t>
            </a:r>
            <a:r>
              <a:rPr lang="en-GB" altLang="en-US" sz="2400" b="1" dirty="0" smtClean="0">
                <a:solidFill>
                  <a:schemeClr val="bg1"/>
                </a:solidFill>
                <a:latin typeface="Arial" panose="020B0604020202020204" pitchFamily="34" charset="0"/>
                <a:cs typeface="Arial" panose="020B0604020202020204" pitchFamily="34" charset="0"/>
              </a:rPr>
              <a:t>success.</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Essential that assessors adopt a range of methods in the evidence gathering </a:t>
            </a:r>
            <a:r>
              <a:rPr lang="en-GB" altLang="en-US" sz="2400" b="1" dirty="0" smtClean="0">
                <a:solidFill>
                  <a:schemeClr val="bg1"/>
                </a:solidFill>
                <a:latin typeface="Arial" panose="020B0604020202020204" pitchFamily="34" charset="0"/>
                <a:cs typeface="Arial" panose="020B0604020202020204" pitchFamily="34" charset="0"/>
              </a:rPr>
              <a:t>process.</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0950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Assessing the Common Knowledge</a:t>
            </a: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Emphasis must be in candidates reflective accounts of practice for the majority of </a:t>
            </a:r>
            <a:r>
              <a:rPr lang="en-GB" altLang="en-US" sz="2400" b="1" dirty="0" smtClean="0">
                <a:solidFill>
                  <a:schemeClr val="bg1"/>
                </a:solidFill>
                <a:latin typeface="Arial" panose="020B0604020202020204" pitchFamily="34" charset="0"/>
                <a:cs typeface="Arial" panose="020B0604020202020204" pitchFamily="34" charset="0"/>
              </a:rPr>
              <a:t>evidence.</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When unable to do so then use “</a:t>
            </a:r>
            <a:r>
              <a:rPr lang="en-GB" altLang="en-US" sz="2400" b="1" dirty="0" smtClean="0">
                <a:solidFill>
                  <a:schemeClr val="bg1"/>
                </a:solidFill>
                <a:latin typeface="Arial" panose="020B0604020202020204" pitchFamily="34" charset="0"/>
                <a:cs typeface="Arial" panose="020B0604020202020204" pitchFamily="34" charset="0"/>
              </a:rPr>
              <a:t>focused, </a:t>
            </a:r>
            <a:r>
              <a:rPr lang="en-GB" altLang="en-US" sz="2400" b="1" dirty="0">
                <a:solidFill>
                  <a:schemeClr val="bg1"/>
                </a:solidFill>
                <a:latin typeface="Arial" panose="020B0604020202020204" pitchFamily="34" charset="0"/>
                <a:cs typeface="Arial" panose="020B0604020202020204" pitchFamily="34" charset="0"/>
              </a:rPr>
              <a:t>pieces of work. However, candidates MUST be able to apply the focused work to their “real work” </a:t>
            </a:r>
            <a:r>
              <a:rPr lang="en-GB" altLang="en-US" sz="2400" b="1" dirty="0" smtClean="0">
                <a:solidFill>
                  <a:schemeClr val="bg1"/>
                </a:solidFill>
                <a:latin typeface="Arial" panose="020B0604020202020204" pitchFamily="34" charset="0"/>
                <a:cs typeface="Arial" panose="020B0604020202020204" pitchFamily="34" charset="0"/>
              </a:rPr>
              <a:t>practice.</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Knowledge CANNOT be inferred from </a:t>
            </a:r>
            <a:r>
              <a:rPr lang="en-GB" altLang="en-US" sz="2400" b="1" dirty="0" smtClean="0">
                <a:solidFill>
                  <a:schemeClr val="bg1"/>
                </a:solidFill>
                <a:latin typeface="Arial" panose="020B0604020202020204" pitchFamily="34" charset="0"/>
                <a:cs typeface="Arial" panose="020B0604020202020204" pitchFamily="34" charset="0"/>
              </a:rPr>
              <a:t>direct observation</a:t>
            </a:r>
            <a:r>
              <a:rPr lang="en-GB" altLang="en-US" sz="2400" b="1" dirty="0">
                <a:solidFill>
                  <a:schemeClr val="bg1"/>
                </a:solidFill>
                <a:latin typeface="Arial" panose="020B0604020202020204" pitchFamily="34" charset="0"/>
                <a:cs typeface="Arial" panose="020B0604020202020204" pitchFamily="34" charset="0"/>
              </a:rPr>
              <a:t>. You must use other assessment </a:t>
            </a:r>
            <a:r>
              <a:rPr lang="en-GB" altLang="en-US" sz="2400" b="1" dirty="0" smtClean="0">
                <a:solidFill>
                  <a:schemeClr val="bg1"/>
                </a:solidFill>
                <a:latin typeface="Arial" panose="020B0604020202020204" pitchFamily="34" charset="0"/>
                <a:cs typeface="Arial" panose="020B0604020202020204" pitchFamily="34" charset="0"/>
              </a:rPr>
              <a:t>methods.</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7606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What works well?</a:t>
            </a: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p:txBody>
          <a:bodyPr/>
          <a:lstStyle/>
          <a:p>
            <a:pPr>
              <a:lnSpc>
                <a:spcPct val="90000"/>
              </a:lnSpc>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Candidate is well prepared at the outset, perhaps through a “Readiness for Assessment” </a:t>
            </a:r>
            <a:r>
              <a:rPr lang="en-GB" altLang="en-US" sz="2400" b="1" dirty="0" smtClean="0">
                <a:solidFill>
                  <a:schemeClr val="bg1"/>
                </a:solidFill>
                <a:latin typeface="Arial" panose="020B0604020202020204" pitchFamily="34" charset="0"/>
                <a:cs typeface="Arial" panose="020B0604020202020204" pitchFamily="34" charset="0"/>
              </a:rPr>
              <a:t>tool.</a:t>
            </a:r>
            <a:endParaRPr lang="en-GB" altLang="en-US" sz="2400" b="1" dirty="0">
              <a:solidFill>
                <a:schemeClr val="bg1"/>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Candidates training has been matched to the standards and linked to real work </a:t>
            </a:r>
            <a:r>
              <a:rPr lang="en-GB" altLang="en-US" sz="2400" b="1" dirty="0" smtClean="0">
                <a:solidFill>
                  <a:schemeClr val="bg1"/>
                </a:solidFill>
                <a:latin typeface="Arial" panose="020B0604020202020204" pitchFamily="34" charset="0"/>
                <a:cs typeface="Arial" panose="020B0604020202020204" pitchFamily="34" charset="0"/>
              </a:rPr>
              <a:t>activities.</a:t>
            </a:r>
            <a:endParaRPr lang="en-GB" altLang="en-US" sz="2400" b="1" dirty="0">
              <a:solidFill>
                <a:schemeClr val="bg1"/>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Following observation the assessor checks and confirms knowledge through oral questioning and professional </a:t>
            </a:r>
            <a:r>
              <a:rPr lang="en-GB" altLang="en-US" sz="2400" b="1" dirty="0" smtClean="0">
                <a:solidFill>
                  <a:schemeClr val="bg1"/>
                </a:solidFill>
                <a:latin typeface="Arial" panose="020B0604020202020204" pitchFamily="34" charset="0"/>
                <a:cs typeface="Arial" panose="020B0604020202020204" pitchFamily="34" charset="0"/>
              </a:rPr>
              <a:t>discussion.</a:t>
            </a:r>
            <a:endParaRPr lang="en-GB" altLang="en-US" sz="2400" b="1" dirty="0">
              <a:solidFill>
                <a:schemeClr val="bg1"/>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Assessors written feedback, directs candidate to future opportunities to meet gaps in common and/or specific </a:t>
            </a:r>
            <a:r>
              <a:rPr lang="en-GB" altLang="en-US" sz="2400" b="1" dirty="0" smtClean="0">
                <a:solidFill>
                  <a:schemeClr val="bg1"/>
                </a:solidFill>
                <a:latin typeface="Arial" panose="020B0604020202020204" pitchFamily="34" charset="0"/>
                <a:cs typeface="Arial" panose="020B0604020202020204" pitchFamily="34" charset="0"/>
              </a:rPr>
              <a:t>knowledge.</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3960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Qualification Verifiers Findings 1</a:t>
            </a: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Over assessment is commonplace and never challenged by Internal </a:t>
            </a:r>
            <a:r>
              <a:rPr lang="en-GB" altLang="en-US" sz="2400" b="1" dirty="0" smtClean="0">
                <a:solidFill>
                  <a:schemeClr val="bg1"/>
                </a:solidFill>
                <a:latin typeface="Arial" panose="020B0604020202020204" pitchFamily="34" charset="0"/>
                <a:cs typeface="Arial" panose="020B0604020202020204" pitchFamily="34" charset="0"/>
              </a:rPr>
              <a:t>Verifier.</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Candidates/assessors provide multiple/numerous examples for each knowledge </a:t>
            </a:r>
            <a:r>
              <a:rPr lang="en-GB" altLang="en-US" sz="2400" b="1" dirty="0" smtClean="0">
                <a:solidFill>
                  <a:schemeClr val="bg1"/>
                </a:solidFill>
                <a:latin typeface="Arial" panose="020B0604020202020204" pitchFamily="34" charset="0"/>
                <a:cs typeface="Arial" panose="020B0604020202020204" pitchFamily="34" charset="0"/>
              </a:rPr>
              <a:t>point.</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Assessors </a:t>
            </a:r>
            <a:r>
              <a:rPr lang="en-GB" altLang="en-US" sz="2400" b="1" dirty="0">
                <a:solidFill>
                  <a:schemeClr val="bg1"/>
                </a:solidFill>
                <a:latin typeface="Arial" panose="020B0604020202020204" pitchFamily="34" charset="0"/>
                <a:cs typeface="Arial" panose="020B0604020202020204" pitchFamily="34" charset="0"/>
              </a:rPr>
              <a:t>set candidates focused pieces of work/assignments/written questions when the  knowledge point has already been met within reflective </a:t>
            </a:r>
            <a:r>
              <a:rPr lang="en-GB" altLang="en-US" sz="2400" b="1" dirty="0" smtClean="0">
                <a:solidFill>
                  <a:schemeClr val="bg1"/>
                </a:solidFill>
                <a:latin typeface="Arial" panose="020B0604020202020204" pitchFamily="34" charset="0"/>
                <a:cs typeface="Arial" panose="020B0604020202020204" pitchFamily="34" charset="0"/>
              </a:rPr>
              <a:t>accounts.</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2189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Qualification Verifiers Findings 2</a:t>
            </a: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p:txBody>
          <a:bodyPr/>
          <a:lstStyle/>
          <a:p>
            <a:pPr>
              <a:lnSpc>
                <a:spcPct val="90000"/>
              </a:lnSpc>
              <a:buFont typeface="Wingdings" panose="05000000000000000000" pitchFamily="2" charset="2"/>
              <a:buChar char="Ø"/>
            </a:pPr>
            <a:r>
              <a:rPr lang="en-GB" altLang="en-US" sz="2300" b="1" dirty="0">
                <a:solidFill>
                  <a:schemeClr val="bg1"/>
                </a:solidFill>
                <a:latin typeface="Arial" panose="020B0604020202020204" pitchFamily="34" charset="0"/>
                <a:cs typeface="Arial" panose="020B0604020202020204" pitchFamily="34" charset="0"/>
              </a:rPr>
              <a:t>Assessors continue to “Directly Observe” knowledge despite the </a:t>
            </a:r>
            <a:r>
              <a:rPr lang="en-GB" altLang="en-US" sz="2300" b="1" dirty="0" smtClean="0">
                <a:solidFill>
                  <a:schemeClr val="bg1"/>
                </a:solidFill>
                <a:latin typeface="Arial" panose="020B0604020202020204" pitchFamily="34" charset="0"/>
                <a:cs typeface="Arial" panose="020B0604020202020204" pitchFamily="34" charset="0"/>
              </a:rPr>
              <a:t>guidance.</a:t>
            </a:r>
            <a:endParaRPr lang="en-GB" altLang="en-US" sz="2300" b="1" dirty="0">
              <a:solidFill>
                <a:schemeClr val="bg1"/>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GB" altLang="en-US" sz="2300" b="1" dirty="0">
                <a:solidFill>
                  <a:schemeClr val="bg1"/>
                </a:solidFill>
                <a:latin typeface="Arial" panose="020B0604020202020204" pitchFamily="34" charset="0"/>
                <a:cs typeface="Arial" panose="020B0604020202020204" pitchFamily="34" charset="0"/>
              </a:rPr>
              <a:t>Assessors directly observe “every unit</a:t>
            </a:r>
            <a:r>
              <a:rPr lang="en-GB" altLang="en-US" sz="2300" b="1" dirty="0" smtClean="0">
                <a:solidFill>
                  <a:schemeClr val="bg1"/>
                </a:solidFill>
                <a:latin typeface="Arial" panose="020B0604020202020204" pitchFamily="34" charset="0"/>
                <a:cs typeface="Arial" panose="020B0604020202020204" pitchFamily="34" charset="0"/>
              </a:rPr>
              <a:t>”.</a:t>
            </a:r>
            <a:endParaRPr lang="en-GB" altLang="en-US" sz="2300" b="1" dirty="0">
              <a:solidFill>
                <a:schemeClr val="bg1"/>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GB" altLang="en-US" sz="2300" b="1" dirty="0">
                <a:solidFill>
                  <a:schemeClr val="bg1"/>
                </a:solidFill>
                <a:latin typeface="Arial" panose="020B0604020202020204" pitchFamily="34" charset="0"/>
                <a:cs typeface="Arial" panose="020B0604020202020204" pitchFamily="34" charset="0"/>
              </a:rPr>
              <a:t>Some centres continue to assess single units or limit the amount of evidence generated by “holistic assessment</a:t>
            </a:r>
            <a:r>
              <a:rPr lang="en-GB" altLang="en-US" sz="2300" b="1" dirty="0" smtClean="0">
                <a:solidFill>
                  <a:schemeClr val="bg1"/>
                </a:solidFill>
                <a:latin typeface="Arial" panose="020B0604020202020204" pitchFamily="34" charset="0"/>
                <a:cs typeface="Arial" panose="020B0604020202020204" pitchFamily="34" charset="0"/>
              </a:rPr>
              <a:t>”.</a:t>
            </a:r>
            <a:endParaRPr lang="en-GB" altLang="en-US" sz="2300" b="1" dirty="0">
              <a:solidFill>
                <a:schemeClr val="bg1"/>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GB" altLang="en-US" sz="2300" b="1" dirty="0">
                <a:solidFill>
                  <a:schemeClr val="bg1"/>
                </a:solidFill>
                <a:latin typeface="Arial" panose="020B0604020202020204" pitchFamily="34" charset="0"/>
                <a:cs typeface="Arial" panose="020B0604020202020204" pitchFamily="34" charset="0"/>
              </a:rPr>
              <a:t>Assignments and written questions continue to be set for numerous knowledge points INSTEAD of gaps or Performance Criteria  “not easily incorporated into accounts of practice</a:t>
            </a:r>
            <a:r>
              <a:rPr lang="en-GB" altLang="en-US" sz="2300" b="1" dirty="0" smtClean="0">
                <a:solidFill>
                  <a:schemeClr val="bg1"/>
                </a:solidFill>
                <a:latin typeface="Arial" panose="020B0604020202020204" pitchFamily="34" charset="0"/>
                <a:cs typeface="Arial" panose="020B0604020202020204" pitchFamily="34" charset="0"/>
              </a:rPr>
              <a:t>”.</a:t>
            </a:r>
            <a:endParaRPr lang="en-GB" altLang="en-US" sz="23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3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832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SVQ Care and Child Care Update</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Presenter – John Currie</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Senior External Verifier</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SVQ Care (82) and SVQ Child Care (84)</a:t>
            </a: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5706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Qualification Verifiers Findings 3</a:t>
            </a: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Products are valuable “sources of evidence” particularly for higher level awards but assessors must make clear links and provide written explanations on how the product meets the Unit evidence </a:t>
            </a:r>
            <a:r>
              <a:rPr lang="en-GB" altLang="en-US" sz="2400" b="1" dirty="0" smtClean="0">
                <a:solidFill>
                  <a:schemeClr val="bg1"/>
                </a:solidFill>
                <a:latin typeface="Arial" panose="020B0604020202020204" pitchFamily="34" charset="0"/>
                <a:cs typeface="Arial" panose="020B0604020202020204" pitchFamily="34" charset="0"/>
              </a:rPr>
              <a:t>requirements.</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GB" altLang="en-US" sz="24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Copies </a:t>
            </a:r>
            <a:r>
              <a:rPr lang="en-GB" altLang="en-US" sz="2400" b="1" dirty="0">
                <a:solidFill>
                  <a:schemeClr val="bg1"/>
                </a:solidFill>
                <a:latin typeface="Arial" panose="020B0604020202020204" pitchFamily="34" charset="0"/>
                <a:cs typeface="Arial" panose="020B0604020202020204" pitchFamily="34" charset="0"/>
              </a:rPr>
              <a:t>of products shouldn’t be included, it’s YOUR written explanation on the contribution the product makes to your final </a:t>
            </a:r>
            <a:r>
              <a:rPr lang="en-GB" altLang="en-US" sz="2400" b="1" dirty="0" smtClean="0">
                <a:solidFill>
                  <a:schemeClr val="bg1"/>
                </a:solidFill>
                <a:latin typeface="Arial" panose="020B0604020202020204" pitchFamily="34" charset="0"/>
                <a:cs typeface="Arial" panose="020B0604020202020204" pitchFamily="34" charset="0"/>
              </a:rPr>
              <a:t>assessment.</a:t>
            </a: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5369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04813"/>
            <a:ext cx="8136136" cy="1143000"/>
          </a:xfrm>
        </p:spPr>
        <p:txBody>
          <a:bodyPr/>
          <a:lstStyle/>
          <a:p>
            <a:pPr eaLnBrk="1" hangingPunct="1"/>
            <a:r>
              <a:rPr lang="en-GB" altLang="en-US" sz="4000" b="1" dirty="0" smtClean="0">
                <a:solidFill>
                  <a:schemeClr val="bg1"/>
                </a:solidFill>
                <a:latin typeface="Arial" panose="020B0604020202020204" pitchFamily="34" charset="0"/>
                <a:cs typeface="Arial" panose="020B0604020202020204" pitchFamily="34" charset="0"/>
              </a:rPr>
              <a:t>Any Questions</a:t>
            </a:r>
            <a:endParaRPr lang="en-GB" altLang="en-US" sz="4000" b="1" i="1" dirty="0" smtClean="0">
              <a:solidFill>
                <a:schemeClr val="bg1"/>
              </a:solidFill>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Ø"/>
            </a:pPr>
            <a:endParaRPr lang="en-GB" altLang="en-US" sz="2400" dirty="0" smtClean="0">
              <a:solidFill>
                <a:schemeClr val="bg1"/>
              </a:solidFill>
            </a:endParaRPr>
          </a:p>
        </p:txBody>
      </p:sp>
      <p:pic>
        <p:nvPicPr>
          <p:cNvPr id="4" name="Picture 3" descr="Any Questions Images Question">
            <a:hlinkClick r:id="rId2" tooltip="Question"/>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268760"/>
            <a:ext cx="8208912" cy="3528391"/>
          </a:xfrm>
          <a:prstGeom prst="rect">
            <a:avLst/>
          </a:prstGeom>
          <a:noFill/>
          <a:ln>
            <a:noFill/>
          </a:ln>
        </p:spPr>
      </p:pic>
    </p:spTree>
    <p:extLst>
      <p:ext uri="{BB962C8B-B14F-4D97-AF65-F5344CB8AC3E}">
        <p14:creationId xmlns:p14="http://schemas.microsoft.com/office/powerpoint/2010/main" val="35448351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Presenter</a:t>
            </a:r>
          </a:p>
        </p:txBody>
      </p:sp>
      <p:sp>
        <p:nvSpPr>
          <p:cNvPr id="5123" name="Rectangle 3"/>
          <p:cNvSpPr>
            <a:spLocks noGrp="1" noChangeArrowheads="1"/>
          </p:cNvSpPr>
          <p:nvPr>
            <p:ph type="body" idx="1"/>
          </p:nvPr>
        </p:nvSpPr>
        <p:spPr/>
        <p:txBody>
          <a:bodyPr/>
          <a:lstStyle/>
          <a:p>
            <a:pPr marL="0" indent="0" algn="ctr">
              <a:buNone/>
            </a:pPr>
            <a:r>
              <a:rPr lang="en-US" sz="2800" b="1" dirty="0" smtClean="0">
                <a:solidFill>
                  <a:schemeClr val="bg1"/>
                </a:solidFill>
                <a:latin typeface="Arial" panose="020B0604020202020204" pitchFamily="34" charset="0"/>
                <a:cs typeface="Arial" panose="020B0604020202020204" pitchFamily="34" charset="0"/>
              </a:rPr>
              <a:t>Mark Hood</a:t>
            </a:r>
          </a:p>
          <a:p>
            <a:pPr marL="0" indent="0" algn="ctr">
              <a:buNone/>
            </a:pPr>
            <a:r>
              <a:rPr lang="en-US" sz="2800" b="1" dirty="0" smtClean="0">
                <a:solidFill>
                  <a:schemeClr val="bg1"/>
                </a:solidFill>
                <a:latin typeface="Arial" panose="020B0604020202020204" pitchFamily="34" charset="0"/>
                <a:cs typeface="Arial" panose="020B0604020202020204" pitchFamily="34" charset="0"/>
              </a:rPr>
              <a:t>Training and Development Manager</a:t>
            </a:r>
          </a:p>
          <a:p>
            <a:pPr marL="0" indent="0" algn="ctr">
              <a:buNone/>
            </a:pPr>
            <a:r>
              <a:rPr lang="en-US" sz="2800" b="1" dirty="0" smtClean="0">
                <a:solidFill>
                  <a:schemeClr val="bg1"/>
                </a:solidFill>
                <a:latin typeface="Arial" panose="020B0604020202020204" pitchFamily="34" charset="0"/>
                <a:cs typeface="Arial" panose="020B0604020202020204" pitchFamily="34" charset="0"/>
              </a:rPr>
              <a:t>Appointee Management</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Tel:   0345-213-5365</a:t>
            </a:r>
          </a:p>
          <a:p>
            <a:pPr marL="0" indent="0" algn="ctr">
              <a:buNone/>
            </a:pPr>
            <a:r>
              <a:rPr lang="en-US" sz="2800" b="1" dirty="0" smtClean="0">
                <a:solidFill>
                  <a:schemeClr val="bg1"/>
                </a:solidFill>
                <a:latin typeface="Arial" panose="020B0604020202020204" pitchFamily="34" charset="0"/>
                <a:cs typeface="Arial" panose="020B0604020202020204" pitchFamily="34" charset="0"/>
              </a:rPr>
              <a:t>Email:   mark.hood@sqa.org.uk</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578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57200" y="476672"/>
            <a:ext cx="8229600" cy="4104456"/>
          </a:xfrm>
        </p:spPr>
        <p:txBody>
          <a:bodyPr/>
          <a:lstStyle/>
          <a:p>
            <a:r>
              <a:rPr lang="en-US" sz="4000" b="1" dirty="0">
                <a:solidFill>
                  <a:schemeClr val="bg1"/>
                </a:solidFill>
                <a:latin typeface="Arial" panose="020B0604020202020204" pitchFamily="34" charset="0"/>
                <a:cs typeface="Arial" panose="020B0604020202020204" pitchFamily="34" charset="0"/>
              </a:rPr>
              <a:t>Continuing Professional Development </a:t>
            </a:r>
            <a:r>
              <a:rPr lang="en-US" sz="4000" b="1" dirty="0" smtClean="0">
                <a:solidFill>
                  <a:schemeClr val="bg1"/>
                </a:solidFill>
                <a:latin typeface="Arial" panose="020B0604020202020204" pitchFamily="34" charset="0"/>
                <a:cs typeface="Arial" panose="020B0604020202020204" pitchFamily="34" charset="0"/>
              </a:rPr>
              <a:t>(CPD)</a:t>
            </a:r>
            <a:r>
              <a:rPr lang="en-US" sz="4000" b="1" dirty="0">
                <a:solidFill>
                  <a:schemeClr val="bg1"/>
                </a:solidFill>
                <a:latin typeface="Arial" panose="020B0604020202020204" pitchFamily="34" charset="0"/>
                <a:cs typeface="Arial" panose="020B0604020202020204" pitchFamily="34" charset="0"/>
              </a:rPr>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and the</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SQA Academy Course</a:t>
            </a:r>
            <a:br>
              <a:rPr lang="en-US" sz="4000" b="1" dirty="0">
                <a:solidFill>
                  <a:schemeClr val="bg1"/>
                </a:solidFill>
                <a:latin typeface="Arial" panose="020B0604020202020204" pitchFamily="34" charset="0"/>
                <a:cs typeface="Arial" panose="020B0604020202020204" pitchFamily="34" charset="0"/>
              </a:rPr>
            </a:br>
            <a:r>
              <a:rPr lang="en-GB" altLang="en-US" sz="4000" b="1" dirty="0" smtClean="0">
                <a:solidFill>
                  <a:schemeClr val="bg1"/>
                </a:solidFill>
                <a:latin typeface="Arial" panose="020B0604020202020204" pitchFamily="34" charset="0"/>
                <a:cs typeface="Arial" panose="020B0604020202020204" pitchFamily="34" charset="0"/>
              </a:rPr>
              <a:t/>
            </a:r>
            <a:br>
              <a:rPr lang="en-GB" altLang="en-US" sz="4000" b="1" dirty="0" smtClean="0">
                <a:solidFill>
                  <a:schemeClr val="bg1"/>
                </a:solidFill>
                <a:latin typeface="Arial" panose="020B0604020202020204" pitchFamily="34" charset="0"/>
                <a:cs typeface="Arial" panose="020B0604020202020204" pitchFamily="34" charset="0"/>
              </a:rPr>
            </a:br>
            <a:endParaRPr lang="en-GB" altLang="en-US" sz="4000" b="1" dirty="0" smtClean="0">
              <a:solidFill>
                <a:schemeClr val="bg1"/>
              </a:solidFill>
              <a:latin typeface="Arial" panose="020B0604020202020204" pitchFamily="34" charset="0"/>
              <a:cs typeface="Arial" panose="020B0604020202020204" pitchFamily="34" charset="0"/>
            </a:endParaRPr>
          </a:p>
        </p:txBody>
      </p:sp>
      <p:sp>
        <p:nvSpPr>
          <p:cNvPr id="4099" name="Rectangle 8"/>
          <p:cNvSpPr>
            <a:spLocks noChangeArrowheads="1"/>
          </p:cNvSpPr>
          <p:nvPr/>
        </p:nvSpPr>
        <p:spPr bwMode="auto">
          <a:xfrm>
            <a:off x="457200" y="2924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A"/>
              </a:buClr>
              <a:buFont typeface="Wingdings" pitchFamily="2" charset="2"/>
              <a:buChar char="w"/>
              <a:defRPr sz="2800">
                <a:solidFill>
                  <a:srgbClr val="00009A"/>
                </a:solidFill>
                <a:latin typeface="Arial" charset="0"/>
              </a:defRPr>
            </a:lvl1pPr>
            <a:lvl2pPr marL="742950" indent="-285750" eaLnBrk="0" hangingPunct="0">
              <a:spcBef>
                <a:spcPct val="20000"/>
              </a:spcBef>
              <a:buClr>
                <a:srgbClr val="00009A"/>
              </a:buClr>
              <a:buFont typeface="Arial" charset="0"/>
              <a:buChar char="–"/>
              <a:defRPr sz="2800">
                <a:solidFill>
                  <a:srgbClr val="00009A"/>
                </a:solidFill>
                <a:latin typeface="Arial" charset="0"/>
              </a:defRPr>
            </a:lvl2pPr>
            <a:lvl3pPr marL="1143000" indent="-228600" eaLnBrk="0" hangingPunct="0">
              <a:spcBef>
                <a:spcPct val="20000"/>
              </a:spcBef>
              <a:buClr>
                <a:srgbClr val="FF9933"/>
              </a:buClr>
              <a:buChar char="•"/>
              <a:defRPr sz="2800">
                <a:solidFill>
                  <a:schemeClr val="bg1"/>
                </a:solidFill>
                <a:latin typeface="Arial" charset="0"/>
              </a:defRPr>
            </a:lvl3pPr>
            <a:lvl4pPr marL="1600200" indent="-228600" eaLnBrk="0" hangingPunct="0">
              <a:spcBef>
                <a:spcPct val="20000"/>
              </a:spcBef>
              <a:buClr>
                <a:srgbClr val="FF9933"/>
              </a:buClr>
              <a:buChar char="–"/>
              <a:defRPr sz="2800">
                <a:solidFill>
                  <a:schemeClr val="bg1"/>
                </a:solidFill>
                <a:latin typeface="Arial" charset="0"/>
              </a:defRPr>
            </a:lvl4pPr>
            <a:lvl5pPr marL="2057400" indent="-228600" eaLnBrk="0" hangingPunct="0">
              <a:spcBef>
                <a:spcPct val="20000"/>
              </a:spcBef>
              <a:buClr>
                <a:srgbClr val="FF9933"/>
              </a:buClr>
              <a:buChar char="»"/>
              <a:defRPr sz="2800">
                <a:solidFill>
                  <a:schemeClr val="bg1"/>
                </a:solidFill>
                <a:latin typeface="Arial" charset="0"/>
              </a:defRPr>
            </a:lvl5pPr>
            <a:lvl6pPr marL="2514600" indent="-228600" eaLnBrk="0" fontAlgn="base" hangingPunct="0">
              <a:spcBef>
                <a:spcPct val="20000"/>
              </a:spcBef>
              <a:spcAft>
                <a:spcPct val="0"/>
              </a:spcAft>
              <a:buClr>
                <a:srgbClr val="FF9933"/>
              </a:buClr>
              <a:buChar char="»"/>
              <a:defRPr sz="2800">
                <a:solidFill>
                  <a:schemeClr val="bg1"/>
                </a:solidFill>
                <a:latin typeface="Arial" charset="0"/>
              </a:defRPr>
            </a:lvl6pPr>
            <a:lvl7pPr marL="2971800" indent="-228600" eaLnBrk="0" fontAlgn="base" hangingPunct="0">
              <a:spcBef>
                <a:spcPct val="20000"/>
              </a:spcBef>
              <a:spcAft>
                <a:spcPct val="0"/>
              </a:spcAft>
              <a:buClr>
                <a:srgbClr val="FF9933"/>
              </a:buClr>
              <a:buChar char="»"/>
              <a:defRPr sz="2800">
                <a:solidFill>
                  <a:schemeClr val="bg1"/>
                </a:solidFill>
                <a:latin typeface="Arial" charset="0"/>
              </a:defRPr>
            </a:lvl7pPr>
            <a:lvl8pPr marL="3429000" indent="-228600" eaLnBrk="0" fontAlgn="base" hangingPunct="0">
              <a:spcBef>
                <a:spcPct val="20000"/>
              </a:spcBef>
              <a:spcAft>
                <a:spcPct val="0"/>
              </a:spcAft>
              <a:buClr>
                <a:srgbClr val="FF9933"/>
              </a:buClr>
              <a:buChar char="»"/>
              <a:defRPr sz="2800">
                <a:solidFill>
                  <a:schemeClr val="bg1"/>
                </a:solidFill>
                <a:latin typeface="Arial" charset="0"/>
              </a:defRPr>
            </a:lvl8pPr>
            <a:lvl9pPr marL="3886200" indent="-228600" eaLnBrk="0" fontAlgn="base" hangingPunct="0">
              <a:spcBef>
                <a:spcPct val="20000"/>
              </a:spcBef>
              <a:spcAft>
                <a:spcPct val="0"/>
              </a:spcAft>
              <a:buClr>
                <a:srgbClr val="FF9933"/>
              </a:buClr>
              <a:buChar char="»"/>
              <a:defRPr sz="2800">
                <a:solidFill>
                  <a:schemeClr val="bg1"/>
                </a:solidFill>
                <a:latin typeface="Arial" charset="0"/>
              </a:defRPr>
            </a:lvl9pPr>
          </a:lstStyle>
          <a:p>
            <a:pPr algn="ctr" eaLnBrk="1" hangingPunct="1">
              <a:spcBef>
                <a:spcPct val="0"/>
              </a:spcBef>
              <a:buClrTx/>
              <a:buFontTx/>
              <a:buNone/>
            </a:pPr>
            <a:endParaRPr lang="en-US" altLang="en-US" sz="2400" b="1"/>
          </a:p>
        </p:txBody>
      </p:sp>
    </p:spTree>
    <p:extLst>
      <p:ext uri="{BB962C8B-B14F-4D97-AF65-F5344CB8AC3E}">
        <p14:creationId xmlns:p14="http://schemas.microsoft.com/office/powerpoint/2010/main" val="18088287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Definition – Continuing Professional Development (CPD)</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r>
              <a:rPr lang="en-GB" sz="2800" b="1" dirty="0" smtClean="0">
                <a:solidFill>
                  <a:schemeClr val="bg1"/>
                </a:solidFill>
                <a:latin typeface="Arial" panose="020B0604020202020204" pitchFamily="34" charset="0"/>
                <a:cs typeface="Arial" panose="020B0604020202020204" pitchFamily="34" charset="0"/>
              </a:rPr>
              <a:t>“CPD </a:t>
            </a:r>
            <a:r>
              <a:rPr lang="en-GB" sz="2800" b="1" dirty="0">
                <a:solidFill>
                  <a:schemeClr val="bg1"/>
                </a:solidFill>
                <a:latin typeface="Arial" panose="020B0604020202020204" pitchFamily="34" charset="0"/>
                <a:cs typeface="Arial" panose="020B0604020202020204" pitchFamily="34" charset="0"/>
              </a:rPr>
              <a:t>is the conscious updating of professional knowledge and improvement of personal competence throughout your working life. Conscious implies that CPD is a state of mind rather than a set of rules or a programme of </a:t>
            </a:r>
            <a:r>
              <a:rPr lang="en-GB" sz="2800" b="1" dirty="0" smtClean="0">
                <a:solidFill>
                  <a:schemeClr val="bg1"/>
                </a:solidFill>
                <a:latin typeface="Arial" panose="020B0604020202020204" pitchFamily="34" charset="0"/>
                <a:cs typeface="Arial" panose="020B0604020202020204" pitchFamily="34" charset="0"/>
              </a:rPr>
              <a:t>study”.</a:t>
            </a:r>
            <a:endParaRPr lang="en-GB"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2930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The Concept – Continuing Professional Development (CPD)</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GB" sz="2200" b="1" dirty="0">
                <a:solidFill>
                  <a:schemeClr val="bg1"/>
                </a:solidFill>
                <a:latin typeface="Arial" panose="020B0604020202020204" pitchFamily="34" charset="0"/>
                <a:cs typeface="Arial" panose="020B0604020202020204" pitchFamily="34" charset="0"/>
              </a:rPr>
              <a:t>Continuing Professional Development (CPD) is about how you use a variety of learning experiences to develop yourself professionally and personally.</a:t>
            </a:r>
          </a:p>
          <a:p>
            <a:pPr marL="0" indent="0">
              <a:buNone/>
            </a:pPr>
            <a:r>
              <a:rPr lang="en-GB" sz="2200" b="1" dirty="0">
                <a:solidFill>
                  <a:schemeClr val="bg1"/>
                </a:solidFill>
                <a:latin typeface="Arial" panose="020B0604020202020204" pitchFamily="34" charset="0"/>
                <a:cs typeface="Arial" panose="020B0604020202020204" pitchFamily="34" charset="0"/>
              </a:rPr>
              <a:t> </a:t>
            </a:r>
          </a:p>
          <a:p>
            <a:pPr>
              <a:buFont typeface="Wingdings" panose="05000000000000000000" pitchFamily="2" charset="2"/>
              <a:buChar char="Ø"/>
            </a:pPr>
            <a:r>
              <a:rPr lang="en-GB" sz="2200" b="1" dirty="0">
                <a:solidFill>
                  <a:schemeClr val="bg1"/>
                </a:solidFill>
                <a:latin typeface="Arial" panose="020B0604020202020204" pitchFamily="34" charset="0"/>
                <a:cs typeface="Arial" panose="020B0604020202020204" pitchFamily="34" charset="0"/>
              </a:rPr>
              <a:t>There is a common principle in how you approach CPD, whether you think in terms of self development or lifelong learning. It is about the learning and development that you undertake and the method you use to reflect on and record this </a:t>
            </a:r>
            <a:r>
              <a:rPr lang="en-GB" sz="2200" b="1" dirty="0" smtClean="0">
                <a:solidFill>
                  <a:schemeClr val="bg1"/>
                </a:solidFill>
                <a:latin typeface="Arial" panose="020B0604020202020204" pitchFamily="34" charset="0"/>
                <a:cs typeface="Arial" panose="020B0604020202020204" pitchFamily="34" charset="0"/>
              </a:rPr>
              <a:t>learning.</a:t>
            </a:r>
            <a:endParaRPr lang="en-US" sz="22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1374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SQA’s CPD Model – Personal Development Plan (PDP)</a:t>
            </a:r>
          </a:p>
        </p:txBody>
      </p:sp>
      <p:sp>
        <p:nvSpPr>
          <p:cNvPr id="5123" name="Rectangle 3"/>
          <p:cNvSpPr>
            <a:spLocks noGrp="1" noChangeArrowheads="1"/>
          </p:cNvSpPr>
          <p:nvPr>
            <p:ph type="body" idx="1"/>
          </p:nvPr>
        </p:nvSpPr>
        <p:spPr/>
        <p:txBody>
          <a:bodyPr/>
          <a:lstStyle/>
          <a:p>
            <a:pPr marL="0" indent="0">
              <a:buNone/>
            </a:pPr>
            <a:r>
              <a:rPr lang="en-GB" sz="2400" b="1" dirty="0">
                <a:solidFill>
                  <a:schemeClr val="bg1"/>
                </a:solidFill>
                <a:latin typeface="Arial" panose="020B0604020202020204" pitchFamily="34" charset="0"/>
                <a:cs typeface="Arial" panose="020B0604020202020204" pitchFamily="34" charset="0"/>
              </a:rPr>
              <a:t>Personal development planning</a:t>
            </a:r>
            <a:r>
              <a:rPr lang="en-GB" sz="2400" dirty="0">
                <a:solidFill>
                  <a:schemeClr val="bg1"/>
                </a:solidFill>
                <a:latin typeface="Arial" panose="020B0604020202020204" pitchFamily="34" charset="0"/>
                <a:cs typeface="Arial" panose="020B0604020202020204" pitchFamily="34" charset="0"/>
              </a:rPr>
              <a:t> </a:t>
            </a:r>
            <a:r>
              <a:rPr lang="en-GB" sz="2400" b="1" dirty="0">
                <a:solidFill>
                  <a:schemeClr val="bg1"/>
                </a:solidFill>
                <a:latin typeface="Arial" panose="020B0604020202020204" pitchFamily="34" charset="0"/>
                <a:cs typeface="Arial" panose="020B0604020202020204" pitchFamily="34" charset="0"/>
              </a:rPr>
              <a:t>is the process of:</a:t>
            </a:r>
          </a:p>
          <a:p>
            <a:pPr lvl="0">
              <a:buFont typeface="Wingdings" panose="05000000000000000000" pitchFamily="2" charset="2"/>
              <a:buChar char="Ø"/>
            </a:pPr>
            <a:r>
              <a:rPr lang="en-GB" sz="2400" b="1" dirty="0">
                <a:solidFill>
                  <a:schemeClr val="bg1"/>
                </a:solidFill>
                <a:latin typeface="Arial" panose="020B0604020202020204" pitchFamily="34" charset="0"/>
                <a:cs typeface="Arial" panose="020B0604020202020204" pitchFamily="34" charset="0"/>
              </a:rPr>
              <a:t>establishing aims and objectives (or goals) - what you want to achieve or where you want to go, in the short, medium or long-term in your career</a:t>
            </a:r>
          </a:p>
          <a:p>
            <a:pPr lvl="0">
              <a:buFont typeface="Wingdings" panose="05000000000000000000" pitchFamily="2" charset="2"/>
              <a:buChar char="Ø"/>
            </a:pPr>
            <a:r>
              <a:rPr lang="en-GB" sz="2400" b="1" dirty="0">
                <a:solidFill>
                  <a:schemeClr val="bg1"/>
                </a:solidFill>
                <a:latin typeface="Arial" panose="020B0604020202020204" pitchFamily="34" charset="0"/>
                <a:cs typeface="Arial" panose="020B0604020202020204" pitchFamily="34" charset="0"/>
              </a:rPr>
              <a:t>assessing current realities</a:t>
            </a:r>
          </a:p>
          <a:p>
            <a:pPr lvl="0">
              <a:buFont typeface="Wingdings" panose="05000000000000000000" pitchFamily="2" charset="2"/>
              <a:buChar char="Ø"/>
            </a:pPr>
            <a:r>
              <a:rPr lang="en-GB" sz="2400" b="1" dirty="0">
                <a:solidFill>
                  <a:schemeClr val="bg1"/>
                </a:solidFill>
                <a:latin typeface="Arial" panose="020B0604020202020204" pitchFamily="34" charset="0"/>
                <a:cs typeface="Arial" panose="020B0604020202020204" pitchFamily="34" charset="0"/>
              </a:rPr>
              <a:t>identifying needs for skills, knowledge or competence</a:t>
            </a:r>
          </a:p>
          <a:p>
            <a:pPr lvl="0">
              <a:buFont typeface="Wingdings" panose="05000000000000000000" pitchFamily="2" charset="2"/>
              <a:buChar char="Ø"/>
            </a:pPr>
            <a:r>
              <a:rPr lang="en-GB" sz="2400" b="1" dirty="0">
                <a:solidFill>
                  <a:schemeClr val="bg1"/>
                </a:solidFill>
                <a:latin typeface="Arial" panose="020B0604020202020204" pitchFamily="34" charset="0"/>
                <a:cs typeface="Arial" panose="020B0604020202020204" pitchFamily="34" charset="0"/>
              </a:rPr>
              <a:t>selecting appropriate development activities to meet those perceived needs</a:t>
            </a:r>
            <a:r>
              <a:rPr lang="en-GB" sz="2400" b="1" dirty="0" smtClean="0">
                <a:solidFill>
                  <a:schemeClr val="bg1"/>
                </a:solidFill>
                <a:latin typeface="Arial" panose="020B0604020202020204" pitchFamily="34" charset="0"/>
                <a:cs typeface="Arial" panose="020B0604020202020204" pitchFamily="34" charset="0"/>
              </a:rPr>
              <a:t>.</a:t>
            </a:r>
            <a:endParaRPr lang="en-US" sz="24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400" b="1" dirty="0" smtClean="0">
              <a:solidFill>
                <a:schemeClr val="bg1"/>
              </a:solidFill>
              <a:latin typeface="Arial" panose="020B0604020202020204" pitchFamily="34" charset="0"/>
              <a:cs typeface="Arial" panose="020B0604020202020204" pitchFamily="34" charset="0"/>
            </a:endParaRPr>
          </a:p>
          <a:p>
            <a:pPr marL="0" indent="0">
              <a:buNone/>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3811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Personal Development Cycle</a:t>
            </a:r>
          </a:p>
        </p:txBody>
      </p:sp>
      <p:sp>
        <p:nvSpPr>
          <p:cNvPr id="5123" name="Rectangle 3"/>
          <p:cNvSpPr>
            <a:spLocks noGrp="1" noChangeArrowheads="1"/>
          </p:cNvSpPr>
          <p:nvPr>
            <p:ph type="body" idx="1"/>
          </p:nvPr>
        </p:nvSpPr>
        <p:spPr/>
        <p:txBody>
          <a:bodyPr/>
          <a:lstStyle/>
          <a:p>
            <a:pPr marL="0" indent="0">
              <a:buNone/>
            </a:pPr>
            <a:endParaRPr lang="en-US" sz="2400" b="1" dirty="0">
              <a:solidFill>
                <a:schemeClr val="bg1"/>
              </a:solidFill>
              <a:latin typeface="Arial" panose="020B0604020202020204" pitchFamily="34" charset="0"/>
              <a:cs typeface="Arial" panose="020B0604020202020204" pitchFamily="34" charset="0"/>
            </a:endParaRPr>
          </a:p>
        </p:txBody>
      </p:sp>
      <p:pic>
        <p:nvPicPr>
          <p:cNvPr id="4101" name="Picture 1" descr="PDP Cy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1600200"/>
            <a:ext cx="8219256" cy="33181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5771595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2800" b="1" dirty="0">
                <a:solidFill>
                  <a:schemeClr val="bg1"/>
                </a:solidFill>
                <a:latin typeface="Arial" panose="020B0604020202020204" pitchFamily="34" charset="0"/>
                <a:cs typeface="Arial" panose="020B0604020202020204" pitchFamily="34" charset="0"/>
              </a:rPr>
              <a:t>SQA’s CPD Model – </a:t>
            </a:r>
            <a:r>
              <a:rPr lang="en-GB" altLang="en-US" sz="2800" b="1" dirty="0" smtClean="0">
                <a:solidFill>
                  <a:schemeClr val="bg1"/>
                </a:solidFill>
                <a:latin typeface="Arial" panose="020B0604020202020204" pitchFamily="34" charset="0"/>
                <a:cs typeface="Arial" panose="020B0604020202020204" pitchFamily="34" charset="0"/>
              </a:rPr>
              <a:t>Continuing Professional Development Record (CPDR)</a:t>
            </a:r>
          </a:p>
        </p:txBody>
      </p:sp>
      <p:sp>
        <p:nvSpPr>
          <p:cNvPr id="5123" name="Rectangle 3"/>
          <p:cNvSpPr>
            <a:spLocks noGrp="1" noChangeArrowheads="1"/>
          </p:cNvSpPr>
          <p:nvPr>
            <p:ph type="body" idx="1"/>
          </p:nvPr>
        </p:nvSpPr>
        <p:spPr/>
        <p:txBody>
          <a:bodyPr/>
          <a:lstStyle/>
          <a:p>
            <a:pPr marL="0" indent="0">
              <a:buNone/>
            </a:pPr>
            <a:r>
              <a:rPr lang="en-GB" sz="2400" b="1" dirty="0">
                <a:solidFill>
                  <a:schemeClr val="bg1"/>
                </a:solidFill>
                <a:latin typeface="Arial" panose="020B0604020202020204" pitchFamily="34" charset="0"/>
                <a:cs typeface="Arial" panose="020B0604020202020204" pitchFamily="34" charset="0"/>
              </a:rPr>
              <a:t>The sequential stages of Continuing Professional Development Record (CPDR) are:</a:t>
            </a:r>
          </a:p>
          <a:p>
            <a:pPr lvl="1">
              <a:buFont typeface="Wingdings" panose="05000000000000000000" pitchFamily="2" charset="2"/>
              <a:buChar char="Ø"/>
            </a:pPr>
            <a:r>
              <a:rPr lang="en-GB" sz="1800" b="1" dirty="0" smtClean="0">
                <a:solidFill>
                  <a:schemeClr val="bg1"/>
                </a:solidFill>
                <a:latin typeface="Arial" panose="020B0604020202020204" pitchFamily="34" charset="0"/>
                <a:cs typeface="Arial" panose="020B0604020202020204" pitchFamily="34" charset="0"/>
              </a:rPr>
              <a:t>Identify </a:t>
            </a:r>
            <a:r>
              <a:rPr lang="en-GB" sz="1800" b="1" dirty="0">
                <a:solidFill>
                  <a:schemeClr val="bg1"/>
                </a:solidFill>
                <a:latin typeface="Arial" panose="020B0604020202020204" pitchFamily="34" charset="0"/>
                <a:cs typeface="Arial" panose="020B0604020202020204" pitchFamily="34" charset="0"/>
              </a:rPr>
              <a:t>the date of the activity took place.</a:t>
            </a:r>
          </a:p>
          <a:p>
            <a:pPr lvl="1">
              <a:buFont typeface="Wingdings" panose="05000000000000000000" pitchFamily="2" charset="2"/>
              <a:buChar char="Ø"/>
            </a:pPr>
            <a:r>
              <a:rPr lang="en-GB" sz="1800" b="1" dirty="0">
                <a:solidFill>
                  <a:schemeClr val="bg1"/>
                </a:solidFill>
                <a:latin typeface="Arial" panose="020B0604020202020204" pitchFamily="34" charset="0"/>
                <a:cs typeface="Arial" panose="020B0604020202020204" pitchFamily="34" charset="0"/>
              </a:rPr>
              <a:t>What did you do that contributes to your Continuing Professional Development (CPD)?</a:t>
            </a:r>
          </a:p>
          <a:p>
            <a:pPr lvl="1">
              <a:buFont typeface="Wingdings" panose="05000000000000000000" pitchFamily="2" charset="2"/>
              <a:buChar char="Ø"/>
            </a:pPr>
            <a:r>
              <a:rPr lang="en-GB" sz="1800" b="1" dirty="0">
                <a:solidFill>
                  <a:schemeClr val="bg1"/>
                </a:solidFill>
                <a:latin typeface="Arial" panose="020B0604020202020204" pitchFamily="34" charset="0"/>
                <a:cs typeface="Arial" panose="020B0604020202020204" pitchFamily="34" charset="0"/>
              </a:rPr>
              <a:t>What did you learn from this activity that relates to some aspect of your Continuing Professional Development (CPD)?</a:t>
            </a:r>
          </a:p>
          <a:p>
            <a:pPr lvl="1">
              <a:buFont typeface="Wingdings" panose="05000000000000000000" pitchFamily="2" charset="2"/>
              <a:buChar char="Ø"/>
            </a:pPr>
            <a:r>
              <a:rPr lang="en-GB" sz="1800" b="1" dirty="0">
                <a:solidFill>
                  <a:schemeClr val="bg1"/>
                </a:solidFill>
                <a:latin typeface="Arial" panose="020B0604020202020204" pitchFamily="34" charset="0"/>
                <a:cs typeface="Arial" panose="020B0604020202020204" pitchFamily="34" charset="0"/>
              </a:rPr>
              <a:t>How would you implement this learning?</a:t>
            </a:r>
          </a:p>
          <a:p>
            <a:pPr lvl="1">
              <a:buFont typeface="Wingdings" panose="05000000000000000000" pitchFamily="2" charset="2"/>
              <a:buChar char="Ø"/>
            </a:pPr>
            <a:r>
              <a:rPr lang="en-GB" sz="1800" b="1" dirty="0">
                <a:solidFill>
                  <a:schemeClr val="bg1"/>
                </a:solidFill>
                <a:latin typeface="Arial" panose="020B0604020202020204" pitchFamily="34" charset="0"/>
                <a:cs typeface="Arial" panose="020B0604020202020204" pitchFamily="34" charset="0"/>
              </a:rPr>
              <a:t>Is there any further action?</a:t>
            </a:r>
          </a:p>
          <a:p>
            <a:pPr lvl="1">
              <a:buFont typeface="Wingdings" panose="05000000000000000000" pitchFamily="2" charset="2"/>
              <a:buChar char="Ø"/>
            </a:pPr>
            <a:r>
              <a:rPr lang="en-GB" sz="1800" b="1" dirty="0">
                <a:solidFill>
                  <a:schemeClr val="bg1"/>
                </a:solidFill>
                <a:latin typeface="Arial" panose="020B0604020202020204" pitchFamily="34" charset="0"/>
                <a:cs typeface="Arial" panose="020B0604020202020204" pitchFamily="34" charset="0"/>
              </a:rPr>
              <a:t>Advise on the number of CPD hours completed.</a:t>
            </a:r>
          </a:p>
          <a:p>
            <a:pPr>
              <a:buFont typeface="Wingdings" panose="05000000000000000000" pitchFamily="2" charset="2"/>
              <a:buChar char="Ø"/>
            </a:pPr>
            <a:endParaRPr lang="en-US" sz="2400" b="1" dirty="0" smtClean="0">
              <a:solidFill>
                <a:schemeClr val="bg1"/>
              </a:solidFill>
              <a:latin typeface="Arial" panose="020B0604020202020204" pitchFamily="34" charset="0"/>
              <a:cs typeface="Arial" panose="020B0604020202020204" pitchFamily="34" charset="0"/>
            </a:endParaRP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394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04813"/>
            <a:ext cx="8136136" cy="1143000"/>
          </a:xfrm>
        </p:spPr>
        <p:txBody>
          <a:bodyPr/>
          <a:lstStyle/>
          <a:p>
            <a:pPr eaLnBrk="1" hangingPunct="1"/>
            <a:r>
              <a:rPr lang="en-GB" altLang="en-US" sz="4000" b="1" dirty="0" smtClean="0">
                <a:solidFill>
                  <a:schemeClr val="bg1"/>
                </a:solidFill>
                <a:latin typeface="Arial" panose="020B0604020202020204" pitchFamily="34" charset="0"/>
                <a:cs typeface="Arial" panose="020B0604020202020204" pitchFamily="34" charset="0"/>
              </a:rPr>
              <a:t>Any Questions</a:t>
            </a:r>
            <a:endParaRPr lang="en-GB" altLang="en-US" sz="4000" b="1" i="1" dirty="0" smtClean="0">
              <a:solidFill>
                <a:schemeClr val="bg1"/>
              </a:solidFill>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Ø"/>
            </a:pPr>
            <a:endParaRPr lang="en-GB" altLang="en-US" sz="2400" dirty="0" smtClean="0">
              <a:solidFill>
                <a:schemeClr val="bg1"/>
              </a:solidFill>
            </a:endParaRPr>
          </a:p>
        </p:txBody>
      </p:sp>
      <p:pic>
        <p:nvPicPr>
          <p:cNvPr id="4" name="Picture 3" descr="Any Questions Images Question">
            <a:hlinkClick r:id="rId2" tooltip="Question"/>
          </p:cNvPr>
          <p:cNvPicPr/>
          <p:nvPr/>
        </p:nvPicPr>
        <p:blipFill>
          <a:blip r:embed="rId3">
            <a:extLst>
              <a:ext uri="{28A0092B-C50C-407E-A947-70E740481C1C}">
                <a14:useLocalDpi xmlns:a14="http://schemas.microsoft.com/office/drawing/2010/main"/>
              </a:ext>
            </a:extLst>
          </a:blip>
          <a:srcRect/>
          <a:stretch>
            <a:fillRect/>
          </a:stretch>
        </p:blipFill>
        <p:spPr bwMode="auto">
          <a:xfrm>
            <a:off x="467544" y="1268760"/>
            <a:ext cx="8208912" cy="3528391"/>
          </a:xfrm>
          <a:prstGeom prst="rect">
            <a:avLst/>
          </a:prstGeom>
          <a:noFill/>
          <a:ln>
            <a:noFill/>
          </a:ln>
        </p:spPr>
      </p:pic>
    </p:spTree>
    <p:extLst>
      <p:ext uri="{BB962C8B-B14F-4D97-AF65-F5344CB8AC3E}">
        <p14:creationId xmlns:p14="http://schemas.microsoft.com/office/powerpoint/2010/main" val="47809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SSSC Update</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Presenter – Kerry Cannon</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Learning and Development Adviser</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Scottish Social Services Council (SSSC)</a:t>
            </a: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1421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57200" y="476672"/>
            <a:ext cx="8229600" cy="4104456"/>
          </a:xfrm>
        </p:spPr>
        <p:txBody>
          <a:bodyPr/>
          <a:lstStyle/>
          <a:p>
            <a:r>
              <a:rPr lang="en-GB" altLang="en-US" sz="4000" b="1" dirty="0" smtClean="0">
                <a:solidFill>
                  <a:schemeClr val="bg1"/>
                </a:solidFill>
                <a:latin typeface="Arial" panose="020B0604020202020204" pitchFamily="34" charset="0"/>
                <a:cs typeface="Arial" panose="020B0604020202020204" pitchFamily="34" charset="0"/>
              </a:rPr>
              <a:t/>
            </a:r>
            <a:br>
              <a:rPr lang="en-GB" altLang="en-US" sz="4000" b="1" dirty="0" smtClean="0">
                <a:solidFill>
                  <a:schemeClr val="bg1"/>
                </a:solidFill>
                <a:latin typeface="Arial" panose="020B0604020202020204" pitchFamily="34" charset="0"/>
                <a:cs typeface="Arial" panose="020B0604020202020204" pitchFamily="34" charset="0"/>
              </a:rPr>
            </a:br>
            <a:r>
              <a:rPr lang="en-GB" altLang="en-US" sz="4000" b="1" dirty="0" smtClean="0">
                <a:solidFill>
                  <a:schemeClr val="bg1"/>
                </a:solidFill>
                <a:latin typeface="Arial" panose="020B0604020202020204" pitchFamily="34" charset="0"/>
                <a:cs typeface="Arial" panose="020B0604020202020204" pitchFamily="34" charset="0"/>
              </a:rPr>
              <a:t/>
            </a:r>
            <a:br>
              <a:rPr lang="en-GB" altLang="en-US" sz="4000" b="1" dirty="0" smtClean="0">
                <a:solidFill>
                  <a:schemeClr val="bg1"/>
                </a:solidFill>
                <a:latin typeface="Arial" panose="020B0604020202020204" pitchFamily="34" charset="0"/>
                <a:cs typeface="Arial" panose="020B0604020202020204" pitchFamily="34" charset="0"/>
              </a:rPr>
            </a:br>
            <a:r>
              <a:rPr lang="en-GB" altLang="en-US" sz="4000" b="1" dirty="0" smtClean="0">
                <a:solidFill>
                  <a:schemeClr val="bg1"/>
                </a:solidFill>
                <a:latin typeface="Arial" panose="020B0604020202020204" pitchFamily="34" charset="0"/>
                <a:cs typeface="Arial" panose="020B0604020202020204" pitchFamily="34" charset="0"/>
              </a:rPr>
              <a:t/>
            </a:r>
            <a:br>
              <a:rPr lang="en-GB" altLang="en-US" sz="4000" b="1" dirty="0" smtClean="0">
                <a:solidFill>
                  <a:schemeClr val="bg1"/>
                </a:solidFill>
                <a:latin typeface="Arial" panose="020B0604020202020204" pitchFamily="34" charset="0"/>
                <a:cs typeface="Arial" panose="020B0604020202020204" pitchFamily="34" charset="0"/>
              </a:rPr>
            </a:br>
            <a:r>
              <a:rPr lang="en-GB" altLang="en-US" sz="4000" b="1" dirty="0" smtClean="0">
                <a:solidFill>
                  <a:schemeClr val="bg1"/>
                </a:solidFill>
                <a:latin typeface="Arial" panose="020B0604020202020204" pitchFamily="34" charset="0"/>
                <a:cs typeface="Arial" panose="020B0604020202020204" pitchFamily="34" charset="0"/>
              </a:rPr>
              <a:t>“Ushare”</a:t>
            </a:r>
            <a:br>
              <a:rPr lang="en-GB" altLang="en-US" sz="4000" b="1" dirty="0" smtClean="0">
                <a:solidFill>
                  <a:schemeClr val="bg1"/>
                </a:solidFill>
                <a:latin typeface="Arial" panose="020B0604020202020204" pitchFamily="34" charset="0"/>
                <a:cs typeface="Arial" panose="020B0604020202020204" pitchFamily="34" charset="0"/>
              </a:rPr>
            </a:br>
            <a:r>
              <a:rPr lang="en-GB" altLang="en-US" sz="4000" b="1" dirty="0" smtClean="0">
                <a:solidFill>
                  <a:schemeClr val="bg1"/>
                </a:solidFill>
                <a:latin typeface="Arial" panose="020B0604020202020204" pitchFamily="34" charset="0"/>
                <a:cs typeface="Arial" panose="020B0604020202020204" pitchFamily="34" charset="0"/>
              </a:rPr>
              <a:t/>
            </a:r>
            <a:br>
              <a:rPr lang="en-GB" altLang="en-US" sz="4000" b="1" dirty="0" smtClean="0">
                <a:solidFill>
                  <a:schemeClr val="bg1"/>
                </a:solidFill>
                <a:latin typeface="Arial" panose="020B0604020202020204" pitchFamily="34" charset="0"/>
                <a:cs typeface="Arial" panose="020B0604020202020204" pitchFamily="34" charset="0"/>
              </a:rPr>
            </a:br>
            <a:r>
              <a:rPr lang="en-GB" altLang="en-US" sz="4000" b="1" dirty="0">
                <a:solidFill>
                  <a:schemeClr val="bg1"/>
                </a:solidFill>
                <a:latin typeface="Arial" panose="020B0604020202020204" pitchFamily="34" charset="0"/>
                <a:cs typeface="Arial" panose="020B0604020202020204" pitchFamily="34" charset="0"/>
              </a:rPr>
              <a:t/>
            </a:r>
            <a:br>
              <a:rPr lang="en-GB" altLang="en-US" sz="4000" b="1" dirty="0">
                <a:solidFill>
                  <a:schemeClr val="bg1"/>
                </a:solidFill>
                <a:latin typeface="Arial" panose="020B0604020202020204" pitchFamily="34" charset="0"/>
                <a:cs typeface="Arial" panose="020B0604020202020204" pitchFamily="34" charset="0"/>
              </a:rPr>
            </a:br>
            <a:endParaRPr lang="en-GB" altLang="en-US" sz="4000" b="1" dirty="0" smtClean="0">
              <a:solidFill>
                <a:schemeClr val="bg1"/>
              </a:solidFill>
              <a:latin typeface="Arial" panose="020B0604020202020204" pitchFamily="34" charset="0"/>
              <a:cs typeface="Arial" panose="020B0604020202020204" pitchFamily="34" charset="0"/>
            </a:endParaRPr>
          </a:p>
        </p:txBody>
      </p:sp>
      <p:sp>
        <p:nvSpPr>
          <p:cNvPr id="4099" name="Rectangle 8"/>
          <p:cNvSpPr>
            <a:spLocks noChangeArrowheads="1"/>
          </p:cNvSpPr>
          <p:nvPr/>
        </p:nvSpPr>
        <p:spPr bwMode="auto">
          <a:xfrm>
            <a:off x="457200" y="2924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A"/>
              </a:buClr>
              <a:buFont typeface="Wingdings" pitchFamily="2" charset="2"/>
              <a:buChar char="w"/>
              <a:defRPr sz="2800">
                <a:solidFill>
                  <a:srgbClr val="00009A"/>
                </a:solidFill>
                <a:latin typeface="Arial" charset="0"/>
              </a:defRPr>
            </a:lvl1pPr>
            <a:lvl2pPr marL="742950" indent="-285750" eaLnBrk="0" hangingPunct="0">
              <a:spcBef>
                <a:spcPct val="20000"/>
              </a:spcBef>
              <a:buClr>
                <a:srgbClr val="00009A"/>
              </a:buClr>
              <a:buFont typeface="Arial" charset="0"/>
              <a:buChar char="–"/>
              <a:defRPr sz="2800">
                <a:solidFill>
                  <a:srgbClr val="00009A"/>
                </a:solidFill>
                <a:latin typeface="Arial" charset="0"/>
              </a:defRPr>
            </a:lvl2pPr>
            <a:lvl3pPr marL="1143000" indent="-228600" eaLnBrk="0" hangingPunct="0">
              <a:spcBef>
                <a:spcPct val="20000"/>
              </a:spcBef>
              <a:buClr>
                <a:srgbClr val="FF9933"/>
              </a:buClr>
              <a:buChar char="•"/>
              <a:defRPr sz="2800">
                <a:solidFill>
                  <a:schemeClr val="bg1"/>
                </a:solidFill>
                <a:latin typeface="Arial" charset="0"/>
              </a:defRPr>
            </a:lvl3pPr>
            <a:lvl4pPr marL="1600200" indent="-228600" eaLnBrk="0" hangingPunct="0">
              <a:spcBef>
                <a:spcPct val="20000"/>
              </a:spcBef>
              <a:buClr>
                <a:srgbClr val="FF9933"/>
              </a:buClr>
              <a:buChar char="–"/>
              <a:defRPr sz="2800">
                <a:solidFill>
                  <a:schemeClr val="bg1"/>
                </a:solidFill>
                <a:latin typeface="Arial" charset="0"/>
              </a:defRPr>
            </a:lvl4pPr>
            <a:lvl5pPr marL="2057400" indent="-228600" eaLnBrk="0" hangingPunct="0">
              <a:spcBef>
                <a:spcPct val="20000"/>
              </a:spcBef>
              <a:buClr>
                <a:srgbClr val="FF9933"/>
              </a:buClr>
              <a:buChar char="»"/>
              <a:defRPr sz="2800">
                <a:solidFill>
                  <a:schemeClr val="bg1"/>
                </a:solidFill>
                <a:latin typeface="Arial" charset="0"/>
              </a:defRPr>
            </a:lvl5pPr>
            <a:lvl6pPr marL="2514600" indent="-228600" eaLnBrk="0" fontAlgn="base" hangingPunct="0">
              <a:spcBef>
                <a:spcPct val="20000"/>
              </a:spcBef>
              <a:spcAft>
                <a:spcPct val="0"/>
              </a:spcAft>
              <a:buClr>
                <a:srgbClr val="FF9933"/>
              </a:buClr>
              <a:buChar char="»"/>
              <a:defRPr sz="2800">
                <a:solidFill>
                  <a:schemeClr val="bg1"/>
                </a:solidFill>
                <a:latin typeface="Arial" charset="0"/>
              </a:defRPr>
            </a:lvl6pPr>
            <a:lvl7pPr marL="2971800" indent="-228600" eaLnBrk="0" fontAlgn="base" hangingPunct="0">
              <a:spcBef>
                <a:spcPct val="20000"/>
              </a:spcBef>
              <a:spcAft>
                <a:spcPct val="0"/>
              </a:spcAft>
              <a:buClr>
                <a:srgbClr val="FF9933"/>
              </a:buClr>
              <a:buChar char="»"/>
              <a:defRPr sz="2800">
                <a:solidFill>
                  <a:schemeClr val="bg1"/>
                </a:solidFill>
                <a:latin typeface="Arial" charset="0"/>
              </a:defRPr>
            </a:lvl7pPr>
            <a:lvl8pPr marL="3429000" indent="-228600" eaLnBrk="0" fontAlgn="base" hangingPunct="0">
              <a:spcBef>
                <a:spcPct val="20000"/>
              </a:spcBef>
              <a:spcAft>
                <a:spcPct val="0"/>
              </a:spcAft>
              <a:buClr>
                <a:srgbClr val="FF9933"/>
              </a:buClr>
              <a:buChar char="»"/>
              <a:defRPr sz="2800">
                <a:solidFill>
                  <a:schemeClr val="bg1"/>
                </a:solidFill>
                <a:latin typeface="Arial" charset="0"/>
              </a:defRPr>
            </a:lvl8pPr>
            <a:lvl9pPr marL="3886200" indent="-228600" eaLnBrk="0" fontAlgn="base" hangingPunct="0">
              <a:spcBef>
                <a:spcPct val="20000"/>
              </a:spcBef>
              <a:spcAft>
                <a:spcPct val="0"/>
              </a:spcAft>
              <a:buClr>
                <a:srgbClr val="FF9933"/>
              </a:buClr>
              <a:buChar char="»"/>
              <a:defRPr sz="2800">
                <a:solidFill>
                  <a:schemeClr val="bg1"/>
                </a:solidFill>
                <a:latin typeface="Arial" charset="0"/>
              </a:defRPr>
            </a:lvl9pPr>
          </a:lstStyle>
          <a:p>
            <a:pPr algn="ctr" eaLnBrk="1" hangingPunct="1">
              <a:spcBef>
                <a:spcPct val="0"/>
              </a:spcBef>
              <a:buClrTx/>
              <a:buFontTx/>
              <a:buNone/>
            </a:pPr>
            <a:endParaRPr lang="en-US" altLang="en-US" sz="2400" b="1" dirty="0"/>
          </a:p>
        </p:txBody>
      </p:sp>
    </p:spTree>
    <p:extLst>
      <p:ext uri="{BB962C8B-B14F-4D97-AF65-F5344CB8AC3E}">
        <p14:creationId xmlns:p14="http://schemas.microsoft.com/office/powerpoint/2010/main" val="923003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Objectives</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Introduction to Ushare</a:t>
            </a: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How to register</a:t>
            </a: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How to upload links</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2358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SQA – Ushare</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A new electronic platform for sharing general resources.   (Learning and Teaching)</a:t>
            </a:r>
            <a:endParaRPr lang="en-US"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Vocational subject areas</a:t>
            </a: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Platform has been available since May 2015</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1908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SQA – Ushare</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Health and Social Care (since Nov 2015)</a:t>
            </a: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SQA </a:t>
            </a:r>
            <a:r>
              <a:rPr lang="en-US" sz="2800" b="1" dirty="0">
                <a:solidFill>
                  <a:schemeClr val="bg1"/>
                </a:solidFill>
                <a:latin typeface="Arial" panose="020B0604020202020204" pitchFamily="34" charset="0"/>
                <a:cs typeface="Arial" panose="020B0604020202020204" pitchFamily="34" charset="0"/>
              </a:rPr>
              <a:t>has added some useful links</a:t>
            </a:r>
          </a:p>
          <a:p>
            <a:pPr>
              <a:buFont typeface="Wingdings" panose="05000000000000000000" pitchFamily="2" charset="2"/>
              <a:buChar char="Ø"/>
            </a:pPr>
            <a:endParaRPr lang="en-US"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a:solidFill>
                  <a:schemeClr val="bg1"/>
                </a:solidFill>
                <a:latin typeface="Arial" panose="020B0604020202020204" pitchFamily="34" charset="0"/>
                <a:cs typeface="Arial" panose="020B0604020202020204" pitchFamily="34" charset="0"/>
              </a:rPr>
              <a:t>Delegates encouraged to add useful links</a:t>
            </a:r>
          </a:p>
          <a:p>
            <a:pPr marL="457200" lvl="1" indent="0">
              <a:buNone/>
            </a:pPr>
            <a:endParaRPr lang="en-US"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9635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SQA – Ushare</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How do you access this website? – Page 5</a:t>
            </a:r>
          </a:p>
          <a:p>
            <a:pPr>
              <a:buFont typeface="Wingdings" panose="05000000000000000000" pitchFamily="2" charset="2"/>
              <a:buChar char="Ø"/>
            </a:pPr>
            <a:endParaRPr lang="en-US"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How do you register for this site?</a:t>
            </a:r>
          </a:p>
        </p:txBody>
      </p:sp>
    </p:spTree>
    <p:extLst>
      <p:ext uri="{BB962C8B-B14F-4D97-AF65-F5344CB8AC3E}">
        <p14:creationId xmlns:p14="http://schemas.microsoft.com/office/powerpoint/2010/main" val="28532613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SQA – </a:t>
            </a:r>
            <a:r>
              <a:rPr lang="en-GB" altLang="en-US" sz="3600" b="1" dirty="0" err="1" smtClean="0">
                <a:solidFill>
                  <a:schemeClr val="bg1"/>
                </a:solidFill>
                <a:latin typeface="Arial" panose="020B0604020202020204" pitchFamily="34" charset="0"/>
                <a:cs typeface="Arial" panose="020B0604020202020204" pitchFamily="34" charset="0"/>
              </a:rPr>
              <a:t>Ushare</a:t>
            </a:r>
            <a:r>
              <a:rPr lang="en-GB" altLang="en-US" sz="3600" b="1" dirty="0" smtClean="0">
                <a:solidFill>
                  <a:schemeClr val="bg1"/>
                </a:solidFill>
                <a:latin typeface="Arial" panose="020B0604020202020204" pitchFamily="34" charset="0"/>
                <a:cs typeface="Arial" panose="020B0604020202020204" pitchFamily="34" charset="0"/>
              </a:rPr>
              <a:t> – </a:t>
            </a:r>
            <a:r>
              <a:rPr lang="en-GB" altLang="en-US" sz="3600" b="1" dirty="0" err="1" smtClean="0">
                <a:solidFill>
                  <a:schemeClr val="bg1"/>
                </a:solidFill>
                <a:latin typeface="Arial" panose="020B0604020202020204" pitchFamily="34" charset="0"/>
                <a:cs typeface="Arial" panose="020B0604020202020204" pitchFamily="34" charset="0"/>
              </a:rPr>
              <a:t>Weblink</a:t>
            </a: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hlinkClick r:id="rId3"/>
            </a:endParaRPr>
          </a:p>
          <a:p>
            <a:endParaRPr lang="en-GB">
              <a:hlinkClick r:id="rId3"/>
            </a:endParaRPr>
          </a:p>
          <a:p>
            <a:pPr marL="0" indent="0" algn="ctr">
              <a:buNone/>
            </a:pPr>
            <a:r>
              <a:rPr lang="en-GB" smtClean="0">
                <a:hlinkClick r:id="rId3"/>
              </a:rPr>
              <a:t>https</a:t>
            </a:r>
            <a:r>
              <a:rPr lang="en-GB" dirty="0">
                <a:hlinkClick r:id="rId3"/>
              </a:rPr>
              <a:t>://</a:t>
            </a:r>
            <a:r>
              <a:rPr lang="en-GB" dirty="0" smtClean="0">
                <a:hlinkClick r:id="rId3"/>
              </a:rPr>
              <a:t>ushare.education/Ushare/Home</a:t>
            </a:r>
            <a:endParaRPr lang="en-GB" dirty="0" smtClean="0"/>
          </a:p>
          <a:p>
            <a:endParaRPr lang="en-GB" dirty="0"/>
          </a:p>
        </p:txBody>
      </p:sp>
    </p:spTree>
    <p:extLst>
      <p:ext uri="{BB962C8B-B14F-4D97-AF65-F5344CB8AC3E}">
        <p14:creationId xmlns:p14="http://schemas.microsoft.com/office/powerpoint/2010/main" val="25021219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Ushare as a Resource</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Continually use links on site</a:t>
            </a:r>
          </a:p>
          <a:p>
            <a:pPr>
              <a:buFont typeface="Wingdings" panose="05000000000000000000" pitchFamily="2" charset="2"/>
              <a:buChar char="Ø"/>
            </a:pPr>
            <a:endParaRPr lang="en-US"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Users of site add links to the site – Page 7</a:t>
            </a:r>
          </a:p>
          <a:p>
            <a:pPr>
              <a:buFont typeface="Wingdings" panose="05000000000000000000" pitchFamily="2" charset="2"/>
              <a:buChar char="Ø"/>
            </a:pPr>
            <a:endParaRPr lang="en-US" sz="2800" b="1" dirty="0">
              <a:solidFill>
                <a:schemeClr val="bg1"/>
              </a:solidFill>
              <a:latin typeface="Arial" panose="020B0604020202020204" pitchFamily="34" charset="0"/>
              <a:cs typeface="Arial" panose="020B0604020202020204" pitchFamily="34" charset="0"/>
            </a:endParaRPr>
          </a:p>
          <a:p>
            <a:pPr marL="0" indent="0" algn="ctr">
              <a:buNone/>
            </a:pPr>
            <a:endParaRPr lang="en-US"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3504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SQA Academy – Course </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GB" sz="2800" b="1" dirty="0" smtClean="0">
                <a:solidFill>
                  <a:schemeClr val="bg1"/>
                </a:solidFill>
                <a:latin typeface="Arial" panose="020B0604020202020204" pitchFamily="34" charset="0"/>
                <a:cs typeface="Arial" panose="020B0604020202020204" pitchFamily="34" charset="0"/>
              </a:rPr>
              <a:t>CPD </a:t>
            </a:r>
            <a:r>
              <a:rPr lang="en-GB" sz="2800" b="1" dirty="0">
                <a:solidFill>
                  <a:schemeClr val="bg1"/>
                </a:solidFill>
                <a:latin typeface="Arial" panose="020B0604020202020204" pitchFamily="34" charset="0"/>
                <a:cs typeface="Arial" panose="020B0604020202020204" pitchFamily="34" charset="0"/>
              </a:rPr>
              <a:t>for centre </a:t>
            </a:r>
            <a:r>
              <a:rPr lang="en-GB" sz="2800" b="1" dirty="0" smtClean="0">
                <a:solidFill>
                  <a:schemeClr val="bg1"/>
                </a:solidFill>
                <a:latin typeface="Arial" panose="020B0604020202020204" pitchFamily="34" charset="0"/>
                <a:cs typeface="Arial" panose="020B0604020202020204" pitchFamily="34" charset="0"/>
              </a:rPr>
              <a:t>staff/students participating in </a:t>
            </a:r>
            <a:r>
              <a:rPr lang="en-GB" sz="2800" b="1" dirty="0">
                <a:solidFill>
                  <a:schemeClr val="bg1"/>
                </a:solidFill>
                <a:latin typeface="Arial" panose="020B0604020202020204" pitchFamily="34" charset="0"/>
                <a:cs typeface="Arial" panose="020B0604020202020204" pitchFamily="34" charset="0"/>
              </a:rPr>
              <a:t>HNCs/SVQs in Social Services, Childhood Practices and </a:t>
            </a:r>
            <a:r>
              <a:rPr lang="en-GB" sz="2800" b="1" dirty="0" smtClean="0">
                <a:solidFill>
                  <a:schemeClr val="bg1"/>
                </a:solidFill>
                <a:latin typeface="Arial" panose="020B0604020202020204" pitchFamily="34" charset="0"/>
                <a:cs typeface="Arial" panose="020B0604020202020204" pitchFamily="34" charset="0"/>
              </a:rPr>
              <a:t>Healthcare</a:t>
            </a:r>
          </a:p>
          <a:p>
            <a:pPr>
              <a:buFont typeface="Wingdings" panose="05000000000000000000" pitchFamily="2" charset="2"/>
              <a:buChar char="Ø"/>
            </a:pPr>
            <a:endParaRPr lang="en-GB"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b="1" dirty="0" smtClean="0">
                <a:solidFill>
                  <a:schemeClr val="bg1"/>
                </a:solidFill>
                <a:latin typeface="Arial" panose="020B0604020202020204" pitchFamily="34" charset="0"/>
                <a:cs typeface="Arial" panose="020B0604020202020204" pitchFamily="34" charset="0"/>
              </a:rPr>
              <a:t>Joining a course on SQA Academy – Page 8</a:t>
            </a: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484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SQA Academy</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GB" sz="2800" b="1" i="1" dirty="0" smtClean="0">
                <a:solidFill>
                  <a:schemeClr val="bg1"/>
                </a:solidFill>
                <a:latin typeface="Arial" panose="020B0604020202020204" pitchFamily="34" charset="0"/>
                <a:cs typeface="Arial" panose="020B0604020202020204" pitchFamily="34" charset="0"/>
              </a:rPr>
              <a:t>CPD </a:t>
            </a:r>
            <a:r>
              <a:rPr lang="en-GB" sz="2800" b="1" i="1" dirty="0">
                <a:solidFill>
                  <a:schemeClr val="bg1"/>
                </a:solidFill>
                <a:latin typeface="Arial" panose="020B0604020202020204" pitchFamily="34" charset="0"/>
                <a:cs typeface="Arial" panose="020B0604020202020204" pitchFamily="34" charset="0"/>
              </a:rPr>
              <a:t>for centre </a:t>
            </a:r>
            <a:r>
              <a:rPr lang="en-GB" sz="2800" b="1" i="1" dirty="0" smtClean="0">
                <a:solidFill>
                  <a:schemeClr val="bg1"/>
                </a:solidFill>
                <a:latin typeface="Arial" panose="020B0604020202020204" pitchFamily="34" charset="0"/>
                <a:cs typeface="Arial" panose="020B0604020202020204" pitchFamily="34" charset="0"/>
              </a:rPr>
              <a:t>staff/students participating in </a:t>
            </a:r>
            <a:r>
              <a:rPr lang="en-GB" sz="2800" b="1" i="1" dirty="0">
                <a:solidFill>
                  <a:schemeClr val="bg1"/>
                </a:solidFill>
                <a:latin typeface="Arial" panose="020B0604020202020204" pitchFamily="34" charset="0"/>
                <a:cs typeface="Arial" panose="020B0604020202020204" pitchFamily="34" charset="0"/>
              </a:rPr>
              <a:t>HNCs/SVQs in Social Services, Childhood Practices and </a:t>
            </a:r>
            <a:r>
              <a:rPr lang="en-GB" sz="2800" b="1" i="1" dirty="0" smtClean="0">
                <a:solidFill>
                  <a:schemeClr val="bg1"/>
                </a:solidFill>
                <a:latin typeface="Arial" panose="020B0604020202020204" pitchFamily="34" charset="0"/>
                <a:cs typeface="Arial" panose="020B0604020202020204" pitchFamily="34" charset="0"/>
              </a:rPr>
              <a:t>Healthcare 2018/2019</a:t>
            </a:r>
            <a:endParaRPr lang="en-GB" sz="2800" b="1" i="1" dirty="0">
              <a:solidFill>
                <a:schemeClr val="bg1"/>
              </a:solidFill>
              <a:latin typeface="Arial" panose="020B0604020202020204" pitchFamily="34" charset="0"/>
              <a:cs typeface="Arial" panose="020B0604020202020204" pitchFamily="34" charset="0"/>
            </a:endParaRP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All legislation and guidance has been reviewed and updated where appropriate</a:t>
            </a: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665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sz="2400" b="1" i="1" dirty="0">
                <a:solidFill>
                  <a:schemeClr val="bg1"/>
                </a:solidFill>
                <a:latin typeface="Arial" panose="020B0604020202020204" pitchFamily="34" charset="0"/>
                <a:cs typeface="Arial" panose="020B0604020202020204" pitchFamily="34" charset="0"/>
              </a:rPr>
              <a:t>CPD for centre staff/students participating in HNCs/SVQs in Social Services, Childhood Practices and </a:t>
            </a:r>
            <a:r>
              <a:rPr lang="en-GB" sz="2400" b="1" i="1" dirty="0" smtClean="0">
                <a:solidFill>
                  <a:schemeClr val="bg1"/>
                </a:solidFill>
                <a:latin typeface="Arial" panose="020B0604020202020204" pitchFamily="34" charset="0"/>
                <a:cs typeface="Arial" panose="020B0604020202020204" pitchFamily="34" charset="0"/>
              </a:rPr>
              <a:t>Healthcare 2018/2019</a:t>
            </a:r>
            <a:r>
              <a:rPr lang="en-GB" sz="3600" b="1" i="1" dirty="0">
                <a:solidFill>
                  <a:schemeClr val="bg1"/>
                </a:solidFill>
                <a:latin typeface="Arial" panose="020B0604020202020204" pitchFamily="34" charset="0"/>
                <a:cs typeface="Arial" panose="020B0604020202020204" pitchFamily="34" charset="0"/>
              </a:rPr>
              <a:t/>
            </a:r>
            <a:br>
              <a:rPr lang="en-GB" sz="3600" b="1" i="1" dirty="0">
                <a:solidFill>
                  <a:schemeClr val="bg1"/>
                </a:solidFill>
                <a:latin typeface="Arial" panose="020B0604020202020204" pitchFamily="34" charset="0"/>
                <a:cs typeface="Arial" panose="020B0604020202020204" pitchFamily="34" charset="0"/>
              </a:rPr>
            </a:b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SQA will only commit to revising course for the 2019/2020 academic session if its is deemed valuable by staff and students.</a:t>
            </a:r>
          </a:p>
          <a:p>
            <a:pPr>
              <a:buFont typeface="Wingdings" panose="05000000000000000000" pitchFamily="2" charset="2"/>
              <a:buChar char="Ø"/>
            </a:pP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767018"/>
              </p:ext>
            </p:extLst>
          </p:nvPr>
        </p:nvGraphicFramePr>
        <p:xfrm>
          <a:off x="899592" y="3068960"/>
          <a:ext cx="7272807" cy="1656185"/>
        </p:xfrm>
        <a:graphic>
          <a:graphicData uri="http://schemas.openxmlformats.org/drawingml/2006/table">
            <a:tbl>
              <a:tblPr firstRow="1" firstCol="1" bandRow="1">
                <a:tableStyleId>{5C22544A-7EE6-4342-B048-85BDC9FD1C3A}</a:tableStyleId>
              </a:tblPr>
              <a:tblGrid>
                <a:gridCol w="2228037">
                  <a:extLst>
                    <a:ext uri="{9D8B030D-6E8A-4147-A177-3AD203B41FA5}">
                      <a16:colId xmlns:a16="http://schemas.microsoft.com/office/drawing/2014/main" val="2591960848"/>
                    </a:ext>
                  </a:extLst>
                </a:gridCol>
                <a:gridCol w="2672178">
                  <a:extLst>
                    <a:ext uri="{9D8B030D-6E8A-4147-A177-3AD203B41FA5}">
                      <a16:colId xmlns:a16="http://schemas.microsoft.com/office/drawing/2014/main" val="1586802780"/>
                    </a:ext>
                  </a:extLst>
                </a:gridCol>
                <a:gridCol w="2372592">
                  <a:extLst>
                    <a:ext uri="{9D8B030D-6E8A-4147-A177-3AD203B41FA5}">
                      <a16:colId xmlns:a16="http://schemas.microsoft.com/office/drawing/2014/main" val="3058368233"/>
                    </a:ext>
                  </a:extLst>
                </a:gridCol>
              </a:tblGrid>
              <a:tr h="331237">
                <a:tc>
                  <a:txBody>
                    <a:bodyPr/>
                    <a:lstStyle/>
                    <a:p>
                      <a:pPr algn="ctr">
                        <a:lnSpc>
                          <a:spcPct val="115000"/>
                        </a:lnSpc>
                        <a:spcAft>
                          <a:spcPts val="0"/>
                        </a:spcAft>
                      </a:pPr>
                      <a:r>
                        <a:rPr lang="en-GB" sz="1100">
                          <a:effectLst/>
                        </a:rPr>
                        <a:t>Academic Session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Number of Participants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Increase/Decrease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6723164"/>
                  </a:ext>
                </a:extLst>
              </a:tr>
              <a:tr h="331237">
                <a:tc>
                  <a:txBody>
                    <a:bodyPr/>
                    <a:lstStyle/>
                    <a:p>
                      <a:pPr algn="ctr">
                        <a:lnSpc>
                          <a:spcPct val="115000"/>
                        </a:lnSpc>
                        <a:spcAft>
                          <a:spcPts val="0"/>
                        </a:spcAft>
                      </a:pPr>
                      <a:r>
                        <a:rPr lang="en-GB" sz="1100">
                          <a:effectLst/>
                        </a:rPr>
                        <a:t>2015/2016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394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Not Applicable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1830211"/>
                  </a:ext>
                </a:extLst>
              </a:tr>
              <a:tr h="331237">
                <a:tc>
                  <a:txBody>
                    <a:bodyPr/>
                    <a:lstStyle/>
                    <a:p>
                      <a:pPr algn="ctr">
                        <a:lnSpc>
                          <a:spcPct val="115000"/>
                        </a:lnSpc>
                        <a:spcAft>
                          <a:spcPts val="0"/>
                        </a:spcAft>
                      </a:pPr>
                      <a:r>
                        <a:rPr lang="en-GB" sz="1100">
                          <a:effectLst/>
                        </a:rPr>
                        <a:t>2016/2017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138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256 (Decrease)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7434841"/>
                  </a:ext>
                </a:extLst>
              </a:tr>
              <a:tr h="331237">
                <a:tc>
                  <a:txBody>
                    <a:bodyPr/>
                    <a:lstStyle/>
                    <a:p>
                      <a:pPr algn="ctr">
                        <a:lnSpc>
                          <a:spcPct val="115000"/>
                        </a:lnSpc>
                        <a:spcAft>
                          <a:spcPts val="0"/>
                        </a:spcAft>
                      </a:pPr>
                      <a:r>
                        <a:rPr lang="en-GB" sz="1100">
                          <a:effectLst/>
                        </a:rPr>
                        <a:t>2017/2018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105 (Increase)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6618393"/>
                  </a:ext>
                </a:extLst>
              </a:tr>
              <a:tr h="331237">
                <a:tc>
                  <a:txBody>
                    <a:bodyPr/>
                    <a:lstStyle/>
                    <a:p>
                      <a:pPr algn="ctr">
                        <a:lnSpc>
                          <a:spcPct val="115000"/>
                        </a:lnSpc>
                        <a:spcAft>
                          <a:spcPts val="0"/>
                        </a:spcAft>
                      </a:pPr>
                      <a:r>
                        <a:rPr lang="en-GB" sz="1100">
                          <a:effectLst/>
                        </a:rPr>
                        <a:t>2018/2019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6956961"/>
                  </a:ext>
                </a:extLst>
              </a:tr>
            </a:tbl>
          </a:graphicData>
        </a:graphic>
      </p:graphicFrame>
    </p:spTree>
    <p:extLst>
      <p:ext uri="{BB962C8B-B14F-4D97-AF65-F5344CB8AC3E}">
        <p14:creationId xmlns:p14="http://schemas.microsoft.com/office/powerpoint/2010/main" val="2937105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SSSC Update</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Presenter – Kerry Cannon</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Learning and Development Adviser</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Scottish Social Services Council (SSSC)</a:t>
            </a: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981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Number of Candidates and Centres</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42105243"/>
              </p:ext>
            </p:extLst>
          </p:nvPr>
        </p:nvGraphicFramePr>
        <p:xfrm>
          <a:off x="611560" y="1268760"/>
          <a:ext cx="7704855" cy="3456384"/>
        </p:xfrm>
        <a:graphic>
          <a:graphicData uri="http://schemas.openxmlformats.org/drawingml/2006/table">
            <a:tbl>
              <a:tblPr firstRow="1" firstCol="1" bandRow="1">
                <a:tableStyleId>{5C22544A-7EE6-4342-B048-85BDC9FD1C3A}</a:tableStyleId>
              </a:tblPr>
              <a:tblGrid>
                <a:gridCol w="1741901">
                  <a:extLst>
                    <a:ext uri="{9D8B030D-6E8A-4147-A177-3AD203B41FA5}">
                      <a16:colId xmlns:a16="http://schemas.microsoft.com/office/drawing/2014/main" val="3672915053"/>
                    </a:ext>
                  </a:extLst>
                </a:gridCol>
                <a:gridCol w="2086907">
                  <a:extLst>
                    <a:ext uri="{9D8B030D-6E8A-4147-A177-3AD203B41FA5}">
                      <a16:colId xmlns:a16="http://schemas.microsoft.com/office/drawing/2014/main" val="2879907399"/>
                    </a:ext>
                  </a:extLst>
                </a:gridCol>
                <a:gridCol w="1966282">
                  <a:extLst>
                    <a:ext uri="{9D8B030D-6E8A-4147-A177-3AD203B41FA5}">
                      <a16:colId xmlns:a16="http://schemas.microsoft.com/office/drawing/2014/main" val="4070007008"/>
                    </a:ext>
                  </a:extLst>
                </a:gridCol>
                <a:gridCol w="1909765">
                  <a:extLst>
                    <a:ext uri="{9D8B030D-6E8A-4147-A177-3AD203B41FA5}">
                      <a16:colId xmlns:a16="http://schemas.microsoft.com/office/drawing/2014/main" val="3528584493"/>
                    </a:ext>
                  </a:extLst>
                </a:gridCol>
              </a:tblGrid>
              <a:tr h="687589">
                <a:tc>
                  <a:txBody>
                    <a:bodyPr/>
                    <a:lstStyle/>
                    <a:p>
                      <a:pPr algn="ctr">
                        <a:lnSpc>
                          <a:spcPct val="115000"/>
                        </a:lnSpc>
                        <a:spcAft>
                          <a:spcPts val="0"/>
                        </a:spcAft>
                      </a:pPr>
                      <a:r>
                        <a:rPr lang="en-GB" sz="1100">
                          <a:effectLst/>
                        </a:rPr>
                        <a:t>Academic Session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Qualification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Number of Candidates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Number of Centres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314939"/>
                  </a:ext>
                </a:extLst>
              </a:tr>
              <a:tr h="1350791">
                <a:tc>
                  <a:txBody>
                    <a:bodyPr/>
                    <a:lstStyle/>
                    <a:p>
                      <a:pPr algn="ctr">
                        <a:lnSpc>
                          <a:spcPct val="115000"/>
                        </a:lnSpc>
                        <a:spcAft>
                          <a:spcPts val="0"/>
                        </a:spcAft>
                      </a:pPr>
                      <a:r>
                        <a:rPr lang="en-GB" sz="1100">
                          <a:effectLst/>
                        </a:rPr>
                        <a:t>2018/2019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SVQ Social Services (Children and Young People</a:t>
                      </a:r>
                      <a:r>
                        <a:rPr lang="en-GB" sz="1100" dirty="0" smtClean="0">
                          <a:effectLst/>
                        </a:rPr>
                        <a:t>)</a:t>
                      </a:r>
                    </a:p>
                    <a:p>
                      <a:pPr algn="ctr">
                        <a:lnSpc>
                          <a:spcPct val="115000"/>
                        </a:lnSpc>
                        <a:spcAft>
                          <a:spcPts val="0"/>
                        </a:spcAft>
                      </a:pPr>
                      <a:r>
                        <a:rPr lang="en-GB" sz="1100" dirty="0" smtClean="0">
                          <a:effectLst/>
                        </a:rPr>
                        <a:t>GH5V</a:t>
                      </a:r>
                      <a:r>
                        <a:rPr lang="en-GB" sz="1100" baseline="0" dirty="0" smtClean="0">
                          <a:effectLst/>
                        </a:rPr>
                        <a:t> 22</a:t>
                      </a:r>
                    </a:p>
                    <a:p>
                      <a:pPr algn="ctr">
                        <a:lnSpc>
                          <a:spcPct val="115000"/>
                        </a:lnSpc>
                        <a:spcAft>
                          <a:spcPts val="0"/>
                        </a:spcAft>
                      </a:pPr>
                      <a:r>
                        <a:rPr lang="en-GB" sz="1100" baseline="0" dirty="0" smtClean="0">
                          <a:effectLst/>
                        </a:rPr>
                        <a:t>GH5W 23</a:t>
                      </a:r>
                    </a:p>
                    <a:p>
                      <a:pPr algn="ctr">
                        <a:lnSpc>
                          <a:spcPct val="115000"/>
                        </a:lnSpc>
                        <a:spcAft>
                          <a:spcPts val="0"/>
                        </a:spcAft>
                      </a:pPr>
                      <a:r>
                        <a:rPr lang="en-GB" sz="1100" baseline="0" dirty="0" smtClean="0">
                          <a:effectLst/>
                        </a:rPr>
                        <a:t>GH5X 24</a:t>
                      </a:r>
                      <a:r>
                        <a:rPr lang="en-GB" sz="1100" dirty="0" smtClean="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100" dirty="0" smtClean="0">
                        <a:effectLst/>
                      </a:endParaRPr>
                    </a:p>
                    <a:p>
                      <a:pPr algn="ctr">
                        <a:lnSpc>
                          <a:spcPct val="115000"/>
                        </a:lnSpc>
                        <a:spcAft>
                          <a:spcPts val="0"/>
                        </a:spcAft>
                      </a:pPr>
                      <a:endParaRPr lang="en-GB" sz="1100" dirty="0" smtClean="0">
                        <a:effectLst/>
                      </a:endParaRPr>
                    </a:p>
                    <a:p>
                      <a:pPr algn="ctr">
                        <a:lnSpc>
                          <a:spcPct val="115000"/>
                        </a:lnSpc>
                        <a:spcAft>
                          <a:spcPts val="0"/>
                        </a:spcAft>
                      </a:pPr>
                      <a:endParaRPr lang="en-GB" sz="1100" dirty="0" smtClean="0">
                        <a:effectLst/>
                      </a:endParaRPr>
                    </a:p>
                    <a:p>
                      <a:pPr algn="ctr">
                        <a:lnSpc>
                          <a:spcPct val="115000"/>
                        </a:lnSpc>
                        <a:spcAft>
                          <a:spcPts val="0"/>
                        </a:spcAft>
                      </a:pPr>
                      <a:r>
                        <a:rPr lang="en-GB" sz="1100" dirty="0" smtClean="0">
                          <a:effectLst/>
                        </a:rPr>
                        <a:t>1027</a:t>
                      </a:r>
                    </a:p>
                    <a:p>
                      <a:pPr algn="ctr">
                        <a:lnSpc>
                          <a:spcPct val="115000"/>
                        </a:lnSpc>
                        <a:spcAft>
                          <a:spcPts val="0"/>
                        </a:spcAft>
                      </a:pPr>
                      <a:r>
                        <a:rPr lang="en-GB" sz="1100" dirty="0" smtClean="0">
                          <a:effectLst/>
                        </a:rPr>
                        <a:t>(31 October 2018)</a:t>
                      </a: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 </a:t>
                      </a:r>
                      <a:endParaRPr lang="en-GB" sz="1100" dirty="0" smtClean="0">
                        <a:effectLst/>
                      </a:endParaRPr>
                    </a:p>
                    <a:p>
                      <a:pPr algn="ctr">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175</a:t>
                      </a:r>
                    </a:p>
                    <a:p>
                      <a:pPr algn="ct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100" smtClean="0">
                          <a:effectLst/>
                          <a:latin typeface="Calibri" panose="020F0502020204030204" pitchFamily="34" charset="0"/>
                          <a:ea typeface="Calibri" panose="020F0502020204030204" pitchFamily="34" charset="0"/>
                          <a:cs typeface="Times New Roman" panose="02020603050405020304" pitchFamily="18" charset="0"/>
                        </a:rPr>
                        <a:t>2 November </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2018)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4233406"/>
                  </a:ext>
                </a:extLst>
              </a:tr>
              <a:tr h="1418004">
                <a:tc>
                  <a:txBody>
                    <a:bodyPr/>
                    <a:lstStyle/>
                    <a:p>
                      <a:pPr algn="ctr">
                        <a:lnSpc>
                          <a:spcPct val="115000"/>
                        </a:lnSpc>
                        <a:spcAft>
                          <a:spcPts val="0"/>
                        </a:spcAft>
                      </a:pPr>
                      <a:r>
                        <a:rPr lang="en-GB" sz="1100">
                          <a:effectLst/>
                        </a:rPr>
                        <a:t>2018/2019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SVQ Social Services and </a:t>
                      </a:r>
                      <a:r>
                        <a:rPr lang="en-GB" sz="1100" dirty="0" smtClean="0">
                          <a:effectLst/>
                        </a:rPr>
                        <a:t>Healthcare</a:t>
                      </a:r>
                    </a:p>
                    <a:p>
                      <a:pPr algn="ct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GH5Y 22</a:t>
                      </a:r>
                    </a:p>
                    <a:p>
                      <a:pPr algn="ct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GH60 23</a:t>
                      </a:r>
                    </a:p>
                    <a:p>
                      <a:pPr algn="ct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GH61 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 </a:t>
                      </a:r>
                      <a:endParaRPr lang="en-GB" sz="1100" dirty="0" smtClean="0">
                        <a:effectLst/>
                      </a:endParaRPr>
                    </a:p>
                    <a:p>
                      <a:pPr algn="ctr">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1985</a:t>
                      </a:r>
                    </a:p>
                    <a:p>
                      <a:pPr algn="ct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(31 October 2018)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 </a:t>
                      </a:r>
                      <a:endParaRPr lang="en-GB" sz="1100" dirty="0" smtClean="0">
                        <a:effectLst/>
                      </a:endParaRPr>
                    </a:p>
                    <a:p>
                      <a:pPr algn="ctr">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288</a:t>
                      </a:r>
                    </a:p>
                    <a:p>
                      <a:pPr algn="ct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(2 November 2018)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2231366"/>
                  </a:ext>
                </a:extLst>
              </a:tr>
            </a:tbl>
          </a:graphicData>
        </a:graphic>
      </p:graphicFrame>
    </p:spTree>
    <p:extLst>
      <p:ext uri="{BB962C8B-B14F-4D97-AF65-F5344CB8AC3E}">
        <p14:creationId xmlns:p14="http://schemas.microsoft.com/office/powerpoint/2010/main" val="16150094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sz="2400" b="1" i="1" dirty="0">
                <a:solidFill>
                  <a:schemeClr val="bg1"/>
                </a:solidFill>
                <a:latin typeface="Arial" panose="020B0604020202020204" pitchFamily="34" charset="0"/>
                <a:cs typeface="Arial" panose="020B0604020202020204" pitchFamily="34" charset="0"/>
              </a:rPr>
              <a:t>CPD for centre staff/students participating in HNCs/SVQs in Social Services, Childhood Practices and Healthcare 2018/2019</a:t>
            </a:r>
            <a:br>
              <a:rPr lang="en-GB" sz="2400" b="1" i="1" dirty="0">
                <a:solidFill>
                  <a:schemeClr val="bg1"/>
                </a:solidFill>
                <a:latin typeface="Arial" panose="020B0604020202020204" pitchFamily="34" charset="0"/>
                <a:cs typeface="Arial" panose="020B0604020202020204" pitchFamily="34" charset="0"/>
              </a:rPr>
            </a:br>
            <a:endParaRPr lang="en-GB" altLang="en-US" sz="24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GB" dirty="0" smtClean="0"/>
          </a:p>
          <a:p>
            <a:pPr>
              <a:buFont typeface="Wingdings" panose="05000000000000000000" pitchFamily="2" charset="2"/>
              <a:buChar char="Ø"/>
            </a:pPr>
            <a:r>
              <a:rPr lang="en-GB" b="1" dirty="0" smtClean="0">
                <a:solidFill>
                  <a:schemeClr val="bg1"/>
                </a:solidFill>
              </a:rPr>
              <a:t>General </a:t>
            </a:r>
            <a:r>
              <a:rPr lang="en-GB" b="1" dirty="0">
                <a:solidFill>
                  <a:schemeClr val="bg1"/>
                </a:solidFill>
              </a:rPr>
              <a:t>Data Protection </a:t>
            </a:r>
            <a:r>
              <a:rPr lang="en-GB" b="1" dirty="0" smtClean="0">
                <a:solidFill>
                  <a:schemeClr val="bg1"/>
                </a:solidFill>
              </a:rPr>
              <a:t>Regulation</a:t>
            </a:r>
          </a:p>
          <a:p>
            <a:pPr>
              <a:buFont typeface="Wingdings" panose="05000000000000000000" pitchFamily="2" charset="2"/>
              <a:buChar char="Ø"/>
            </a:pPr>
            <a:r>
              <a:rPr lang="en-US" b="1" dirty="0">
                <a:solidFill>
                  <a:schemeClr val="bg1"/>
                </a:solidFill>
              </a:rPr>
              <a:t>Blue Print for 2020 – Expansion of Early Learning and Childcare in Scotland</a:t>
            </a:r>
            <a:endParaRPr lang="en-US" sz="2800" b="1" dirty="0" smtClean="0">
              <a:solidFill>
                <a:schemeClr val="bg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5783913"/>
              </p:ext>
            </p:extLst>
          </p:nvPr>
        </p:nvGraphicFramePr>
        <p:xfrm>
          <a:off x="611560" y="1772818"/>
          <a:ext cx="7416823" cy="1368149"/>
        </p:xfrm>
        <a:graphic>
          <a:graphicData uri="http://schemas.openxmlformats.org/drawingml/2006/table">
            <a:tbl>
              <a:tblPr firstRow="1" firstCol="1" bandRow="1">
                <a:tableStyleId>{5C22544A-7EE6-4342-B048-85BDC9FD1C3A}</a:tableStyleId>
              </a:tblPr>
              <a:tblGrid>
                <a:gridCol w="2055150">
                  <a:extLst>
                    <a:ext uri="{9D8B030D-6E8A-4147-A177-3AD203B41FA5}">
                      <a16:colId xmlns:a16="http://schemas.microsoft.com/office/drawing/2014/main" val="3031567893"/>
                    </a:ext>
                  </a:extLst>
                </a:gridCol>
                <a:gridCol w="3127905">
                  <a:extLst>
                    <a:ext uri="{9D8B030D-6E8A-4147-A177-3AD203B41FA5}">
                      <a16:colId xmlns:a16="http://schemas.microsoft.com/office/drawing/2014/main" val="2567616712"/>
                    </a:ext>
                  </a:extLst>
                </a:gridCol>
                <a:gridCol w="2233768">
                  <a:extLst>
                    <a:ext uri="{9D8B030D-6E8A-4147-A177-3AD203B41FA5}">
                      <a16:colId xmlns:a16="http://schemas.microsoft.com/office/drawing/2014/main" val="382107036"/>
                    </a:ext>
                  </a:extLst>
                </a:gridCol>
              </a:tblGrid>
              <a:tr h="341461">
                <a:tc>
                  <a:txBody>
                    <a:bodyPr/>
                    <a:lstStyle/>
                    <a:p>
                      <a:pPr algn="ctr">
                        <a:lnSpc>
                          <a:spcPct val="115000"/>
                        </a:lnSpc>
                        <a:spcAft>
                          <a:spcPts val="0"/>
                        </a:spcAft>
                      </a:pPr>
                      <a:r>
                        <a:rPr lang="en-GB" sz="1100" dirty="0">
                          <a:effectLst/>
                        </a:rPr>
                        <a:t>Academic Session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Number of Legislative Topics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Increase/Decrease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4859341"/>
                  </a:ext>
                </a:extLst>
              </a:tr>
              <a:tr h="256672">
                <a:tc>
                  <a:txBody>
                    <a:bodyPr/>
                    <a:lstStyle/>
                    <a:p>
                      <a:pPr algn="ctr">
                        <a:lnSpc>
                          <a:spcPct val="115000"/>
                        </a:lnSpc>
                        <a:spcAft>
                          <a:spcPts val="0"/>
                        </a:spcAft>
                      </a:pPr>
                      <a:r>
                        <a:rPr lang="en-GB" sz="1100">
                          <a:effectLst/>
                        </a:rPr>
                        <a:t>2015/2016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36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Not Applicable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2755217"/>
                  </a:ext>
                </a:extLst>
              </a:tr>
              <a:tr h="256672">
                <a:tc>
                  <a:txBody>
                    <a:bodyPr/>
                    <a:lstStyle/>
                    <a:p>
                      <a:pPr algn="ctr">
                        <a:lnSpc>
                          <a:spcPct val="115000"/>
                        </a:lnSpc>
                        <a:spcAft>
                          <a:spcPts val="0"/>
                        </a:spcAft>
                      </a:pPr>
                      <a:r>
                        <a:rPr lang="en-GB" sz="1100">
                          <a:effectLst/>
                        </a:rPr>
                        <a:t>2016/2017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4 (Increase)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7415430"/>
                  </a:ext>
                </a:extLst>
              </a:tr>
              <a:tr h="256672">
                <a:tc>
                  <a:txBody>
                    <a:bodyPr/>
                    <a:lstStyle/>
                    <a:p>
                      <a:pPr algn="ctr">
                        <a:lnSpc>
                          <a:spcPct val="115000"/>
                        </a:lnSpc>
                        <a:spcAft>
                          <a:spcPts val="0"/>
                        </a:spcAft>
                      </a:pPr>
                      <a:r>
                        <a:rPr lang="en-GB" sz="1100">
                          <a:effectLst/>
                        </a:rPr>
                        <a:t>2017/2018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 (Increase)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6157126"/>
                  </a:ext>
                </a:extLst>
              </a:tr>
              <a:tr h="256672">
                <a:tc>
                  <a:txBody>
                    <a:bodyPr/>
                    <a:lstStyle/>
                    <a:p>
                      <a:pPr algn="ctr">
                        <a:lnSpc>
                          <a:spcPct val="115000"/>
                        </a:lnSpc>
                        <a:spcAft>
                          <a:spcPts val="0"/>
                        </a:spcAft>
                      </a:pPr>
                      <a:r>
                        <a:rPr lang="en-GB" sz="1100">
                          <a:effectLst/>
                        </a:rPr>
                        <a:t>2018/2019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2 (Increase)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6241078"/>
                  </a:ext>
                </a:extLst>
              </a:tr>
            </a:tbl>
          </a:graphicData>
        </a:graphic>
      </p:graphicFrame>
    </p:spTree>
    <p:extLst>
      <p:ext uri="{BB962C8B-B14F-4D97-AF65-F5344CB8AC3E}">
        <p14:creationId xmlns:p14="http://schemas.microsoft.com/office/powerpoint/2010/main" val="30160173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sz="2400" b="1" i="1" dirty="0">
                <a:solidFill>
                  <a:schemeClr val="bg1"/>
                </a:solidFill>
                <a:latin typeface="Arial" panose="020B0604020202020204" pitchFamily="34" charset="0"/>
                <a:cs typeface="Arial" panose="020B0604020202020204" pitchFamily="34" charset="0"/>
              </a:rPr>
              <a:t>CPD for centre staff/students participating in HNCs/SVQs in Social Services, Childhood Practices and </a:t>
            </a:r>
            <a:r>
              <a:rPr lang="en-GB" sz="2400" b="1" i="1" dirty="0" smtClean="0">
                <a:solidFill>
                  <a:schemeClr val="bg1"/>
                </a:solidFill>
                <a:latin typeface="Arial" panose="020B0604020202020204" pitchFamily="34" charset="0"/>
                <a:cs typeface="Arial" panose="020B0604020202020204" pitchFamily="34" charset="0"/>
              </a:rPr>
              <a:t>Healthcare 2018/2019</a:t>
            </a:r>
            <a:r>
              <a:rPr lang="en-GB" sz="3600" b="1" i="1" dirty="0">
                <a:solidFill>
                  <a:schemeClr val="bg1"/>
                </a:solidFill>
                <a:latin typeface="Arial" panose="020B0604020202020204" pitchFamily="34" charset="0"/>
                <a:cs typeface="Arial" panose="020B0604020202020204" pitchFamily="34" charset="0"/>
              </a:rPr>
              <a:t/>
            </a:r>
            <a:br>
              <a:rPr lang="en-GB" sz="3600" b="1" i="1" dirty="0">
                <a:solidFill>
                  <a:schemeClr val="bg1"/>
                </a:solidFill>
                <a:latin typeface="Arial" panose="020B0604020202020204" pitchFamily="34" charset="0"/>
                <a:cs typeface="Arial" panose="020B0604020202020204" pitchFamily="34" charset="0"/>
              </a:rPr>
            </a:b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Literature on your table – “SVQ Update – Autumn/Winter 2018”.</a:t>
            </a:r>
          </a:p>
          <a:p>
            <a:pPr>
              <a:buFont typeface="Wingdings" panose="05000000000000000000" pitchFamily="2" charset="2"/>
              <a:buChar char="Ø"/>
            </a:pPr>
            <a:endParaRPr lang="en-US" sz="28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Email from SQA Events Team:</a:t>
            </a:r>
          </a:p>
          <a:p>
            <a:pPr lvl="1">
              <a:buFont typeface="Wingdings" panose="05000000000000000000" pitchFamily="2" charset="2"/>
              <a:buChar char="Ø"/>
            </a:pPr>
            <a:r>
              <a:rPr lang="en-US" sz="2400" b="1" dirty="0" smtClean="0">
                <a:solidFill>
                  <a:schemeClr val="bg1"/>
                </a:solidFill>
                <a:latin typeface="Arial" panose="020B0604020202020204" pitchFamily="34" charset="0"/>
                <a:cs typeface="Arial" panose="020B0604020202020204" pitchFamily="34" charset="0"/>
              </a:rPr>
              <a:t>Evaluation</a:t>
            </a:r>
          </a:p>
          <a:p>
            <a:pPr lvl="1">
              <a:buFont typeface="Wingdings" panose="05000000000000000000" pitchFamily="2" charset="2"/>
              <a:buChar char="Ø"/>
            </a:pPr>
            <a:r>
              <a:rPr lang="en-US" sz="2400" b="1" dirty="0" smtClean="0">
                <a:solidFill>
                  <a:schemeClr val="bg1"/>
                </a:solidFill>
                <a:latin typeface="Arial" panose="020B0604020202020204" pitchFamily="34" charset="0"/>
                <a:cs typeface="Arial" panose="020B0604020202020204" pitchFamily="34" charset="0"/>
              </a:rPr>
              <a:t>SVQ Update – Autumn/Winter 2018</a:t>
            </a:r>
          </a:p>
          <a:p>
            <a:pPr lvl="1">
              <a:buFont typeface="Wingdings" panose="05000000000000000000" pitchFamily="2" charset="2"/>
              <a:buChar char="Ø"/>
            </a:pPr>
            <a:r>
              <a:rPr lang="en-US" sz="2400" b="1" dirty="0" smtClean="0">
                <a:solidFill>
                  <a:schemeClr val="bg1"/>
                </a:solidFill>
                <a:latin typeface="Arial" panose="020B0604020202020204" pitchFamily="34" charset="0"/>
                <a:cs typeface="Arial" panose="020B0604020202020204" pitchFamily="34" charset="0"/>
              </a:rPr>
              <a:t>Recording Booklet for Course</a:t>
            </a:r>
          </a:p>
        </p:txBody>
      </p:sp>
    </p:spTree>
    <p:extLst>
      <p:ext uri="{BB962C8B-B14F-4D97-AF65-F5344CB8AC3E}">
        <p14:creationId xmlns:p14="http://schemas.microsoft.com/office/powerpoint/2010/main" val="26813024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04813"/>
            <a:ext cx="8136136" cy="1143000"/>
          </a:xfrm>
        </p:spPr>
        <p:txBody>
          <a:bodyPr/>
          <a:lstStyle/>
          <a:p>
            <a:pPr eaLnBrk="1" hangingPunct="1"/>
            <a:r>
              <a:rPr lang="en-GB" altLang="en-US" sz="4000" b="1" dirty="0" smtClean="0">
                <a:solidFill>
                  <a:schemeClr val="bg1"/>
                </a:solidFill>
                <a:latin typeface="Arial" panose="020B0604020202020204" pitchFamily="34" charset="0"/>
                <a:cs typeface="Arial" panose="020B0604020202020204" pitchFamily="34" charset="0"/>
              </a:rPr>
              <a:t>Any Questions</a:t>
            </a:r>
            <a:endParaRPr lang="en-GB" altLang="en-US" sz="4000" b="1" i="1" dirty="0" smtClean="0">
              <a:solidFill>
                <a:schemeClr val="bg1"/>
              </a:solidFill>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Ø"/>
            </a:pPr>
            <a:endParaRPr lang="en-GB" altLang="en-US" sz="2400" dirty="0" smtClean="0">
              <a:solidFill>
                <a:schemeClr val="bg1"/>
              </a:solidFill>
            </a:endParaRPr>
          </a:p>
        </p:txBody>
      </p:sp>
      <p:pic>
        <p:nvPicPr>
          <p:cNvPr id="4" name="Picture 3" descr="Any Questions Images Question">
            <a:hlinkClick r:id="rId2" tooltip="Question"/>
          </p:cNvPr>
          <p:cNvPicPr/>
          <p:nvPr/>
        </p:nvPicPr>
        <p:blipFill>
          <a:blip r:embed="rId3">
            <a:extLst>
              <a:ext uri="{28A0092B-C50C-407E-A947-70E740481C1C}">
                <a14:useLocalDpi xmlns:a14="http://schemas.microsoft.com/office/drawing/2010/main"/>
              </a:ext>
            </a:extLst>
          </a:blip>
          <a:srcRect/>
          <a:stretch>
            <a:fillRect/>
          </a:stretch>
        </p:blipFill>
        <p:spPr bwMode="auto">
          <a:xfrm>
            <a:off x="467544" y="1268760"/>
            <a:ext cx="8208912" cy="3528391"/>
          </a:xfrm>
          <a:prstGeom prst="rect">
            <a:avLst/>
          </a:prstGeom>
          <a:noFill/>
          <a:ln>
            <a:noFill/>
          </a:ln>
        </p:spPr>
      </p:pic>
    </p:spTree>
    <p:extLst>
      <p:ext uri="{BB962C8B-B14F-4D97-AF65-F5344CB8AC3E}">
        <p14:creationId xmlns:p14="http://schemas.microsoft.com/office/powerpoint/2010/main" val="3456030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eaLnBrk="1" hangingPunct="1"/>
            <a:r>
              <a:rPr lang="en-GB" altLang="en-US" sz="3600" b="1" dirty="0" smtClean="0">
                <a:solidFill>
                  <a:schemeClr val="bg1"/>
                </a:solidFill>
                <a:latin typeface="Arial" panose="020B0604020202020204" pitchFamily="34" charset="0"/>
                <a:cs typeface="Arial" panose="020B0604020202020204" pitchFamily="34" charset="0"/>
              </a:rPr>
              <a:t>Writing Effective </a:t>
            </a:r>
            <a:br>
              <a:rPr lang="en-GB" altLang="en-US" sz="3600" b="1" dirty="0" smtClean="0">
                <a:solidFill>
                  <a:schemeClr val="bg1"/>
                </a:solidFill>
                <a:latin typeface="Arial" panose="020B0604020202020204" pitchFamily="34" charset="0"/>
                <a:cs typeface="Arial" panose="020B0604020202020204" pitchFamily="34" charset="0"/>
              </a:rPr>
            </a:br>
            <a:r>
              <a:rPr lang="en-GB" altLang="en-US" sz="3600" b="1" dirty="0" smtClean="0">
                <a:solidFill>
                  <a:schemeClr val="bg1"/>
                </a:solidFill>
                <a:latin typeface="Arial" panose="020B0604020202020204" pitchFamily="34" charset="0"/>
                <a:cs typeface="Arial" panose="020B0604020202020204" pitchFamily="34" charset="0"/>
              </a:rPr>
              <a:t>Observation Reports</a:t>
            </a:r>
          </a:p>
        </p:txBody>
      </p:sp>
      <p:sp>
        <p:nvSpPr>
          <p:cNvPr id="5123" name="Rectangle 3"/>
          <p:cNvSpPr>
            <a:spLocks noGrp="1" noChangeArrowheads="1"/>
          </p:cNvSpPr>
          <p:nvPr>
            <p:ph type="body" idx="1"/>
          </p:nvPr>
        </p:nvSpPr>
        <p:spPr/>
        <p:txBody>
          <a:bodyPr/>
          <a:lstStyle/>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Wednesday 28 November 2018</a:t>
            </a:r>
          </a:p>
          <a:p>
            <a:pPr marL="0" indent="0" algn="ctr">
              <a:buNone/>
            </a:pPr>
            <a:r>
              <a:rPr lang="en-US" sz="2800" b="1" dirty="0" smtClean="0">
                <a:solidFill>
                  <a:schemeClr val="bg1"/>
                </a:solidFill>
                <a:latin typeface="Arial" panose="020B0604020202020204" pitchFamily="34" charset="0"/>
                <a:cs typeface="Arial" panose="020B0604020202020204" pitchFamily="34" charset="0"/>
              </a:rPr>
              <a:t>Presenter – June McCamlie</a:t>
            </a:r>
          </a:p>
          <a:p>
            <a:pPr marL="0" indent="0" algn="ctr">
              <a:buNone/>
            </a:pPr>
            <a:r>
              <a:rPr lang="en-US" sz="2800" b="1" dirty="0" smtClean="0">
                <a:solidFill>
                  <a:schemeClr val="bg1"/>
                </a:solidFill>
                <a:latin typeface="Arial" panose="020B0604020202020204" pitchFamily="34" charset="0"/>
                <a:cs typeface="Arial" panose="020B0604020202020204" pitchFamily="34" charset="0"/>
              </a:rPr>
              <a:t>Senior External Verifier</a:t>
            </a:r>
            <a:endParaRPr lang="en-US" sz="2800" b="1" dirty="0">
              <a:solidFill>
                <a:schemeClr val="bg1"/>
              </a:solidFill>
              <a:latin typeface="Arial" panose="020B0604020202020204" pitchFamily="34" charset="0"/>
              <a:cs typeface="Arial" panose="020B0604020202020204" pitchFamily="34" charset="0"/>
            </a:endParaRPr>
          </a:p>
          <a:p>
            <a:pPr marL="0" indent="0" algn="ctr">
              <a:buNone/>
            </a:pPr>
            <a:endParaRPr lang="en-US" sz="16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smtClean="0">
                <a:solidFill>
                  <a:schemeClr val="bg1"/>
                </a:solidFill>
                <a:latin typeface="Arial" panose="020B0604020202020204" pitchFamily="34" charset="0"/>
                <a:cs typeface="Arial" panose="020B0604020202020204" pitchFamily="34" charset="0"/>
              </a:rPr>
              <a:t>Thursday 29 November 2018</a:t>
            </a:r>
            <a:endParaRPr lang="en-US" sz="2800" b="1" dirty="0">
              <a:solidFill>
                <a:schemeClr val="bg1"/>
              </a:solidFill>
              <a:latin typeface="Arial" panose="020B0604020202020204" pitchFamily="34" charset="0"/>
              <a:cs typeface="Arial" panose="020B0604020202020204" pitchFamily="34" charset="0"/>
            </a:endParaRPr>
          </a:p>
          <a:p>
            <a:pPr marL="0" indent="0" algn="ctr">
              <a:buNone/>
            </a:pPr>
            <a:r>
              <a:rPr lang="en-US" sz="2800" b="1" dirty="0" smtClean="0">
                <a:solidFill>
                  <a:schemeClr val="bg1"/>
                </a:solidFill>
                <a:latin typeface="Arial" panose="020B0604020202020204" pitchFamily="34" charset="0"/>
                <a:cs typeface="Arial" panose="020B0604020202020204" pitchFamily="34" charset="0"/>
              </a:rPr>
              <a:t>Presenter – John Carr</a:t>
            </a:r>
          </a:p>
          <a:p>
            <a:pPr marL="0" indent="0" algn="ctr">
              <a:buNone/>
            </a:pPr>
            <a:r>
              <a:rPr lang="en-US" sz="2800" b="1" dirty="0" smtClean="0">
                <a:solidFill>
                  <a:schemeClr val="bg1"/>
                </a:solidFill>
                <a:latin typeface="Arial" panose="020B0604020202020204" pitchFamily="34" charset="0"/>
                <a:cs typeface="Arial" panose="020B0604020202020204" pitchFamily="34" charset="0"/>
              </a:rPr>
              <a:t>Depute Lead Verifier</a:t>
            </a:r>
          </a:p>
          <a:p>
            <a:pPr marL="0" indent="0" algn="ctr">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0110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Persuading the </a:t>
            </a:r>
            <a:r>
              <a:rPr lang="en-GB" altLang="en-US" sz="3600" b="1" dirty="0" smtClean="0">
                <a:solidFill>
                  <a:schemeClr val="bg1"/>
                </a:solidFill>
                <a:latin typeface="Arial" panose="020B0604020202020204" pitchFamily="34" charset="0"/>
                <a:cs typeface="Arial" panose="020B0604020202020204" pitchFamily="34" charset="0"/>
              </a:rPr>
              <a:t>Reader</a:t>
            </a: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p:txBody>
          <a:bodyPr/>
          <a:lstStyle/>
          <a:p>
            <a:pPr>
              <a:buClr>
                <a:srgbClr val="FFFFFF"/>
              </a:buClr>
              <a:buFont typeface="Wingdings" panose="05000000000000000000" pitchFamily="2" charset="2"/>
              <a:buNone/>
              <a:defRPr/>
            </a:pPr>
            <a:r>
              <a:rPr lang="en-GB" sz="2800" b="1" dirty="0">
                <a:solidFill>
                  <a:schemeClr val="bg1"/>
                </a:solidFill>
                <a:latin typeface="Arial" panose="020B0604020202020204" pitchFamily="34" charset="0"/>
                <a:cs typeface="Arial" panose="020B0604020202020204" pitchFamily="34" charset="0"/>
              </a:rPr>
              <a:t>Consider the various audiences and their </a:t>
            </a:r>
            <a:endParaRPr lang="en-GB" sz="2800" b="1" dirty="0" smtClean="0">
              <a:solidFill>
                <a:schemeClr val="bg1"/>
              </a:solidFill>
              <a:latin typeface="Arial" panose="020B0604020202020204" pitchFamily="34" charset="0"/>
              <a:cs typeface="Arial" panose="020B0604020202020204" pitchFamily="34" charset="0"/>
            </a:endParaRPr>
          </a:p>
          <a:p>
            <a:pPr>
              <a:buClr>
                <a:srgbClr val="FFFFFF"/>
              </a:buClr>
              <a:buFont typeface="Wingdings" panose="05000000000000000000" pitchFamily="2" charset="2"/>
              <a:buNone/>
              <a:defRPr/>
            </a:pPr>
            <a:r>
              <a:rPr lang="en-GB" sz="2800" b="1" dirty="0" smtClean="0">
                <a:solidFill>
                  <a:schemeClr val="bg1"/>
                </a:solidFill>
                <a:latin typeface="Arial" panose="020B0604020202020204" pitchFamily="34" charset="0"/>
                <a:cs typeface="Arial" panose="020B0604020202020204" pitchFamily="34" charset="0"/>
              </a:rPr>
              <a:t>needs from </a:t>
            </a:r>
            <a:r>
              <a:rPr lang="en-GB" sz="2800" b="1" dirty="0">
                <a:solidFill>
                  <a:schemeClr val="bg1"/>
                </a:solidFill>
                <a:latin typeface="Arial" panose="020B0604020202020204" pitchFamily="34" charset="0"/>
                <a:cs typeface="Arial" panose="020B0604020202020204" pitchFamily="34" charset="0"/>
              </a:rPr>
              <a:t>your </a:t>
            </a:r>
            <a:r>
              <a:rPr lang="en-GB" sz="2800" b="1" dirty="0" smtClean="0">
                <a:solidFill>
                  <a:schemeClr val="bg1"/>
                </a:solidFill>
                <a:latin typeface="Arial" panose="020B0604020202020204" pitchFamily="34" charset="0"/>
                <a:cs typeface="Arial" panose="020B0604020202020204" pitchFamily="34" charset="0"/>
              </a:rPr>
              <a:t>reports.</a:t>
            </a:r>
          </a:p>
          <a:p>
            <a:pPr>
              <a:buClr>
                <a:srgbClr val="FFFFFF"/>
              </a:buClr>
              <a:buFont typeface="Wingdings" panose="05000000000000000000" pitchFamily="2" charset="2"/>
              <a:buNone/>
              <a:defRPr/>
            </a:pPr>
            <a:endParaRPr lang="en-GB" sz="2800" b="1" dirty="0">
              <a:solidFill>
                <a:schemeClr val="bg1"/>
              </a:solidFill>
              <a:latin typeface="Arial" panose="020B0604020202020204" pitchFamily="34" charset="0"/>
              <a:cs typeface="Arial" panose="020B0604020202020204" pitchFamily="34" charset="0"/>
            </a:endParaRPr>
          </a:p>
          <a:p>
            <a:pPr>
              <a:buClr>
                <a:srgbClr val="FFFFFF"/>
              </a:buClr>
              <a:buFont typeface="Wingdings" panose="05000000000000000000" pitchFamily="2" charset="2"/>
              <a:buChar char="Ø"/>
              <a:defRPr/>
            </a:pPr>
            <a:r>
              <a:rPr lang="en-GB" sz="2800" b="1" dirty="0" smtClean="0">
                <a:solidFill>
                  <a:schemeClr val="bg1"/>
                </a:solidFill>
                <a:latin typeface="Arial" panose="020B0604020202020204" pitchFamily="34" charset="0"/>
                <a:cs typeface="Arial" panose="020B0604020202020204" pitchFamily="34" charset="0"/>
              </a:rPr>
              <a:t>Candidates</a:t>
            </a:r>
            <a:r>
              <a:rPr lang="en-GB" sz="2800" b="1" dirty="0">
                <a:solidFill>
                  <a:schemeClr val="bg1"/>
                </a:solidFill>
                <a:latin typeface="Arial" panose="020B0604020202020204" pitchFamily="34" charset="0"/>
                <a:cs typeface="Arial" panose="020B0604020202020204" pitchFamily="34" charset="0"/>
              </a:rPr>
              <a:t>.</a:t>
            </a:r>
          </a:p>
          <a:p>
            <a:pPr>
              <a:buClr>
                <a:srgbClr val="FFFFFF"/>
              </a:buClr>
              <a:buFont typeface="Wingdings" panose="05000000000000000000" pitchFamily="2" charset="2"/>
              <a:buChar char="Ø"/>
              <a:defRPr/>
            </a:pPr>
            <a:r>
              <a:rPr lang="en-GB" sz="2800" b="1" dirty="0" smtClean="0">
                <a:solidFill>
                  <a:schemeClr val="bg1"/>
                </a:solidFill>
                <a:latin typeface="Arial" panose="020B0604020202020204" pitchFamily="34" charset="0"/>
                <a:cs typeface="Arial" panose="020B0604020202020204" pitchFamily="34" charset="0"/>
              </a:rPr>
              <a:t>Centre </a:t>
            </a:r>
            <a:r>
              <a:rPr lang="en-GB" sz="2800" b="1" dirty="0">
                <a:solidFill>
                  <a:schemeClr val="bg1"/>
                </a:solidFill>
                <a:latin typeface="Arial" panose="020B0604020202020204" pitchFamily="34" charset="0"/>
                <a:cs typeface="Arial" panose="020B0604020202020204" pitchFamily="34" charset="0"/>
              </a:rPr>
              <a:t>internal </a:t>
            </a:r>
            <a:r>
              <a:rPr lang="en-GB" sz="2800" b="1" dirty="0" smtClean="0">
                <a:solidFill>
                  <a:schemeClr val="bg1"/>
                </a:solidFill>
                <a:latin typeface="Arial" panose="020B0604020202020204" pitchFamily="34" charset="0"/>
                <a:cs typeface="Arial" panose="020B0604020202020204" pitchFamily="34" charset="0"/>
              </a:rPr>
              <a:t>verifiers.</a:t>
            </a:r>
            <a:endParaRPr lang="en-GB" sz="2800" b="1" dirty="0">
              <a:solidFill>
                <a:schemeClr val="bg1"/>
              </a:solidFill>
              <a:latin typeface="Arial" panose="020B0604020202020204" pitchFamily="34" charset="0"/>
              <a:cs typeface="Arial" panose="020B0604020202020204" pitchFamily="34" charset="0"/>
            </a:endParaRPr>
          </a:p>
          <a:p>
            <a:pPr>
              <a:buClr>
                <a:srgbClr val="FFFFFF"/>
              </a:buClr>
              <a:buFont typeface="Wingdings" panose="05000000000000000000" pitchFamily="2" charset="2"/>
              <a:buChar char="Ø"/>
              <a:defRPr/>
            </a:pPr>
            <a:r>
              <a:rPr lang="en-GB" sz="2800" b="1" dirty="0" smtClean="0">
                <a:solidFill>
                  <a:schemeClr val="bg1"/>
                </a:solidFill>
                <a:latin typeface="Arial" panose="020B0604020202020204" pitchFamily="34" charset="0"/>
                <a:cs typeface="Arial" panose="020B0604020202020204" pitchFamily="34" charset="0"/>
              </a:rPr>
              <a:t>Qualification Verifiers.</a:t>
            </a:r>
            <a:endParaRPr lang="en-GB" sz="2800" b="1" dirty="0">
              <a:solidFill>
                <a:schemeClr val="bg1"/>
              </a:solidFill>
              <a:latin typeface="Arial" panose="020B0604020202020204" pitchFamily="34" charset="0"/>
              <a:cs typeface="Arial" panose="020B0604020202020204" pitchFamily="34" charset="0"/>
            </a:endParaRPr>
          </a:p>
          <a:p>
            <a:pPr>
              <a:buClr>
                <a:srgbClr val="FFFFFF"/>
              </a:buClr>
              <a:buFont typeface="Wingdings" panose="05000000000000000000" pitchFamily="2" charset="2"/>
              <a:buChar char="Ø"/>
              <a:defRPr/>
            </a:pPr>
            <a:r>
              <a:rPr lang="en-GB" sz="2800" b="1" dirty="0" smtClean="0">
                <a:solidFill>
                  <a:schemeClr val="bg1"/>
                </a:solidFill>
                <a:latin typeface="Arial" panose="020B0604020202020204" pitchFamily="34" charset="0"/>
                <a:cs typeface="Arial" panose="020B0604020202020204" pitchFamily="34" charset="0"/>
              </a:rPr>
              <a:t>Employers.</a:t>
            </a:r>
            <a:endParaRPr lang="en-GB" sz="28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4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0322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Persuading the </a:t>
            </a:r>
            <a:r>
              <a:rPr lang="en-GB" altLang="en-US" sz="3600" b="1" dirty="0" smtClean="0">
                <a:solidFill>
                  <a:schemeClr val="bg1"/>
                </a:solidFill>
                <a:latin typeface="Arial" panose="020B0604020202020204" pitchFamily="34" charset="0"/>
                <a:cs typeface="Arial" panose="020B0604020202020204" pitchFamily="34" charset="0"/>
              </a:rPr>
              <a:t>Reader</a:t>
            </a: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457200" y="1196752"/>
            <a:ext cx="8229600" cy="4896073"/>
          </a:xfrm>
        </p:spPr>
        <p:txBody>
          <a:bodyPr/>
          <a:lstStyle/>
          <a:p>
            <a:pPr>
              <a:buFont typeface="Wingdings" panose="05000000000000000000" pitchFamily="2" charset="2"/>
              <a:buNone/>
            </a:pPr>
            <a:r>
              <a:rPr lang="en-GB" altLang="en-US" sz="2400" b="1" dirty="0">
                <a:solidFill>
                  <a:schemeClr val="bg1"/>
                </a:solidFill>
                <a:latin typeface="Arial" panose="020B0604020202020204" pitchFamily="34" charset="0"/>
                <a:cs typeface="Arial" panose="020B0604020202020204" pitchFamily="34" charset="0"/>
              </a:rPr>
              <a:t>Hotel Report</a:t>
            </a:r>
            <a:r>
              <a:rPr lang="en-GB" altLang="en-US" sz="2400" b="1" dirty="0" smtClean="0">
                <a:solidFill>
                  <a:schemeClr val="bg1"/>
                </a:solidFill>
                <a:latin typeface="Arial" panose="020B0604020202020204" pitchFamily="34" charset="0"/>
                <a:cs typeface="Arial" panose="020B0604020202020204" pitchFamily="34" charset="0"/>
              </a:rPr>
              <a:t>.</a:t>
            </a:r>
          </a:p>
          <a:p>
            <a:pPr>
              <a:buFont typeface="Wingdings" panose="05000000000000000000" pitchFamily="2" charset="2"/>
              <a:buNone/>
            </a:pPr>
            <a:endParaRPr lang="en-GB" alt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400" b="1" i="1" dirty="0">
                <a:solidFill>
                  <a:schemeClr val="bg1"/>
                </a:solidFill>
                <a:latin typeface="Arial" panose="020B0604020202020204" pitchFamily="34" charset="0"/>
                <a:cs typeface="Arial" panose="020B0604020202020204" pitchFamily="34" charset="0"/>
              </a:rPr>
              <a:t>Offering an ideal and idyllic location for your </a:t>
            </a:r>
            <a:r>
              <a:rPr lang="en-GB" altLang="en-US" sz="2400" b="1" i="1" dirty="0" smtClean="0">
                <a:solidFill>
                  <a:schemeClr val="bg1"/>
                </a:solidFill>
                <a:latin typeface="Arial" panose="020B0604020202020204" pitchFamily="34" charset="0"/>
                <a:cs typeface="Arial" panose="020B0604020202020204" pitchFamily="34" charset="0"/>
              </a:rPr>
              <a:t>holiday.</a:t>
            </a:r>
          </a:p>
          <a:p>
            <a:pPr>
              <a:buFont typeface="Wingdings" panose="05000000000000000000" pitchFamily="2" charset="2"/>
              <a:buNone/>
            </a:pPr>
            <a:r>
              <a:rPr lang="en-GB" altLang="en-US" sz="2400" b="1" i="1" dirty="0" smtClean="0">
                <a:solidFill>
                  <a:schemeClr val="bg1"/>
                </a:solidFill>
                <a:latin typeface="Arial" panose="020B0604020202020204" pitchFamily="34" charset="0"/>
                <a:cs typeface="Arial" panose="020B0604020202020204" pitchFamily="34" charset="0"/>
              </a:rPr>
              <a:t>This modern </a:t>
            </a:r>
            <a:r>
              <a:rPr lang="en-GB" altLang="en-US" sz="2400" b="1" i="1" dirty="0">
                <a:solidFill>
                  <a:schemeClr val="bg1"/>
                </a:solidFill>
                <a:latin typeface="Arial" panose="020B0604020202020204" pitchFamily="34" charset="0"/>
                <a:cs typeface="Arial" panose="020B0604020202020204" pitchFamily="34" charset="0"/>
              </a:rPr>
              <a:t>and well equipped hotel offers easy </a:t>
            </a:r>
            <a:endParaRPr lang="en-GB" altLang="en-US" sz="2400" b="1" i="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400" b="1" i="1" dirty="0" smtClean="0">
                <a:solidFill>
                  <a:schemeClr val="bg1"/>
                </a:solidFill>
                <a:latin typeface="Arial" panose="020B0604020202020204" pitchFamily="34" charset="0"/>
                <a:cs typeface="Arial" panose="020B0604020202020204" pitchFamily="34" charset="0"/>
              </a:rPr>
              <a:t>access </a:t>
            </a:r>
            <a:r>
              <a:rPr lang="en-GB" altLang="en-US" sz="2400" b="1" i="1" dirty="0">
                <a:solidFill>
                  <a:schemeClr val="bg1"/>
                </a:solidFill>
                <a:latin typeface="Arial" panose="020B0604020202020204" pitchFamily="34" charset="0"/>
                <a:cs typeface="Arial" panose="020B0604020202020204" pitchFamily="34" charset="0"/>
              </a:rPr>
              <a:t>to the </a:t>
            </a:r>
            <a:r>
              <a:rPr lang="en-GB" altLang="en-US" sz="2400" b="1" i="1" dirty="0" smtClean="0">
                <a:solidFill>
                  <a:schemeClr val="bg1"/>
                </a:solidFill>
                <a:latin typeface="Arial" panose="020B0604020202020204" pitchFamily="34" charset="0"/>
                <a:cs typeface="Arial" panose="020B0604020202020204" pitchFamily="34" charset="0"/>
              </a:rPr>
              <a:t>resort </a:t>
            </a:r>
            <a:r>
              <a:rPr lang="en-GB" altLang="en-US" sz="2400" b="1" i="1" dirty="0">
                <a:solidFill>
                  <a:schemeClr val="bg1"/>
                </a:solidFill>
                <a:latin typeface="Arial" panose="020B0604020202020204" pitchFamily="34" charset="0"/>
                <a:cs typeface="Arial" panose="020B0604020202020204" pitchFamily="34" charset="0"/>
              </a:rPr>
              <a:t>and all it’s amenities.</a:t>
            </a:r>
          </a:p>
          <a:p>
            <a:pPr>
              <a:buFont typeface="Wingdings" panose="05000000000000000000" pitchFamily="2" charset="2"/>
              <a:buNone/>
            </a:pPr>
            <a:endParaRPr lang="en-GB" altLang="en-US" sz="2400" b="1" i="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400" b="1" i="1" dirty="0" smtClean="0">
                <a:solidFill>
                  <a:schemeClr val="bg1"/>
                </a:solidFill>
                <a:latin typeface="Arial" panose="020B0604020202020204" pitchFamily="34" charset="0"/>
                <a:cs typeface="Arial" panose="020B0604020202020204" pitchFamily="34" charset="0"/>
              </a:rPr>
              <a:t>The </a:t>
            </a:r>
            <a:r>
              <a:rPr lang="en-GB" altLang="en-US" sz="2400" b="1" i="1" dirty="0">
                <a:solidFill>
                  <a:schemeClr val="bg1"/>
                </a:solidFill>
                <a:latin typeface="Arial" panose="020B0604020202020204" pitchFamily="34" charset="0"/>
                <a:cs typeface="Arial" panose="020B0604020202020204" pitchFamily="34" charset="0"/>
              </a:rPr>
              <a:t>staff are professional and attentive and will </a:t>
            </a:r>
            <a:r>
              <a:rPr lang="en-GB" altLang="en-US" sz="2400" b="1" i="1" dirty="0" smtClean="0">
                <a:solidFill>
                  <a:schemeClr val="bg1"/>
                </a:solidFill>
                <a:latin typeface="Arial" panose="020B0604020202020204" pitchFamily="34" charset="0"/>
                <a:cs typeface="Arial" panose="020B0604020202020204" pitchFamily="34" charset="0"/>
              </a:rPr>
              <a:t>create </a:t>
            </a:r>
          </a:p>
          <a:p>
            <a:pPr>
              <a:buFont typeface="Wingdings" panose="05000000000000000000" pitchFamily="2" charset="2"/>
              <a:buNone/>
            </a:pPr>
            <a:r>
              <a:rPr lang="en-GB" altLang="en-US" sz="2400" b="1" i="1" dirty="0" smtClean="0">
                <a:solidFill>
                  <a:schemeClr val="bg1"/>
                </a:solidFill>
                <a:latin typeface="Arial" panose="020B0604020202020204" pitchFamily="34" charset="0"/>
                <a:cs typeface="Arial" panose="020B0604020202020204" pitchFamily="34" charset="0"/>
              </a:rPr>
              <a:t>a pleasant </a:t>
            </a:r>
            <a:r>
              <a:rPr lang="en-GB" altLang="en-US" sz="2400" b="1" i="1" dirty="0">
                <a:solidFill>
                  <a:schemeClr val="bg1"/>
                </a:solidFill>
                <a:latin typeface="Arial" panose="020B0604020202020204" pitchFamily="34" charset="0"/>
                <a:cs typeface="Arial" panose="020B0604020202020204" pitchFamily="34" charset="0"/>
              </a:rPr>
              <a:t>and relaxing atmosphere throughout your </a:t>
            </a:r>
            <a:endParaRPr lang="en-GB" altLang="en-US" sz="2400" b="1" i="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400" b="1" i="1" dirty="0" smtClean="0">
                <a:solidFill>
                  <a:schemeClr val="bg1"/>
                </a:solidFill>
                <a:latin typeface="Arial" panose="020B0604020202020204" pitchFamily="34" charset="0"/>
                <a:cs typeface="Arial" panose="020B0604020202020204" pitchFamily="34" charset="0"/>
              </a:rPr>
              <a:t>stay</a:t>
            </a:r>
            <a:r>
              <a:rPr lang="en-GB" altLang="en-US" sz="2400" b="1" i="1" dirty="0">
                <a:solidFill>
                  <a:schemeClr val="bg1"/>
                </a:solidFill>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24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5568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5150" y="549275"/>
            <a:ext cx="5616575"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0402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Writing Effective Observation Reports</a:t>
            </a:r>
            <a:r>
              <a:rPr lang="en-US" altLang="en-US" sz="4000" dirty="0">
                <a:solidFill>
                  <a:schemeClr val="bg1"/>
                </a:solidFill>
                <a:latin typeface="Arial" panose="020B0604020202020204" pitchFamily="34" charset="0"/>
                <a:cs typeface="Arial" panose="020B0604020202020204" pitchFamily="34" charset="0"/>
              </a:rPr>
              <a:t/>
            </a:r>
            <a:br>
              <a:rPr lang="en-US" altLang="en-US" sz="4000" dirty="0">
                <a:solidFill>
                  <a:schemeClr val="bg1"/>
                </a:solidFill>
                <a:latin typeface="Arial" panose="020B0604020202020204" pitchFamily="34" charset="0"/>
                <a:cs typeface="Arial" panose="020B0604020202020204" pitchFamily="34" charset="0"/>
              </a:rPr>
            </a:b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457200" y="1547813"/>
            <a:ext cx="8229600" cy="4545012"/>
          </a:xfrm>
        </p:spPr>
        <p:txBody>
          <a:bodyPr/>
          <a:lstStyle/>
          <a:p>
            <a:pPr>
              <a:buFont typeface="Wingdings" panose="05000000000000000000" pitchFamily="2" charset="2"/>
              <a:buChar char="Ø"/>
            </a:pPr>
            <a:endParaRPr lang="en-GB" altLang="en-US" sz="2400" b="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Write </a:t>
            </a:r>
            <a:r>
              <a:rPr lang="en-GB" altLang="en-US" sz="2400" b="1" dirty="0">
                <a:solidFill>
                  <a:schemeClr val="bg1"/>
                </a:solidFill>
                <a:latin typeface="Arial" panose="020B0604020202020204" pitchFamily="34" charset="0"/>
                <a:cs typeface="Arial" panose="020B0604020202020204" pitchFamily="34" charset="0"/>
              </a:rPr>
              <a:t>evidence-based, factual, evaluative statements – don’t express personal opinions.</a:t>
            </a:r>
          </a:p>
          <a:p>
            <a:pP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Write </a:t>
            </a:r>
            <a:r>
              <a:rPr lang="en-GB" altLang="en-US" sz="2400" b="1" dirty="0">
                <a:solidFill>
                  <a:schemeClr val="bg1"/>
                </a:solidFill>
                <a:latin typeface="Arial" panose="020B0604020202020204" pitchFamily="34" charset="0"/>
                <a:cs typeface="Arial" panose="020B0604020202020204" pitchFamily="34" charset="0"/>
              </a:rPr>
              <a:t>in full sentences, not in note form.</a:t>
            </a:r>
          </a:p>
          <a:p>
            <a:pP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Check </a:t>
            </a:r>
            <a:r>
              <a:rPr lang="en-GB" altLang="en-US" sz="2400" b="1" dirty="0">
                <a:solidFill>
                  <a:schemeClr val="bg1"/>
                </a:solidFill>
                <a:latin typeface="Arial" panose="020B0604020202020204" pitchFamily="34" charset="0"/>
                <a:cs typeface="Arial" panose="020B0604020202020204" pitchFamily="34" charset="0"/>
              </a:rPr>
              <a:t>spelling and grammar.</a:t>
            </a:r>
          </a:p>
          <a:p>
            <a:pP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Ensure </a:t>
            </a:r>
            <a:r>
              <a:rPr lang="en-GB" altLang="en-US" sz="2400" b="1" dirty="0">
                <a:solidFill>
                  <a:schemeClr val="bg1"/>
                </a:solidFill>
                <a:latin typeface="Arial" panose="020B0604020202020204" pitchFamily="34" charset="0"/>
                <a:cs typeface="Arial" panose="020B0604020202020204" pitchFamily="34" charset="0"/>
              </a:rPr>
              <a:t>all terminology is current and correct. Avoid acronyms.</a:t>
            </a:r>
          </a:p>
          <a:p>
            <a:pP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Avoid </a:t>
            </a:r>
            <a:r>
              <a:rPr lang="en-GB" altLang="en-US" sz="2400" b="1" dirty="0">
                <a:solidFill>
                  <a:schemeClr val="bg1"/>
                </a:solidFill>
                <a:latin typeface="Arial" panose="020B0604020202020204" pitchFamily="34" charset="0"/>
                <a:cs typeface="Arial" panose="020B0604020202020204" pitchFamily="34" charset="0"/>
              </a:rPr>
              <a:t>over-personalisation, use formal third person. </a:t>
            </a:r>
          </a:p>
          <a:p>
            <a:pPr>
              <a:buFont typeface="Wingdings" panose="05000000000000000000" pitchFamily="2" charset="2"/>
              <a:buChar char="Ø"/>
            </a:pPr>
            <a:endParaRPr lang="en-US" sz="24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3484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Persuading the Reader</a:t>
            </a: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457200" y="1547813"/>
            <a:ext cx="8229600" cy="4545012"/>
          </a:xfrm>
        </p:spPr>
        <p:txBody>
          <a:bodyPr/>
          <a:lstStyle/>
          <a:p>
            <a:pPr>
              <a:buFont typeface="Wingdings" panose="05000000000000000000" pitchFamily="2" charset="2"/>
              <a:buNone/>
            </a:pPr>
            <a:r>
              <a:rPr lang="en-GB" altLang="en-US" sz="2400" dirty="0">
                <a:solidFill>
                  <a:schemeClr val="bg1"/>
                </a:solidFill>
                <a:latin typeface="Arial" panose="020B0604020202020204" pitchFamily="34" charset="0"/>
                <a:cs typeface="Arial" panose="020B0604020202020204" pitchFamily="34" charset="0"/>
              </a:rPr>
              <a:t>When writing evidence-based evaluative </a:t>
            </a:r>
            <a:r>
              <a:rPr lang="en-GB" altLang="en-US" sz="2400" dirty="0" smtClean="0">
                <a:solidFill>
                  <a:schemeClr val="bg1"/>
                </a:solidFill>
                <a:latin typeface="Arial" panose="020B0604020202020204" pitchFamily="34" charset="0"/>
                <a:cs typeface="Arial" panose="020B0604020202020204" pitchFamily="34" charset="0"/>
              </a:rPr>
              <a:t>observation</a:t>
            </a:r>
          </a:p>
          <a:p>
            <a:pPr>
              <a:buFont typeface="Wingdings" panose="05000000000000000000" pitchFamily="2" charset="2"/>
              <a:buNone/>
            </a:pPr>
            <a:r>
              <a:rPr lang="en-GB" altLang="en-US" sz="2400" dirty="0" smtClean="0">
                <a:solidFill>
                  <a:schemeClr val="bg1"/>
                </a:solidFill>
                <a:latin typeface="Arial" panose="020B0604020202020204" pitchFamily="34" charset="0"/>
                <a:cs typeface="Arial" panose="020B0604020202020204" pitchFamily="34" charset="0"/>
              </a:rPr>
              <a:t>statements </a:t>
            </a:r>
            <a:r>
              <a:rPr lang="en-GB" altLang="en-US" sz="2400" dirty="0">
                <a:solidFill>
                  <a:schemeClr val="bg1"/>
                </a:solidFill>
                <a:latin typeface="Arial" panose="020B0604020202020204" pitchFamily="34" charset="0"/>
                <a:cs typeface="Arial" panose="020B0604020202020204" pitchFamily="34" charset="0"/>
              </a:rPr>
              <a:t>within a report, make sure that the evidence </a:t>
            </a:r>
            <a:endParaRPr lang="en-GB" altLang="en-US" sz="2400"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400" dirty="0" smtClean="0">
                <a:solidFill>
                  <a:schemeClr val="bg1"/>
                </a:solidFill>
                <a:latin typeface="Arial" panose="020B0604020202020204" pitchFamily="34" charset="0"/>
                <a:cs typeface="Arial" panose="020B0604020202020204" pitchFamily="34" charset="0"/>
              </a:rPr>
              <a:t>you </a:t>
            </a:r>
            <a:r>
              <a:rPr lang="en-GB" altLang="en-US" sz="2400" dirty="0">
                <a:solidFill>
                  <a:schemeClr val="bg1"/>
                </a:solidFill>
                <a:latin typeface="Arial" panose="020B0604020202020204" pitchFamily="34" charset="0"/>
                <a:cs typeface="Arial" panose="020B0604020202020204" pitchFamily="34" charset="0"/>
              </a:rPr>
              <a:t>have examined, observed or scrutinised supports your </a:t>
            </a:r>
            <a:endParaRPr lang="en-GB" altLang="en-US" sz="2400"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400" dirty="0" smtClean="0">
                <a:solidFill>
                  <a:schemeClr val="bg1"/>
                </a:solidFill>
                <a:latin typeface="Arial" panose="020B0604020202020204" pitchFamily="34" charset="0"/>
                <a:cs typeface="Arial" panose="020B0604020202020204" pitchFamily="34" charset="0"/>
              </a:rPr>
              <a:t>evaluations</a:t>
            </a:r>
            <a:r>
              <a:rPr lang="en-GB" altLang="en-US" sz="2400" dirty="0">
                <a:solidFill>
                  <a:schemeClr val="bg1"/>
                </a:solidFill>
                <a:latin typeface="Arial" panose="020B0604020202020204" pitchFamily="34" charset="0"/>
                <a:cs typeface="Arial" panose="020B0604020202020204" pitchFamily="34" charset="0"/>
              </a:rPr>
              <a:t>.</a:t>
            </a:r>
          </a:p>
          <a:p>
            <a:pPr>
              <a:buFont typeface="Wingdings" panose="05000000000000000000" pitchFamily="2" charset="2"/>
              <a:buNone/>
            </a:pPr>
            <a:endParaRPr lang="en-GB" altLang="en-US" sz="28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endParaRPr lang="en-GB" altLang="en-US" sz="28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800" dirty="0">
                <a:solidFill>
                  <a:schemeClr val="bg1"/>
                </a:solidFill>
                <a:latin typeface="Arial" panose="020B0604020202020204" pitchFamily="34" charset="0"/>
                <a:cs typeface="Arial" panose="020B0604020202020204" pitchFamily="34" charset="0"/>
              </a:rPr>
              <a:t>    </a:t>
            </a:r>
            <a:r>
              <a:rPr lang="en-GB" altLang="en-US" sz="2800" b="1" dirty="0">
                <a:solidFill>
                  <a:schemeClr val="bg1"/>
                </a:solidFill>
                <a:latin typeface="Arial" panose="020B0604020202020204" pitchFamily="34" charset="0"/>
                <a:cs typeface="Arial" panose="020B0604020202020204" pitchFamily="34" charset="0"/>
              </a:rPr>
              <a:t>Group Activity 1. Evaluative Statements</a:t>
            </a:r>
            <a:endParaRPr lang="en-GB" altLang="en-US" sz="28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4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57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56925_SSSC_Powerpoint_lim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163557" y="2053407"/>
            <a:ext cx="7163862"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FF"/>
                </a:solidFill>
                <a:effectLst/>
                <a:uLnTx/>
                <a:uFillTx/>
                <a:latin typeface="Verdana"/>
                <a:ea typeface="+mn-ea"/>
                <a:cs typeface="Verdana"/>
              </a:rPr>
              <a:t>#</a:t>
            </a:r>
            <a:r>
              <a:rPr kumimoji="0" lang="en-US" sz="3600" b="1" i="0" u="none" strike="noStrike" kern="1200" cap="none" spc="0" normalizeH="0" baseline="0" noProof="0" dirty="0" err="1">
                <a:ln>
                  <a:noFill/>
                </a:ln>
                <a:solidFill>
                  <a:srgbClr val="FFFFFF"/>
                </a:solidFill>
                <a:effectLst/>
                <a:uLnTx/>
                <a:uFillTx/>
                <a:latin typeface="Verdana"/>
                <a:ea typeface="+mn-ea"/>
                <a:cs typeface="Verdana"/>
              </a:rPr>
              <a:t>l</a:t>
            </a:r>
            <a:r>
              <a:rPr kumimoji="0" lang="en-US" sz="3600" b="1" i="0" u="none" strike="noStrike" kern="1200" cap="none" spc="0" normalizeH="0" baseline="0" noProof="0" dirty="0" err="1" smtClean="0">
                <a:ln>
                  <a:noFill/>
                </a:ln>
                <a:solidFill>
                  <a:srgbClr val="FFFFFF"/>
                </a:solidFill>
                <a:effectLst/>
                <a:uLnTx/>
                <a:uFillTx/>
                <a:latin typeface="Verdana"/>
                <a:ea typeface="+mn-ea"/>
                <a:cs typeface="Verdana"/>
              </a:rPr>
              <a:t>ifechangingwork</a:t>
            </a:r>
            <a:r>
              <a:rPr kumimoji="0" lang="en-US" sz="3600" b="1" i="0" u="none" strike="noStrike" kern="1200" cap="none" spc="0" normalizeH="0" baseline="0" noProof="0" dirty="0" smtClean="0">
                <a:ln>
                  <a:noFill/>
                </a:ln>
                <a:solidFill>
                  <a:srgbClr val="FFFFFF"/>
                </a:solidFill>
                <a:effectLst/>
                <a:uLnTx/>
                <a:uFillTx/>
                <a:latin typeface="Verdana"/>
                <a:ea typeface="+mn-ea"/>
                <a:cs typeface="Verdana"/>
              </a:rPr>
              <a:t> in social services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Verdana"/>
              <a:ea typeface="+mn-ea"/>
              <a:cs typeface="Verdan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FF"/>
                </a:solidFill>
                <a:effectLst/>
                <a:uLnTx/>
                <a:uFillTx/>
                <a:latin typeface="Verdana"/>
                <a:ea typeface="+mn-ea"/>
                <a:cs typeface="Verdana"/>
              </a:rPr>
              <a:t>Qualifications and career pathways </a:t>
            </a:r>
            <a:endParaRPr kumimoji="0" lang="en-US" sz="3600" b="1" i="0" u="none" strike="noStrike" kern="1200" cap="none" spc="0" normalizeH="0" baseline="0" noProof="0" dirty="0">
              <a:ln>
                <a:noFill/>
              </a:ln>
              <a:solidFill>
                <a:srgbClr val="FFFFFF"/>
              </a:solidFill>
              <a:effectLst/>
              <a:uLnTx/>
              <a:uFillTx/>
              <a:latin typeface="Verdana"/>
              <a:ea typeface="+mn-ea"/>
              <a:cs typeface="Verdana"/>
            </a:endParaRPr>
          </a:p>
        </p:txBody>
      </p:sp>
    </p:spTree>
    <p:extLst>
      <p:ext uri="{BB962C8B-B14F-4D97-AF65-F5344CB8AC3E}">
        <p14:creationId xmlns:p14="http://schemas.microsoft.com/office/powerpoint/2010/main" val="34049124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Persuading the </a:t>
            </a:r>
            <a:r>
              <a:rPr lang="en-GB" altLang="en-US" sz="3600" b="1" dirty="0" smtClean="0">
                <a:solidFill>
                  <a:schemeClr val="bg1"/>
                </a:solidFill>
                <a:latin typeface="Arial" panose="020B0604020202020204" pitchFamily="34" charset="0"/>
                <a:cs typeface="Arial" panose="020B0604020202020204" pitchFamily="34" charset="0"/>
              </a:rPr>
              <a:t>Reader</a:t>
            </a: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457200" y="1196752"/>
            <a:ext cx="8229600" cy="4896073"/>
          </a:xfrm>
        </p:spPr>
        <p:txBody>
          <a:bodyPr/>
          <a:lstStyle/>
          <a:p>
            <a:pPr>
              <a:buFont typeface="Wingdings" panose="05000000000000000000" pitchFamily="2" charset="2"/>
              <a:buNone/>
            </a:pPr>
            <a:r>
              <a:rPr lang="en-GB" altLang="en-US" sz="2800" b="1" dirty="0">
                <a:solidFill>
                  <a:schemeClr val="bg1"/>
                </a:solidFill>
                <a:latin typeface="Arial" panose="020B0604020202020204" pitchFamily="34" charset="0"/>
                <a:cs typeface="Arial" panose="020B0604020202020204" pitchFamily="34" charset="0"/>
              </a:rPr>
              <a:t>Group Activity 1</a:t>
            </a:r>
          </a:p>
          <a:p>
            <a:pPr>
              <a:buFont typeface="Wingdings" panose="05000000000000000000" pitchFamily="2" charset="2"/>
              <a:buNone/>
            </a:pPr>
            <a:r>
              <a:rPr lang="en-GB" altLang="en-US" sz="2400" b="1" dirty="0">
                <a:solidFill>
                  <a:schemeClr val="bg1"/>
                </a:solidFill>
                <a:latin typeface="Arial" panose="020B0604020202020204" pitchFamily="34" charset="0"/>
                <a:cs typeface="Arial" panose="020B0604020202020204" pitchFamily="34" charset="0"/>
              </a:rPr>
              <a:t>                          Albion Rovers vs Airdrie</a:t>
            </a:r>
          </a:p>
          <a:p>
            <a:pPr>
              <a:buFont typeface="Wingdings" panose="05000000000000000000" pitchFamily="2" charset="2"/>
              <a:buNone/>
            </a:pPr>
            <a:r>
              <a:rPr lang="en-GB" altLang="en-US" sz="2200" b="1" dirty="0">
                <a:solidFill>
                  <a:schemeClr val="bg1"/>
                </a:solidFill>
                <a:latin typeface="Arial" panose="020B0604020202020204" pitchFamily="34" charset="0"/>
                <a:cs typeface="Arial" panose="020B0604020202020204" pitchFamily="34" charset="0"/>
              </a:rPr>
              <a:t> Instructions</a:t>
            </a:r>
            <a:r>
              <a:rPr lang="en-GB" altLang="en-US" sz="2200" b="1" dirty="0" smtClean="0">
                <a:solidFill>
                  <a:schemeClr val="bg1"/>
                </a:solidFill>
                <a:latin typeface="Arial" panose="020B0604020202020204" pitchFamily="34" charset="0"/>
                <a:cs typeface="Arial" panose="020B0604020202020204" pitchFamily="34" charset="0"/>
              </a:rPr>
              <a:t>:</a:t>
            </a:r>
          </a:p>
          <a:p>
            <a:pPr>
              <a:buFont typeface="Wingdings" panose="05000000000000000000" pitchFamily="2" charset="2"/>
              <a:buNone/>
            </a:pPr>
            <a:endParaRPr lang="en-GB" altLang="en-US" sz="22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200" b="1" dirty="0" smtClean="0">
                <a:solidFill>
                  <a:schemeClr val="bg1"/>
                </a:solidFill>
                <a:latin typeface="Arial" panose="020B0604020202020204" pitchFamily="34" charset="0"/>
                <a:cs typeface="Arial" panose="020B0604020202020204" pitchFamily="34" charset="0"/>
              </a:rPr>
              <a:t>  </a:t>
            </a:r>
            <a:r>
              <a:rPr lang="en-GB" altLang="en-US" sz="2200" b="1" dirty="0">
                <a:solidFill>
                  <a:schemeClr val="bg1"/>
                </a:solidFill>
                <a:latin typeface="Arial" panose="020B0604020202020204" pitchFamily="34" charset="0"/>
                <a:cs typeface="Arial" panose="020B0604020202020204" pitchFamily="34" charset="0"/>
              </a:rPr>
              <a:t>1   Nominate someone to report back from your group.</a:t>
            </a:r>
          </a:p>
          <a:p>
            <a:pPr>
              <a:buFont typeface="Wingdings" panose="05000000000000000000" pitchFamily="2" charset="2"/>
              <a:buNone/>
            </a:pPr>
            <a:endParaRPr lang="en-GB" altLang="en-US" sz="22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200" b="1" dirty="0">
                <a:solidFill>
                  <a:schemeClr val="bg1"/>
                </a:solidFill>
                <a:latin typeface="Arial" panose="020B0604020202020204" pitchFamily="34" charset="0"/>
                <a:cs typeface="Arial" panose="020B0604020202020204" pitchFamily="34" charset="0"/>
              </a:rPr>
              <a:t>  2   Read the information provided.</a:t>
            </a:r>
          </a:p>
          <a:p>
            <a:pPr>
              <a:buFont typeface="Wingdings" panose="05000000000000000000" pitchFamily="2" charset="2"/>
              <a:buNone/>
            </a:pPr>
            <a:endParaRPr lang="en-GB" altLang="en-US" sz="22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200" b="1" dirty="0">
                <a:solidFill>
                  <a:schemeClr val="bg1"/>
                </a:solidFill>
                <a:latin typeface="Arial" panose="020B0604020202020204" pitchFamily="34" charset="0"/>
                <a:cs typeface="Arial" panose="020B0604020202020204" pitchFamily="34" charset="0"/>
              </a:rPr>
              <a:t>  3   Within the group, agree a response to </a:t>
            </a:r>
            <a:r>
              <a:rPr lang="en-GB" altLang="en-US" sz="2200" b="1" dirty="0" smtClean="0">
                <a:solidFill>
                  <a:schemeClr val="bg1"/>
                </a:solidFill>
                <a:latin typeface="Arial" panose="020B0604020202020204" pitchFamily="34" charset="0"/>
                <a:cs typeface="Arial" panose="020B0604020202020204" pitchFamily="34" charset="0"/>
              </a:rPr>
              <a:t>each </a:t>
            </a:r>
            <a:r>
              <a:rPr lang="en-GB" altLang="en-US" sz="2200" b="1" dirty="0">
                <a:solidFill>
                  <a:schemeClr val="bg1"/>
                </a:solidFill>
                <a:latin typeface="Arial" panose="020B0604020202020204" pitchFamily="34" charset="0"/>
                <a:cs typeface="Arial" panose="020B0604020202020204" pitchFamily="34" charset="0"/>
              </a:rPr>
              <a:t>question.</a:t>
            </a:r>
          </a:p>
          <a:p>
            <a:pPr>
              <a:buFont typeface="Wingdings" panose="05000000000000000000" pitchFamily="2" charset="2"/>
              <a:buChar char="Ø"/>
            </a:pPr>
            <a:endParaRPr lang="en-US" sz="24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9447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r>
              <a:rPr lang="en-GB" altLang="en-US" sz="3600" b="1" dirty="0">
                <a:solidFill>
                  <a:schemeClr val="bg1"/>
                </a:solidFill>
                <a:latin typeface="Arial" panose="020B0604020202020204" pitchFamily="34" charset="0"/>
                <a:cs typeface="Arial" panose="020B0604020202020204" pitchFamily="34" charset="0"/>
              </a:rPr>
              <a:t>Persuading the </a:t>
            </a:r>
            <a:r>
              <a:rPr lang="en-GB" altLang="en-US" sz="3600" b="1" dirty="0" smtClean="0">
                <a:solidFill>
                  <a:schemeClr val="bg1"/>
                </a:solidFill>
                <a:latin typeface="Arial" panose="020B0604020202020204" pitchFamily="34" charset="0"/>
                <a:cs typeface="Arial" panose="020B0604020202020204" pitchFamily="34" charset="0"/>
              </a:rPr>
              <a:t>Reader</a:t>
            </a: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457200" y="980728"/>
            <a:ext cx="8229600" cy="5112097"/>
          </a:xfrm>
        </p:spPr>
        <p:txBody>
          <a:bodyPr/>
          <a:lstStyle/>
          <a:p>
            <a:pPr>
              <a:buFont typeface="Wingdings" panose="05000000000000000000" pitchFamily="2" charset="2"/>
              <a:buNone/>
            </a:pPr>
            <a:r>
              <a:rPr lang="en-GB" altLang="en-US" sz="2200" b="1" dirty="0">
                <a:solidFill>
                  <a:schemeClr val="bg1"/>
                </a:solidFill>
                <a:latin typeface="Arial" panose="020B0604020202020204" pitchFamily="34" charset="0"/>
                <a:cs typeface="Arial" panose="020B0604020202020204" pitchFamily="34" charset="0"/>
              </a:rPr>
              <a:t>Sometimes things are not what they seem.</a:t>
            </a:r>
          </a:p>
          <a:p>
            <a:pPr>
              <a:buClr>
                <a:srgbClr val="92D050"/>
              </a:buClr>
              <a:buFont typeface="Wingdings" panose="05000000000000000000" pitchFamily="2" charset="2"/>
              <a:buNone/>
            </a:pPr>
            <a:endParaRPr lang="en-GB" altLang="en-US" sz="2200" b="1" dirty="0" smtClean="0">
              <a:solidFill>
                <a:schemeClr val="bg1"/>
              </a:solidFill>
              <a:latin typeface="Arial" panose="020B0604020202020204" pitchFamily="34" charset="0"/>
              <a:cs typeface="Arial" panose="020B0604020202020204" pitchFamily="34" charset="0"/>
            </a:endParaRPr>
          </a:p>
          <a:p>
            <a:pPr>
              <a:buClr>
                <a:srgbClr val="92D050"/>
              </a:buClr>
              <a:buFont typeface="Wingdings" panose="05000000000000000000" pitchFamily="2" charset="2"/>
              <a:buNone/>
            </a:pPr>
            <a:r>
              <a:rPr lang="en-GB" altLang="en-US" sz="2200" b="1" dirty="0" err="1" smtClean="0">
                <a:solidFill>
                  <a:schemeClr val="bg1"/>
                </a:solidFill>
                <a:latin typeface="Arial" panose="020B0604020202020204" pitchFamily="34" charset="0"/>
                <a:cs typeface="Arial" panose="020B0604020202020204" pitchFamily="34" charset="0"/>
              </a:rPr>
              <a:t>Giorglo</a:t>
            </a:r>
            <a:r>
              <a:rPr lang="en-GB" altLang="en-US" sz="2200" b="1" dirty="0" smtClean="0">
                <a:solidFill>
                  <a:schemeClr val="bg1"/>
                </a:solidFill>
                <a:latin typeface="Arial" panose="020B0604020202020204" pitchFamily="34" charset="0"/>
                <a:cs typeface="Arial" panose="020B0604020202020204" pitchFamily="34" charset="0"/>
              </a:rPr>
              <a:t> </a:t>
            </a:r>
            <a:r>
              <a:rPr lang="en-GB" altLang="en-US" sz="2200" b="1" dirty="0" err="1">
                <a:solidFill>
                  <a:schemeClr val="bg1"/>
                </a:solidFill>
                <a:latin typeface="Arial" panose="020B0604020202020204" pitchFamily="34" charset="0"/>
                <a:cs typeface="Arial" panose="020B0604020202020204" pitchFamily="34" charset="0"/>
              </a:rPr>
              <a:t>Varasi</a:t>
            </a:r>
            <a:r>
              <a:rPr lang="en-GB" altLang="en-US" sz="2200" b="1" dirty="0">
                <a:solidFill>
                  <a:schemeClr val="bg1"/>
                </a:solidFill>
                <a:latin typeface="Arial" panose="020B0604020202020204" pitchFamily="34" charset="0"/>
                <a:cs typeface="Arial" panose="020B0604020202020204" pitchFamily="34" charset="0"/>
              </a:rPr>
              <a:t> wrote the following evaluative statement  </a:t>
            </a:r>
            <a:endParaRPr lang="en-GB" altLang="en-US" sz="2200" b="1" dirty="0" smtClean="0">
              <a:solidFill>
                <a:schemeClr val="bg1"/>
              </a:solidFill>
              <a:latin typeface="Arial" panose="020B0604020202020204" pitchFamily="34" charset="0"/>
              <a:cs typeface="Arial" panose="020B0604020202020204" pitchFamily="34" charset="0"/>
            </a:endParaRPr>
          </a:p>
          <a:p>
            <a:pPr>
              <a:buClr>
                <a:srgbClr val="92D050"/>
              </a:buClr>
              <a:buFont typeface="Wingdings" panose="05000000000000000000" pitchFamily="2" charset="2"/>
              <a:buNone/>
            </a:pPr>
            <a:r>
              <a:rPr lang="en-GB" altLang="en-US" sz="2200" b="1" dirty="0" smtClean="0">
                <a:solidFill>
                  <a:schemeClr val="bg1"/>
                </a:solidFill>
                <a:latin typeface="Arial" panose="020B0604020202020204" pitchFamily="34" charset="0"/>
                <a:cs typeface="Arial" panose="020B0604020202020204" pitchFamily="34" charset="0"/>
              </a:rPr>
              <a:t>within </a:t>
            </a:r>
            <a:r>
              <a:rPr lang="en-GB" altLang="en-US" sz="2200" b="1" dirty="0">
                <a:solidFill>
                  <a:schemeClr val="bg1"/>
                </a:solidFill>
                <a:latin typeface="Arial" panose="020B0604020202020204" pitchFamily="34" charset="0"/>
                <a:cs typeface="Arial" panose="020B0604020202020204" pitchFamily="34" charset="0"/>
              </a:rPr>
              <a:t>a report in 1178 about ‘Gerardo di Gerardo’.</a:t>
            </a:r>
          </a:p>
          <a:p>
            <a:pPr>
              <a:buClr>
                <a:srgbClr val="92D050"/>
              </a:buClr>
              <a:buFont typeface="Wingdings" panose="05000000000000000000" pitchFamily="2" charset="2"/>
              <a:buNone/>
            </a:pPr>
            <a:endParaRPr lang="en-GB" altLang="en-US" sz="22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200" b="1" i="1" dirty="0">
                <a:solidFill>
                  <a:schemeClr val="bg1"/>
                </a:solidFill>
                <a:latin typeface="Arial" panose="020B0604020202020204" pitchFamily="34" charset="0"/>
                <a:cs typeface="Arial" panose="020B0604020202020204" pitchFamily="34" charset="0"/>
              </a:rPr>
              <a:t>“</a:t>
            </a:r>
            <a:r>
              <a:rPr lang="en-GB" altLang="en-US" sz="2000" b="1" i="1" dirty="0">
                <a:solidFill>
                  <a:schemeClr val="bg1"/>
                </a:solidFill>
                <a:latin typeface="Arial" panose="020B0604020202020204" pitchFamily="34" charset="0"/>
                <a:cs typeface="Arial" panose="020B0604020202020204" pitchFamily="34" charset="0"/>
              </a:rPr>
              <a:t>He surveyed the site thoroughly before laying </a:t>
            </a:r>
            <a:r>
              <a:rPr lang="en-GB" altLang="en-US" sz="2000" b="1" i="1" dirty="0" smtClean="0">
                <a:solidFill>
                  <a:schemeClr val="bg1"/>
                </a:solidFill>
                <a:latin typeface="Arial" panose="020B0604020202020204" pitchFamily="34" charset="0"/>
                <a:cs typeface="Arial" panose="020B0604020202020204" pitchFamily="34" charset="0"/>
              </a:rPr>
              <a:t>the foundation </a:t>
            </a:r>
          </a:p>
          <a:p>
            <a:pPr>
              <a:buFont typeface="Wingdings" panose="05000000000000000000" pitchFamily="2" charset="2"/>
              <a:buNone/>
            </a:pPr>
            <a:r>
              <a:rPr lang="en-GB" altLang="en-US" sz="2000" b="1" i="1" dirty="0" smtClean="0">
                <a:solidFill>
                  <a:schemeClr val="bg1"/>
                </a:solidFill>
                <a:latin typeface="Arial" panose="020B0604020202020204" pitchFamily="34" charset="0"/>
                <a:cs typeface="Arial" panose="020B0604020202020204" pitchFamily="34" charset="0"/>
              </a:rPr>
              <a:t>stones </a:t>
            </a:r>
            <a:r>
              <a:rPr lang="en-GB" altLang="en-US" sz="2000" b="1" i="1" dirty="0">
                <a:solidFill>
                  <a:schemeClr val="bg1"/>
                </a:solidFill>
                <a:latin typeface="Arial" panose="020B0604020202020204" pitchFamily="34" charset="0"/>
                <a:cs typeface="Arial" panose="020B0604020202020204" pitchFamily="34" charset="0"/>
              </a:rPr>
              <a:t>for the bell tower. Gerardo took </a:t>
            </a:r>
            <a:r>
              <a:rPr lang="en-GB" altLang="en-US" sz="2000" b="1" i="1" dirty="0" smtClean="0">
                <a:solidFill>
                  <a:schemeClr val="bg1"/>
                </a:solidFill>
                <a:latin typeface="Arial" panose="020B0604020202020204" pitchFamily="34" charset="0"/>
                <a:cs typeface="Arial" panose="020B0604020202020204" pitchFamily="34" charset="0"/>
              </a:rPr>
              <a:t>great care </a:t>
            </a:r>
            <a:r>
              <a:rPr lang="en-GB" altLang="en-US" sz="2000" b="1" i="1" dirty="0">
                <a:solidFill>
                  <a:schemeClr val="bg1"/>
                </a:solidFill>
                <a:latin typeface="Arial" panose="020B0604020202020204" pitchFamily="34" charset="0"/>
                <a:cs typeface="Arial" panose="020B0604020202020204" pitchFamily="34" charset="0"/>
              </a:rPr>
              <a:t>and attention to </a:t>
            </a:r>
            <a:endParaRPr lang="en-GB" altLang="en-US" sz="2000" b="1" i="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000" b="1" i="1" dirty="0" smtClean="0">
                <a:solidFill>
                  <a:schemeClr val="bg1"/>
                </a:solidFill>
                <a:latin typeface="Arial" panose="020B0604020202020204" pitchFamily="34" charset="0"/>
                <a:cs typeface="Arial" panose="020B0604020202020204" pitchFamily="34" charset="0"/>
              </a:rPr>
              <a:t>ensure </a:t>
            </a:r>
            <a:r>
              <a:rPr lang="en-GB" altLang="en-US" sz="2000" b="1" i="1" dirty="0">
                <a:solidFill>
                  <a:schemeClr val="bg1"/>
                </a:solidFill>
                <a:latin typeface="Arial" panose="020B0604020202020204" pitchFamily="34" charset="0"/>
                <a:cs typeface="Arial" panose="020B0604020202020204" pitchFamily="34" charset="0"/>
              </a:rPr>
              <a:t>that the structure </a:t>
            </a:r>
            <a:r>
              <a:rPr lang="en-GB" altLang="en-US" sz="2000" b="1" i="1" dirty="0" smtClean="0">
                <a:solidFill>
                  <a:schemeClr val="bg1"/>
                </a:solidFill>
                <a:latin typeface="Arial" panose="020B0604020202020204" pitchFamily="34" charset="0"/>
                <a:cs typeface="Arial" panose="020B0604020202020204" pitchFamily="34" charset="0"/>
              </a:rPr>
              <a:t>was </a:t>
            </a:r>
            <a:r>
              <a:rPr lang="en-GB" altLang="en-US" sz="2000" b="1" i="1" dirty="0">
                <a:solidFill>
                  <a:schemeClr val="bg1"/>
                </a:solidFill>
                <a:latin typeface="Arial" panose="020B0604020202020204" pitchFamily="34" charset="0"/>
                <a:cs typeface="Arial" panose="020B0604020202020204" pitchFamily="34" charset="0"/>
              </a:rPr>
              <a:t>sound, </a:t>
            </a:r>
            <a:r>
              <a:rPr lang="en-GB" altLang="en-US" sz="2000" b="1" i="1" dirty="0" smtClean="0">
                <a:solidFill>
                  <a:schemeClr val="bg1"/>
                </a:solidFill>
                <a:latin typeface="Arial" panose="020B0604020202020204" pitchFamily="34" charset="0"/>
                <a:cs typeface="Arial" panose="020B0604020202020204" pitchFamily="34" charset="0"/>
              </a:rPr>
              <a:t>compact </a:t>
            </a:r>
            <a:r>
              <a:rPr lang="en-GB" altLang="en-US" sz="2000" b="1" i="1" dirty="0">
                <a:solidFill>
                  <a:schemeClr val="bg1"/>
                </a:solidFill>
                <a:latin typeface="Arial" panose="020B0604020202020204" pitchFamily="34" charset="0"/>
                <a:cs typeface="Arial" panose="020B0604020202020204" pitchFamily="34" charset="0"/>
              </a:rPr>
              <a:t>and stable. His </a:t>
            </a:r>
            <a:endParaRPr lang="en-GB" altLang="en-US" sz="2000" b="1" i="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000" b="1" i="1" dirty="0" smtClean="0">
                <a:solidFill>
                  <a:schemeClr val="bg1"/>
                </a:solidFill>
                <a:latin typeface="Arial" panose="020B0604020202020204" pitchFamily="34" charset="0"/>
                <a:cs typeface="Arial" panose="020B0604020202020204" pitchFamily="34" charset="0"/>
              </a:rPr>
              <a:t>professionalism</a:t>
            </a:r>
            <a:r>
              <a:rPr lang="en-GB" altLang="en-US" sz="2000" b="1" i="1" dirty="0">
                <a:solidFill>
                  <a:schemeClr val="bg1"/>
                </a:solidFill>
                <a:latin typeface="Arial" panose="020B0604020202020204" pitchFamily="34" charset="0"/>
                <a:cs typeface="Arial" panose="020B0604020202020204" pitchFamily="34" charset="0"/>
              </a:rPr>
              <a:t>, </a:t>
            </a:r>
            <a:r>
              <a:rPr lang="en-GB" altLang="en-US" sz="2000" b="1" i="1" dirty="0" smtClean="0">
                <a:solidFill>
                  <a:schemeClr val="bg1"/>
                </a:solidFill>
                <a:latin typeface="Arial" panose="020B0604020202020204" pitchFamily="34" charset="0"/>
                <a:cs typeface="Arial" panose="020B0604020202020204" pitchFamily="34" charset="0"/>
              </a:rPr>
              <a:t>meticulous approach </a:t>
            </a:r>
            <a:r>
              <a:rPr lang="en-GB" altLang="en-US" sz="2000" b="1" i="1" dirty="0">
                <a:solidFill>
                  <a:schemeClr val="bg1"/>
                </a:solidFill>
                <a:latin typeface="Arial" panose="020B0604020202020204" pitchFamily="34" charset="0"/>
                <a:cs typeface="Arial" panose="020B0604020202020204" pitchFamily="34" charset="0"/>
              </a:rPr>
              <a:t>to detail and planning </a:t>
            </a:r>
            <a:endParaRPr lang="en-GB" altLang="en-US" sz="2000" b="1" i="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000" b="1" i="1" dirty="0" smtClean="0">
                <a:solidFill>
                  <a:schemeClr val="bg1"/>
                </a:solidFill>
                <a:latin typeface="Arial" panose="020B0604020202020204" pitchFamily="34" charset="0"/>
                <a:cs typeface="Arial" panose="020B0604020202020204" pitchFamily="34" charset="0"/>
              </a:rPr>
              <a:t>ensured </a:t>
            </a:r>
            <a:r>
              <a:rPr lang="en-GB" altLang="en-US" sz="2000" b="1" i="1" dirty="0">
                <a:solidFill>
                  <a:schemeClr val="bg1"/>
                </a:solidFill>
                <a:latin typeface="Arial" panose="020B0604020202020204" pitchFamily="34" charset="0"/>
                <a:cs typeface="Arial" panose="020B0604020202020204" pitchFamily="34" charset="0"/>
              </a:rPr>
              <a:t>a well </a:t>
            </a:r>
            <a:r>
              <a:rPr lang="en-GB" altLang="en-US" sz="2000" b="1" i="1" dirty="0" smtClean="0">
                <a:solidFill>
                  <a:schemeClr val="bg1"/>
                </a:solidFill>
                <a:latin typeface="Arial" panose="020B0604020202020204" pitchFamily="34" charset="0"/>
                <a:cs typeface="Arial" panose="020B0604020202020204" pitchFamily="34" charset="0"/>
              </a:rPr>
              <a:t>constructed bell </a:t>
            </a:r>
            <a:r>
              <a:rPr lang="en-GB" altLang="en-US" sz="2000" b="1" i="1" dirty="0">
                <a:solidFill>
                  <a:schemeClr val="bg1"/>
                </a:solidFill>
                <a:latin typeface="Arial" panose="020B0604020202020204" pitchFamily="34" charset="0"/>
                <a:cs typeface="Arial" panose="020B0604020202020204" pitchFamily="34" charset="0"/>
              </a:rPr>
              <a:t>tower that will stand the test of </a:t>
            </a:r>
            <a:endParaRPr lang="en-GB" altLang="en-US" sz="2000" b="1" i="1"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2000" b="1" i="1" dirty="0" smtClean="0">
                <a:solidFill>
                  <a:schemeClr val="bg1"/>
                </a:solidFill>
                <a:latin typeface="Arial" panose="020B0604020202020204" pitchFamily="34" charset="0"/>
                <a:cs typeface="Arial" panose="020B0604020202020204" pitchFamily="34" charset="0"/>
              </a:rPr>
              <a:t>time</a:t>
            </a:r>
            <a:r>
              <a:rPr lang="en-GB" altLang="en-US" sz="2000" b="1" i="1" dirty="0">
                <a:solidFill>
                  <a:schemeClr val="bg1"/>
                </a:solidFill>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22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5753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04813"/>
            <a:ext cx="8208144" cy="1143000"/>
          </a:xfrm>
        </p:spPr>
        <p:txBody>
          <a:bodyPr/>
          <a:lstStyle/>
          <a:p>
            <a:pPr algn="l"/>
            <a:endParaRPr lang="en-GB" altLang="en-US" sz="3600" b="1" dirty="0" smtClean="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457200" y="1196752"/>
            <a:ext cx="8229600" cy="4896073"/>
          </a:xfrm>
        </p:spPr>
        <p:txBody>
          <a:bodyPr/>
          <a:lstStyle/>
          <a:p>
            <a:pPr>
              <a:buFont typeface="Wingdings" panose="05000000000000000000" pitchFamily="2" charset="2"/>
              <a:buChar char="Ø"/>
            </a:pPr>
            <a:endParaRPr lang="en-US" sz="2400" b="1" dirty="0" smtClean="0">
              <a:solidFill>
                <a:schemeClr val="bg1"/>
              </a:solidFill>
              <a:latin typeface="Arial" panose="020B0604020202020204" pitchFamily="34" charset="0"/>
              <a:cs typeface="Arial" panose="020B0604020202020204" pitchFamily="34" charset="0"/>
            </a:endParaRPr>
          </a:p>
        </p:txBody>
      </p:sp>
      <p:pic>
        <p:nvPicPr>
          <p:cNvPr id="4" name="Picture 3" descr="C:\Users\Staff\Desktop\leaning-tower-of-pisa[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432" y="332656"/>
            <a:ext cx="7056784" cy="57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0794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Placeholder 6" descr="questions4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399954"/>
            <a:ext cx="8218488" cy="53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79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04813"/>
            <a:ext cx="8136136" cy="1143000"/>
          </a:xfrm>
        </p:spPr>
        <p:txBody>
          <a:bodyPr/>
          <a:lstStyle/>
          <a:p>
            <a:pPr eaLnBrk="1" hangingPunct="1"/>
            <a:r>
              <a:rPr lang="en-GB" altLang="en-US" sz="4000" b="1" dirty="0" smtClean="0">
                <a:solidFill>
                  <a:schemeClr val="bg1"/>
                </a:solidFill>
                <a:latin typeface="Arial" panose="020B0604020202020204" pitchFamily="34" charset="0"/>
                <a:cs typeface="Arial" panose="020B0604020202020204" pitchFamily="34" charset="0"/>
              </a:rPr>
              <a:t>Any Questions</a:t>
            </a:r>
            <a:endParaRPr lang="en-GB" altLang="en-US" sz="4000" b="1" i="1" dirty="0" smtClean="0">
              <a:solidFill>
                <a:schemeClr val="bg1"/>
              </a:solidFill>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Ø"/>
            </a:pPr>
            <a:endParaRPr lang="en-GB" altLang="en-US" sz="2400" dirty="0" smtClean="0">
              <a:solidFill>
                <a:schemeClr val="bg1"/>
              </a:solidFill>
            </a:endParaRPr>
          </a:p>
        </p:txBody>
      </p:sp>
      <p:pic>
        <p:nvPicPr>
          <p:cNvPr id="4" name="Picture 3" descr="Any Questions Images Question">
            <a:hlinkClick r:id="rId2" tooltip="Question"/>
          </p:cNvPr>
          <p:cNvPicPr/>
          <p:nvPr/>
        </p:nvPicPr>
        <p:blipFill>
          <a:blip r:embed="rId3">
            <a:extLst>
              <a:ext uri="{28A0092B-C50C-407E-A947-70E740481C1C}">
                <a14:useLocalDpi xmlns:a14="http://schemas.microsoft.com/office/drawing/2010/main"/>
              </a:ext>
            </a:extLst>
          </a:blip>
          <a:srcRect/>
          <a:stretch>
            <a:fillRect/>
          </a:stretch>
        </p:blipFill>
        <p:spPr bwMode="auto">
          <a:xfrm>
            <a:off x="467544" y="1268760"/>
            <a:ext cx="8208912" cy="3528391"/>
          </a:xfrm>
          <a:prstGeom prst="rect">
            <a:avLst/>
          </a:prstGeom>
          <a:noFill/>
          <a:ln>
            <a:noFill/>
          </a:ln>
        </p:spPr>
      </p:pic>
    </p:spTree>
    <p:extLst>
      <p:ext uri="{BB962C8B-B14F-4D97-AF65-F5344CB8AC3E}">
        <p14:creationId xmlns:p14="http://schemas.microsoft.com/office/powerpoint/2010/main" val="14605948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04813"/>
            <a:ext cx="8136136" cy="1143000"/>
          </a:xfrm>
        </p:spPr>
        <p:txBody>
          <a:bodyPr/>
          <a:lstStyle/>
          <a:p>
            <a:pPr eaLnBrk="1" hangingPunct="1"/>
            <a:r>
              <a:rPr lang="en-GB" altLang="en-US" sz="4000" b="1" dirty="0" smtClean="0">
                <a:solidFill>
                  <a:schemeClr val="bg1"/>
                </a:solidFill>
                <a:latin typeface="Arial" panose="020B0604020202020204" pitchFamily="34" charset="0"/>
                <a:cs typeface="Arial" panose="020B0604020202020204" pitchFamily="34" charset="0"/>
              </a:rPr>
              <a:t>Question and Answer Session</a:t>
            </a:r>
            <a:endParaRPr lang="en-GB" altLang="en-US" sz="4000" b="1" i="1" dirty="0" smtClean="0">
              <a:solidFill>
                <a:schemeClr val="bg1"/>
              </a:solidFill>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Ø"/>
            </a:pPr>
            <a:endParaRPr lang="en-GB" altLang="en-US" sz="2400" dirty="0" smtClean="0">
              <a:solidFill>
                <a:schemeClr val="bg1"/>
              </a:solidFill>
            </a:endParaRPr>
          </a:p>
        </p:txBody>
      </p:sp>
      <p:pic>
        <p:nvPicPr>
          <p:cNvPr id="4" name="Picture 3" descr="Any Questions Images Question">
            <a:hlinkClick r:id="rId2" tooltip="Question"/>
          </p:cNvPr>
          <p:cNvPicPr/>
          <p:nvPr/>
        </p:nvPicPr>
        <p:blipFill>
          <a:blip r:embed="rId3">
            <a:extLst>
              <a:ext uri="{28A0092B-C50C-407E-A947-70E740481C1C}">
                <a14:useLocalDpi xmlns:a14="http://schemas.microsoft.com/office/drawing/2010/main"/>
              </a:ext>
            </a:extLst>
          </a:blip>
          <a:srcRect/>
          <a:stretch>
            <a:fillRect/>
          </a:stretch>
        </p:blipFill>
        <p:spPr bwMode="auto">
          <a:xfrm>
            <a:off x="467544" y="1268760"/>
            <a:ext cx="8208912" cy="3528391"/>
          </a:xfrm>
          <a:prstGeom prst="rect">
            <a:avLst/>
          </a:prstGeom>
          <a:noFill/>
          <a:ln>
            <a:noFill/>
          </a:ln>
        </p:spPr>
      </p:pic>
    </p:spTree>
    <p:extLst>
      <p:ext uri="{BB962C8B-B14F-4D97-AF65-F5344CB8AC3E}">
        <p14:creationId xmlns:p14="http://schemas.microsoft.com/office/powerpoint/2010/main" val="31546731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Thank-You">
            <a:hlinkClick r:id="rId3" tooltip="&quot;&quo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528" y="457200"/>
            <a:ext cx="8424936" cy="426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892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269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QA TITLE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lank">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Lime_SSSC_P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3676</TotalTime>
  <Words>3921</Words>
  <Application>Microsoft Office PowerPoint</Application>
  <PresentationFormat>On-screen Show (4:3)</PresentationFormat>
  <Paragraphs>696</Paragraphs>
  <Slides>97</Slides>
  <Notes>70</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97</vt:i4>
      </vt:variant>
    </vt:vector>
  </HeadingPairs>
  <TitlesOfParts>
    <vt:vector size="119" baseType="lpstr">
      <vt:lpstr>Arial</vt:lpstr>
      <vt:lpstr>Arial Narrow</vt:lpstr>
      <vt:lpstr>Calibri</vt:lpstr>
      <vt:lpstr>Symbol</vt:lpstr>
      <vt:lpstr>Times New Roman</vt:lpstr>
      <vt:lpstr>Verdana</vt:lpstr>
      <vt:lpstr>Wingdings</vt:lpstr>
      <vt:lpstr>SQA TITLE HOLDING SLIDE</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blank</vt:lpstr>
      <vt:lpstr>Lime_SSSC_PPS</vt:lpstr>
      <vt:lpstr>Default Design</vt:lpstr>
      <vt:lpstr>PowerPoint Presentation</vt:lpstr>
      <vt:lpstr>SVQ Social Services (Children and Young People)   SVQ Social Services and Healthcare   Wednesday 28 November 2018 – Dundee Thursday 29 November 2018 – Glasgow   </vt:lpstr>
      <vt:lpstr>Presenter</vt:lpstr>
      <vt:lpstr>PowerPoint Presentation</vt:lpstr>
      <vt:lpstr>Welcome and Introduction</vt:lpstr>
      <vt:lpstr>SVQ Care and Child Care Update</vt:lpstr>
      <vt:lpstr>SSSC Update</vt:lpstr>
      <vt:lpstr>SSSC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 as  a Career …</vt:lpstr>
      <vt:lpstr> Care as  a Career …  </vt:lpstr>
      <vt:lpstr>Aim ……</vt:lpstr>
      <vt:lpstr>Where we came from </vt:lpstr>
      <vt:lpstr>A National problem </vt:lpstr>
      <vt:lpstr>Local Problem </vt:lpstr>
      <vt:lpstr>PowerPoint Presentation</vt:lpstr>
      <vt:lpstr>Start them young !!!!!</vt:lpstr>
      <vt:lpstr>PowerPoint Presentation</vt:lpstr>
      <vt:lpstr>PowerPoint Presentation</vt:lpstr>
      <vt:lpstr>PowerPoint Presentation</vt:lpstr>
      <vt:lpstr>Grow their own </vt:lpstr>
      <vt:lpstr>Those choosing a Career Change </vt:lpstr>
      <vt:lpstr>PowerPoint Presentation</vt:lpstr>
      <vt:lpstr> The course consists of 10 days training including: </vt:lpstr>
      <vt:lpstr>Harnessing The Unpaid Workforce..</vt:lpstr>
      <vt:lpstr>PowerPoint Presentation</vt:lpstr>
      <vt:lpstr>Topics so far </vt:lpstr>
      <vt:lpstr>Delivery Model </vt:lpstr>
      <vt:lpstr> The wider community </vt:lpstr>
      <vt:lpstr>The existing Workforce</vt:lpstr>
      <vt:lpstr>Oh but … I'm just a carer </vt:lpstr>
      <vt:lpstr>PowerPoint Presentation</vt:lpstr>
      <vt:lpstr>The Brief …… </vt:lpstr>
      <vt:lpstr>PowerPoint Presentation</vt:lpstr>
      <vt:lpstr>PowerPoint Presentation</vt:lpstr>
      <vt:lpstr>PowerPoint Presentation</vt:lpstr>
      <vt:lpstr>Story so far … </vt:lpstr>
      <vt:lpstr>And the rest ………..</vt:lpstr>
      <vt:lpstr>Partnership working to build a Competent, Resilient Workforce  </vt:lpstr>
      <vt:lpstr>Common Knowledge</vt:lpstr>
      <vt:lpstr>Common Knowledge</vt:lpstr>
      <vt:lpstr>Assessors Role</vt:lpstr>
      <vt:lpstr>Planning and Holistic Assessment</vt:lpstr>
      <vt:lpstr>Assessing the Common Knowledge</vt:lpstr>
      <vt:lpstr>What works well?</vt:lpstr>
      <vt:lpstr>Qualification Verifiers Findings 1</vt:lpstr>
      <vt:lpstr>Qualification Verifiers Findings 2</vt:lpstr>
      <vt:lpstr>Qualification Verifiers Findings 3</vt:lpstr>
      <vt:lpstr>Any Questions</vt:lpstr>
      <vt:lpstr>Presenter</vt:lpstr>
      <vt:lpstr>Continuing Professional Development (CPD)  and the  SQA Academy Course  </vt:lpstr>
      <vt:lpstr>Definition – Continuing Professional Development (CPD)</vt:lpstr>
      <vt:lpstr>The Concept – Continuing Professional Development (CPD)</vt:lpstr>
      <vt:lpstr>SQA’s CPD Model – Personal Development Plan (PDP)</vt:lpstr>
      <vt:lpstr>Personal Development Cycle</vt:lpstr>
      <vt:lpstr>SQA’s CPD Model – Continuing Professional Development Record (CPDR)</vt:lpstr>
      <vt:lpstr>Any Questions</vt:lpstr>
      <vt:lpstr>   “Ushare”   </vt:lpstr>
      <vt:lpstr>Objectives</vt:lpstr>
      <vt:lpstr>SQA – Ushare</vt:lpstr>
      <vt:lpstr>SQA – Ushare</vt:lpstr>
      <vt:lpstr>SQA – Ushare</vt:lpstr>
      <vt:lpstr>SQA – Ushare – Weblink</vt:lpstr>
      <vt:lpstr>Ushare as a Resource</vt:lpstr>
      <vt:lpstr>SQA Academy – Course </vt:lpstr>
      <vt:lpstr>SQA Academy</vt:lpstr>
      <vt:lpstr>CPD for centre staff/students participating in HNCs/SVQs in Social Services, Childhood Practices and Healthcare 2018/2019 </vt:lpstr>
      <vt:lpstr>Number of Candidates and Centres</vt:lpstr>
      <vt:lpstr>CPD for centre staff/students participating in HNCs/SVQs in Social Services, Childhood Practices and Healthcare 2018/2019 </vt:lpstr>
      <vt:lpstr>CPD for centre staff/students participating in HNCs/SVQs in Social Services, Childhood Practices and Healthcare 2018/2019 </vt:lpstr>
      <vt:lpstr>Any Questions</vt:lpstr>
      <vt:lpstr>Writing Effective  Observation Reports</vt:lpstr>
      <vt:lpstr>Persuading the Reader </vt:lpstr>
      <vt:lpstr>Persuading the Reader </vt:lpstr>
      <vt:lpstr>PowerPoint Presentation</vt:lpstr>
      <vt:lpstr>Writing Effective Observation Reports </vt:lpstr>
      <vt:lpstr>Persuading the Reader </vt:lpstr>
      <vt:lpstr>Persuading the Reader </vt:lpstr>
      <vt:lpstr>Persuading the Reader </vt:lpstr>
      <vt:lpstr>PowerPoint Presentation</vt:lpstr>
      <vt:lpstr>PowerPoint Presentation</vt:lpstr>
      <vt:lpstr>Any Questions</vt:lpstr>
      <vt:lpstr>Question and Answer Session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Rebecca Pitman</cp:lastModifiedBy>
  <cp:revision>248</cp:revision>
  <cp:lastPrinted>2018-11-08T09:43:55Z</cp:lastPrinted>
  <dcterms:created xsi:type="dcterms:W3CDTF">2013-10-10T15:37:55Z</dcterms:created>
  <dcterms:modified xsi:type="dcterms:W3CDTF">2019-03-29T12:39:16Z</dcterms:modified>
</cp:coreProperties>
</file>