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4" r:id="rId3"/>
    <p:sldMasterId id="2147483656" r:id="rId4"/>
    <p:sldMasterId id="2147483658" r:id="rId5"/>
    <p:sldMasterId id="2147483664" r:id="rId6"/>
    <p:sldMasterId id="2147483666" r:id="rId7"/>
    <p:sldMasterId id="2147483668" r:id="rId8"/>
    <p:sldMasterId id="2147483670" r:id="rId9"/>
    <p:sldMasterId id="2147483672" r:id="rId10"/>
    <p:sldMasterId id="2147483674" r:id="rId11"/>
  </p:sldMasterIdLst>
  <p:notesMasterIdLst>
    <p:notesMasterId r:id="rId24"/>
  </p:notesMasterIdLst>
  <p:handoutMasterIdLst>
    <p:handoutMasterId r:id="rId25"/>
  </p:handoutMasterIdLst>
  <p:sldIdLst>
    <p:sldId id="348" r:id="rId12"/>
    <p:sldId id="362" r:id="rId13"/>
    <p:sldId id="363" r:id="rId14"/>
    <p:sldId id="364" r:id="rId15"/>
    <p:sldId id="361" r:id="rId16"/>
    <p:sldId id="359" r:id="rId17"/>
    <p:sldId id="360" r:id="rId18"/>
    <p:sldId id="365" r:id="rId19"/>
    <p:sldId id="366" r:id="rId20"/>
    <p:sldId id="367" r:id="rId21"/>
    <p:sldId id="369" r:id="rId22"/>
    <p:sldId id="368" r:id="rId23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86447" autoAdjust="0"/>
  </p:normalViewPr>
  <p:slideViewPr>
    <p:cSldViewPr>
      <p:cViewPr>
        <p:scale>
          <a:sx n="107" d="100"/>
          <a:sy n="107" d="100"/>
        </p:scale>
        <p:origin x="-6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51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1723F-66D5-44A5-A4C6-D6FD9C9804A4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25D36-1962-4827-AF6C-FD7EDA09A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51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0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0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2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5"/>
          <p:cNvSpPr txBox="1">
            <a:spLocks/>
          </p:cNvSpPr>
          <p:nvPr userDrawn="1"/>
        </p:nvSpPr>
        <p:spPr>
          <a:xfrm>
            <a:off x="467544" y="202438"/>
            <a:ext cx="82296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5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5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A LOGO  FINAL HOLDING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153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89FA6C-AA66-4DBF-9C8A-1BB3564494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6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86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A LOGO  FINAL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QA 2567 rev288 (pms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41858" y="908720"/>
            <a:ext cx="4802491" cy="25513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979712" y="3789041"/>
            <a:ext cx="532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600" b="1" dirty="0" smtClean="0">
                <a:solidFill>
                  <a:srgbClr val="FFFFFF"/>
                </a:solidFill>
              </a:rPr>
              <a:t>www.sqa.org.uk </a:t>
            </a:r>
            <a:r>
              <a:rPr lang="en-GB" altLang="en-US" sz="2600" dirty="0">
                <a:solidFill>
                  <a:srgbClr val="FFFFFF"/>
                </a:solidFill>
                <a:latin typeface="Arial Narrow" panose="020B0606020202030204" pitchFamily="34" charset="0"/>
              </a:rPr>
              <a:t>I</a:t>
            </a:r>
            <a:r>
              <a:rPr lang="en-GB" altLang="en-US" sz="2600" b="1" dirty="0" smtClean="0">
                <a:solidFill>
                  <a:srgbClr val="FFFFFF"/>
                </a:solidFill>
              </a:rPr>
              <a:t> 0303 </a:t>
            </a:r>
            <a:r>
              <a:rPr lang="en-GB" altLang="en-US" sz="2600" b="1" dirty="0">
                <a:solidFill>
                  <a:srgbClr val="FFFFFF"/>
                </a:solidFill>
              </a:rPr>
              <a:t>333 0330</a:t>
            </a:r>
            <a:endParaRPr lang="en-US" altLang="en-US" sz="2600" b="1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33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BD SQA LOGO  TITLE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30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02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1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979712" y="3789041"/>
            <a:ext cx="532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600" b="1" dirty="0" smtClean="0">
                <a:solidFill>
                  <a:srgbClr val="FFFFFF"/>
                </a:solidFill>
              </a:rPr>
              <a:t>www.sqa.org.uk </a:t>
            </a:r>
            <a:r>
              <a:rPr lang="en-GB" altLang="en-US" sz="2600" dirty="0">
                <a:solidFill>
                  <a:srgbClr val="FFFFFF"/>
                </a:solidFill>
                <a:latin typeface="Arial Narrow" panose="020B0606020202030204" pitchFamily="34" charset="0"/>
              </a:rPr>
              <a:t>I</a:t>
            </a:r>
            <a:r>
              <a:rPr lang="en-GB" altLang="en-US" sz="2600" b="1" dirty="0" smtClean="0">
                <a:solidFill>
                  <a:srgbClr val="FFFFFF"/>
                </a:solidFill>
              </a:rPr>
              <a:t> 0303 </a:t>
            </a:r>
            <a:r>
              <a:rPr lang="en-GB" altLang="en-US" sz="2600" b="1" dirty="0">
                <a:solidFill>
                  <a:srgbClr val="FFFFFF"/>
                </a:solidFill>
              </a:rPr>
              <a:t>333 0330</a:t>
            </a:r>
            <a:endParaRPr lang="en-US" altLang="en-US" sz="2600" b="1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anose="05050102010706020507" pitchFamily="18" charset="2"/>
        <a:buChar char="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11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anose="05050102010706020507" pitchFamily="18" charset="2"/>
        <a:buChar char="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QA 2567 rev288 (pms)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41858" y="908720"/>
            <a:ext cx="4802491" cy="255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9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3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20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1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8060432" cy="504056"/>
          </a:xfrm>
        </p:spPr>
        <p:txBody>
          <a:bodyPr/>
          <a:lstStyle/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871" y="1484784"/>
            <a:ext cx="8136904" cy="4010000"/>
          </a:xfrm>
        </p:spPr>
        <p:txBody>
          <a:bodyPr/>
          <a:lstStyle/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SVQ Business and Administration Network Event</a:t>
            </a:r>
          </a:p>
          <a:p>
            <a:pPr algn="l"/>
            <a:endParaRPr lang="en-GB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2016</a:t>
            </a: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Forum 1</a:t>
            </a:r>
          </a:p>
        </p:txBody>
      </p:sp>
    </p:spTree>
    <p:extLst>
      <p:ext uri="{BB962C8B-B14F-4D97-AF65-F5344CB8AC3E}">
        <p14:creationId xmlns:p14="http://schemas.microsoft.com/office/powerpoint/2010/main" val="16841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across more than one unit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4968552"/>
          </a:xfrm>
        </p:spPr>
        <p:txBody>
          <a:bodyPr/>
          <a:lstStyle/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‘Are there examples of units that combine well for holistic assessment?’</a:t>
            </a:r>
          </a:p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The same activity/evidence covers more than one unit</a:t>
            </a: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meetings/Plan &amp; organise meetings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documents/Design &amp; Produce documents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diary system</a:t>
            </a: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Email exchanges (actively – Level 3) clarifying meeting requirements, circulating agenda/actions/minutes, updating e-</a:t>
            </a:r>
            <a:r>
              <a:rPr lang="en-GB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diares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meeting schedule, location info etc.</a:t>
            </a: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examples do you have in centres?</a:t>
            </a: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9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836712"/>
            <a:ext cx="8640960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Apprenticeship – Business Skills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4536504"/>
          </a:xfrm>
        </p:spPr>
        <p:txBody>
          <a:bodyPr/>
          <a:lstStyle/>
          <a:p>
            <a:pPr algn="l" fontAlgn="base">
              <a:spcAft>
                <a:spcPct val="0"/>
              </a:spcAft>
              <a:buClr>
                <a:srgbClr val="FFFFFF"/>
              </a:buClr>
              <a:defRPr/>
            </a:pPr>
            <a:r>
              <a:rPr lang="en-US" sz="1800" kern="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Skills Development Scotland (SDS</a:t>
            </a:r>
            <a:r>
              <a:rPr lang="en-US" sz="1800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)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commissioned </a:t>
            </a:r>
            <a:r>
              <a:rPr lang="en-US" sz="1800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Skills CFA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to develop according to SDS Design rules</a:t>
            </a:r>
            <a:endParaRPr lang="en-US" sz="1800" kern="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/>
            </a:endParaRPr>
          </a:p>
          <a:p>
            <a:pPr algn="l" fontAlgn="base">
              <a:spcAft>
                <a:spcPct val="0"/>
              </a:spcAft>
              <a:buClr>
                <a:srgbClr val="FFFFFF"/>
              </a:buClr>
              <a:defRPr/>
            </a:pPr>
            <a:r>
              <a:rPr lang="en-US" sz="1800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SQA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provided advice on qualification content</a:t>
            </a:r>
            <a:br>
              <a:rPr lang="en-US" sz="1800" kern="0" dirty="0" smtClean="0">
                <a:solidFill>
                  <a:schemeClr val="bg1"/>
                </a:solidFill>
                <a:latin typeface="Arial"/>
              </a:rPr>
            </a:br>
            <a:endParaRPr lang="en-US" sz="1800" kern="0" dirty="0">
              <a:solidFill>
                <a:schemeClr val="accent5">
                  <a:lumMod val="40000"/>
                  <a:lumOff val="60000"/>
                </a:schemeClr>
              </a:solidFill>
              <a:latin typeface="Arial"/>
            </a:endParaRPr>
          </a:p>
          <a:p>
            <a:pPr algn="l" fontAlgn="base">
              <a:spcAft>
                <a:spcPct val="0"/>
              </a:spcAft>
              <a:buClr>
                <a:srgbClr val="FFFFFF"/>
              </a:buClr>
              <a:defRPr/>
            </a:pPr>
            <a:r>
              <a:rPr lang="en-US" sz="1800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SDS Design </a:t>
            </a:r>
            <a:r>
              <a:rPr lang="en-US" sz="1800" kern="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/>
              </a:rPr>
              <a:t>Rules:</a:t>
            </a: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>
                <a:solidFill>
                  <a:schemeClr val="bg1"/>
                </a:solidFill>
                <a:latin typeface="Arial"/>
              </a:rPr>
              <a:t>Overall SCQF Level 6</a:t>
            </a: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>
                <a:solidFill>
                  <a:schemeClr val="bg1"/>
                </a:solidFill>
                <a:latin typeface="Arial"/>
              </a:rPr>
              <a:t>Between 48 – 65 SCQF Credit points</a:t>
            </a: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>
                <a:solidFill>
                  <a:schemeClr val="bg1"/>
                </a:solidFill>
                <a:latin typeface="Arial"/>
              </a:rPr>
              <a:t>Split between classroom and work-based components – NQ, SVQ and other work-based units</a:t>
            </a: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>
                <a:solidFill>
                  <a:schemeClr val="bg1"/>
                </a:solidFill>
                <a:latin typeface="Arial"/>
              </a:rPr>
              <a:t>2 year </a:t>
            </a:r>
            <a:r>
              <a:rPr lang="en-US" sz="1800" kern="0" dirty="0" err="1">
                <a:solidFill>
                  <a:schemeClr val="bg1"/>
                </a:solidFill>
                <a:latin typeface="Arial"/>
              </a:rPr>
              <a:t>programme</a:t>
            </a:r>
            <a:r>
              <a:rPr lang="en-US" sz="1800" kern="0" dirty="0">
                <a:solidFill>
                  <a:schemeClr val="bg1"/>
                </a:solidFill>
                <a:latin typeface="Arial"/>
              </a:rPr>
              <a:t> – schools/college/employer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partnership S5-S6</a:t>
            </a:r>
            <a:endParaRPr lang="en-US" sz="1800" kern="0" dirty="0">
              <a:solidFill>
                <a:schemeClr val="bg1"/>
              </a:solidFill>
              <a:latin typeface="Arial"/>
            </a:endParaRP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Content = </a:t>
            </a:r>
            <a:r>
              <a:rPr lang="en-US" sz="1800" kern="0" dirty="0">
                <a:solidFill>
                  <a:schemeClr val="bg1"/>
                </a:solidFill>
                <a:latin typeface="Arial"/>
              </a:rPr>
              <a:t>Units from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NPA Business &amp; IT </a:t>
            </a:r>
            <a:r>
              <a:rPr lang="en-US" sz="1800" kern="0" dirty="0">
                <a:solidFill>
                  <a:schemeClr val="bg1"/>
                </a:solidFill>
                <a:latin typeface="Arial"/>
              </a:rPr>
              <a:t>and SVQ Business &amp; Administration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+ new NQ work-based Unit</a:t>
            </a:r>
            <a:endParaRPr lang="en-US" sz="1800" kern="0" dirty="0">
              <a:solidFill>
                <a:schemeClr val="bg1"/>
              </a:solidFill>
              <a:latin typeface="Arial"/>
            </a:endParaRP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Symbol" panose="05050102010706020507" pitchFamily="18" charset="2"/>
              <a:buChar char="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Aim to be available </a:t>
            </a:r>
            <a:r>
              <a:rPr lang="en-US" sz="1800" kern="0" dirty="0">
                <a:solidFill>
                  <a:schemeClr val="bg1"/>
                </a:solidFill>
                <a:latin typeface="Arial"/>
              </a:rPr>
              <a:t>for delivery </a:t>
            </a:r>
            <a:r>
              <a:rPr lang="en-US" sz="1800" kern="0" dirty="0" smtClean="0">
                <a:solidFill>
                  <a:schemeClr val="bg1"/>
                </a:solidFill>
                <a:latin typeface="Arial"/>
              </a:rPr>
              <a:t>August 2017 </a:t>
            </a:r>
            <a:endParaRPr lang="en-US" sz="1800" kern="0" dirty="0">
              <a:solidFill>
                <a:schemeClr val="bg1"/>
              </a:solidFill>
              <a:latin typeface="Arial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8060432" cy="504056"/>
          </a:xfrm>
        </p:spPr>
        <p:txBody>
          <a:bodyPr/>
          <a:lstStyle/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136904" cy="5472608"/>
          </a:xfrm>
        </p:spPr>
        <p:txBody>
          <a:bodyPr/>
          <a:lstStyle/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SVQ Business and Administration Network Event</a:t>
            </a:r>
          </a:p>
          <a:p>
            <a:pPr algn="l"/>
            <a:endParaRPr lang="en-GB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2016</a:t>
            </a: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Forum 2</a:t>
            </a:r>
          </a:p>
          <a:p>
            <a:pPr algn="l"/>
            <a:endParaRPr lang="en-GB" sz="1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E-Portfolios</a:t>
            </a:r>
          </a:p>
          <a:p>
            <a:pPr algn="l"/>
            <a:endParaRPr lang="en-GB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</a:p>
          <a:p>
            <a:pPr algn="l"/>
            <a:endParaRPr lang="en-GB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8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Range/Scope - Triangulation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824536"/>
          </a:xfrm>
        </p:spPr>
        <p:txBody>
          <a:bodyPr/>
          <a:lstStyle/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‘Range’ and ‘Scope’ are terms for criteria used in the past (pre-2005) relating to quantity and types of evidence that are no longer mandatory</a:t>
            </a: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Incompatible with holistic assessment – inflexible and leads to over assessment</a:t>
            </a: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 fit with holistic tasks (e.g. organising a meeting, negotiation </a:t>
            </a:r>
            <a:r>
              <a:rPr lang="en-GB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possible to foresee all possible evidence types (inflexible)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evidence items don’t guarantee competence over time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 over time should be considered holistically (i.e. at Unit level rather than for each PI and K) and should occur naturally as candidates progress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Range/Scope - Triangulation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824536"/>
          </a:xfrm>
        </p:spPr>
        <p:txBody>
          <a:bodyPr/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Triangulation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supercedes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Range and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Triangulation 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Performance evidence backed by supporting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reliance on single sources of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greater insight into candidate performance i.e. the wider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evidence such as organisational/team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is useful even though not mapped to PIs, also putting Personal Statements/Reflective Accounts in context. Adds to the “wider picture” and increases confidence in competence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Holistic element to judgement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“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candidate competent at the level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Ultimate objective is to provide credible and robust evidence of competence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3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Support Packs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824536"/>
          </a:xfrm>
        </p:spPr>
        <p:txBody>
          <a:bodyPr/>
          <a:lstStyle/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‘Would SQA produce Support Packs for Business &amp; Admin SVQs?’</a:t>
            </a:r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in SVQ Management as learning material for Knowledge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investment v Return question: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resource intensive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SQA’s core function is assessment not training therefore a “bonus”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Contrary to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holistic assessment although </a:t>
            </a:r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 for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SVQ Management has more emphasis and greater volume of Knowledge that can’t be covered by performance so more need for discrete ways of capturing 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few of the Management Units concerned are imported to Business &amp; Admin Levels 3 and 4 so packs could be used if centres see value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Standards material (exemplification of holistic assessment methodology) more appropriate for Business &amp; Administration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Standards material can be applied universally not restricted to specific Units</a:t>
            </a: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1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8060432" cy="504056"/>
          </a:xfrm>
        </p:spPr>
        <p:txBody>
          <a:bodyPr/>
          <a:lstStyle/>
          <a:p>
            <a:pPr algn="l"/>
            <a:r>
              <a:rPr lang="en-GB" sz="28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Imported IT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871" y="1484784"/>
            <a:ext cx="8136904" cy="4010000"/>
          </a:xfrm>
        </p:spPr>
        <p:txBody>
          <a:bodyPr/>
          <a:lstStyle/>
          <a:p>
            <a:pPr algn="l"/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‘Guidance on IT Units – will these be revised?’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22" y="1941734"/>
            <a:ext cx="6912767" cy="429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4790" y="2276872"/>
            <a:ext cx="141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</a:rPr>
              <a:t>Performance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2276872"/>
            <a:ext cx="125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Knowledge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8060432" cy="504056"/>
          </a:xfrm>
        </p:spPr>
        <p:txBody>
          <a:bodyPr/>
          <a:lstStyle/>
          <a:p>
            <a:pPr algn="l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Imported IT Units</a:t>
            </a: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871" y="1484784"/>
            <a:ext cx="8136904" cy="4010000"/>
          </a:xfrm>
        </p:spPr>
        <p:txBody>
          <a:bodyPr/>
          <a:lstStyle/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871296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2663"/>
            <a:ext cx="8712967" cy="36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0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780" y="1052736"/>
            <a:ext cx="8060432" cy="504056"/>
          </a:xfrm>
        </p:spPr>
        <p:txBody>
          <a:bodyPr/>
          <a:lstStyle/>
          <a:p>
            <a:pPr algn="l"/>
            <a:r>
              <a:rPr lang="en-GB" sz="28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Imported IT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473263" cy="4968552"/>
          </a:xfrm>
        </p:spPr>
        <p:txBody>
          <a:bodyPr/>
          <a:lstStyle/>
          <a:p>
            <a:pPr algn="l"/>
            <a:endParaRPr lang="en-GB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Witness testimony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Performance </a:t>
            </a:r>
            <a:r>
              <a:rPr lang="en-GB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should be supported by direct evidence of performance i.e. work product and/or observation</a:t>
            </a:r>
          </a:p>
          <a:p>
            <a:pPr algn="l"/>
            <a:endParaRPr lang="en-GB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used for performance by exception to cover contingencies where</a:t>
            </a: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evidence does not occur naturally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1" y="1810167"/>
            <a:ext cx="88773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411" y="3442178"/>
            <a:ext cx="125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Knowledge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2152" y="2619901"/>
            <a:ext cx="141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Performance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77512" y="2697398"/>
            <a:ext cx="0" cy="75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4717" y="269739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567" y="3462153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877685" y="2697398"/>
            <a:ext cx="0" cy="75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4717" y="3503227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4717" y="350100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4717" y="422108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77685" y="3503227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Left Brace 2048"/>
          <p:cNvSpPr/>
          <p:nvPr/>
        </p:nvSpPr>
        <p:spPr>
          <a:xfrm>
            <a:off x="2077353" y="3073117"/>
            <a:ext cx="222937" cy="375719"/>
          </a:xfrm>
          <a:prstGeom prst="leftBrace">
            <a:avLst>
              <a:gd name="adj1" fmla="val 1878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 b="1" dirty="0"/>
          </a:p>
        </p:txBody>
      </p:sp>
      <p:sp>
        <p:nvSpPr>
          <p:cNvPr id="2052" name="Right Brace 2051"/>
          <p:cNvSpPr/>
          <p:nvPr/>
        </p:nvSpPr>
        <p:spPr>
          <a:xfrm>
            <a:off x="3860796" y="3141295"/>
            <a:ext cx="288032" cy="3208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956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of time to complete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4968552"/>
          </a:xfrm>
        </p:spPr>
        <p:txBody>
          <a:bodyPr/>
          <a:lstStyle/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‘What is a typical length of time for a candidate to complete?’</a:t>
            </a:r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 on many factors:</a:t>
            </a: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engagement/motivation/experience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candidate (E-Portfolios can help)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‘Range’ and quality of evidence produced by the candidate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Assessor support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Currency could be an issue – Guidance/rule of thumb 2 years </a:t>
            </a:r>
            <a:r>
              <a:rPr lang="en-GB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key question is ‘does the evidence relate to </a:t>
            </a:r>
            <a:r>
              <a:rPr lang="en-GB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performance?’ i.e. have they moved jobs/duties changed </a:t>
            </a:r>
            <a:r>
              <a:rPr lang="en-GB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 10 week rule – certification cannot take place within 10 weeks of SVQ entry to allow window for External Verification</a:t>
            </a:r>
          </a:p>
          <a:p>
            <a:pPr algn="l"/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to question: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level SVQs take longer than lower levels?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candidate balances requirement for greater depth of evidence?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3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0432" cy="504056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Lapse/End/Completion/Certification dates</a:t>
            </a:r>
            <a:endParaRPr lang="en-GB" sz="28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4968552"/>
          </a:xfrm>
        </p:spPr>
        <p:txBody>
          <a:bodyPr/>
          <a:lstStyle/>
          <a:p>
            <a:pPr algn="l"/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‘What is the difference between these dates?’</a:t>
            </a: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Lapse date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point where no further new entries accepted and SVQ enters ‘lapse period’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Lapse period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active candidates time to complete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date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last date for resulting candidates – effective end date of the SVQ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date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centre’s estimate for candidate completion – does not impact on when certification occurs but is used to schedule External Verification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Certification date </a:t>
            </a: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date when SQA issued certificate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Retention of Evidence</a:t>
            </a:r>
          </a:p>
          <a:p>
            <a:pPr algn="l"/>
            <a:endParaRPr lang="en-GB" sz="8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 portfolios for 3 weeks after </a:t>
            </a: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date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candidate(s) not complete by then retain evidence and update </a:t>
            </a:r>
            <a:r>
              <a:rPr lang="en-GB" sz="1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date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selected for External Verification then retain evidence for visit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5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ICBD 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ICBD SQA LOGO  FINAL HOLDING SL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DARK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RPORATE BLANK D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ORPORATE BLANK 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SQA FINAL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ICBD SQA TITLE HOLDING SLIDE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ICBD 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ICBD SQA DARK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774</Words>
  <Application>Microsoft Office PowerPoint</Application>
  <PresentationFormat>On-screen Show (4:3)</PresentationFormat>
  <Paragraphs>153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SQA TITLE GOES HERE</vt:lpstr>
      <vt:lpstr>SQA DARK BACKGROUND</vt:lpstr>
      <vt:lpstr>SQA LIGHT BACKGROUND</vt:lpstr>
      <vt:lpstr>CORPORATE BLANK DARK</vt:lpstr>
      <vt:lpstr>CORPORATE BLANK LIGHT</vt:lpstr>
      <vt:lpstr>SQA FINAL HOLDING SLIDE</vt:lpstr>
      <vt:lpstr>ICBD SQA TITLE HOLDING SLIDE </vt:lpstr>
      <vt:lpstr>ICBD SQA TITLE GOES HERE</vt:lpstr>
      <vt:lpstr>ICBD SQA DARK BACKGROUND</vt:lpstr>
      <vt:lpstr>ICBD SQA LIGHT BACKGROUND</vt:lpstr>
      <vt:lpstr>ICBD SQA LOGO  FINAL HOLDING SLID</vt:lpstr>
      <vt:lpstr>PowerPoint Presentation</vt:lpstr>
      <vt:lpstr>Range/Scope - Triangulation</vt:lpstr>
      <vt:lpstr>Range/Scope - Triangulation</vt:lpstr>
      <vt:lpstr>Candidate Support Packs</vt:lpstr>
      <vt:lpstr>Imported IT Units</vt:lpstr>
      <vt:lpstr>Imported IT Units </vt:lpstr>
      <vt:lpstr>Imported IT Units</vt:lpstr>
      <vt:lpstr>Length of time to complete</vt:lpstr>
      <vt:lpstr>Lapse/End/Completion/Certification dates</vt:lpstr>
      <vt:lpstr>Evidence across more than one unit</vt:lpstr>
      <vt:lpstr>Foundation Apprenticeship – Business Skills</vt:lpstr>
      <vt:lpstr>PowerPoint Presentation</vt:lpstr>
    </vt:vector>
  </TitlesOfParts>
  <Company>SQA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Findlay</dc:creator>
  <cp:lastModifiedBy>Tony Hamilton</cp:lastModifiedBy>
  <cp:revision>200</cp:revision>
  <cp:lastPrinted>2013-10-31T13:53:25Z</cp:lastPrinted>
  <dcterms:created xsi:type="dcterms:W3CDTF">2013-10-10T15:37:55Z</dcterms:created>
  <dcterms:modified xsi:type="dcterms:W3CDTF">2016-05-18T08:27:03Z</dcterms:modified>
</cp:coreProperties>
</file>