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slideLayouts/slideLayout10.xml" ContentType="application/vnd.openxmlformats-officedocument.presentationml.slideLayout+xml"/>
  <Override PartName="/ppt/theme/theme8.xml" ContentType="application/vnd.openxmlformats-officedocument.theme+xml"/>
  <Override PartName="/ppt/slideLayouts/slideLayout11.xml" ContentType="application/vnd.openxmlformats-officedocument.presentationml.slideLayout+xml"/>
  <Override PartName="/ppt/theme/theme9.xml" ContentType="application/vnd.openxmlformats-officedocument.theme+xml"/>
  <Override PartName="/ppt/slideLayouts/slideLayout12.xml" ContentType="application/vnd.openxmlformats-officedocument.presentationml.slideLayout+xml"/>
  <Override PartName="/ppt/theme/theme10.xml" ContentType="application/vnd.openxmlformats-officedocument.theme+xml"/>
  <Override PartName="/ppt/slideLayouts/slideLayout13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54" r:id="rId3"/>
    <p:sldMasterId id="2147483656" r:id="rId4"/>
    <p:sldMasterId id="2147483658" r:id="rId5"/>
    <p:sldMasterId id="2147483664" r:id="rId6"/>
    <p:sldMasterId id="2147483666" r:id="rId7"/>
    <p:sldMasterId id="2147483668" r:id="rId8"/>
    <p:sldMasterId id="2147483670" r:id="rId9"/>
    <p:sldMasterId id="2147483672" r:id="rId10"/>
    <p:sldMasterId id="2147483674" r:id="rId11"/>
  </p:sldMasterIdLst>
  <p:notesMasterIdLst>
    <p:notesMasterId r:id="rId28"/>
  </p:notesMasterIdLst>
  <p:handoutMasterIdLst>
    <p:handoutMasterId r:id="rId29"/>
  </p:handoutMasterIdLst>
  <p:sldIdLst>
    <p:sldId id="324" r:id="rId12"/>
    <p:sldId id="325" r:id="rId13"/>
    <p:sldId id="348" r:id="rId14"/>
    <p:sldId id="349" r:id="rId15"/>
    <p:sldId id="350" r:id="rId16"/>
    <p:sldId id="352" r:id="rId17"/>
    <p:sldId id="332" r:id="rId18"/>
    <p:sldId id="358" r:id="rId19"/>
    <p:sldId id="334" r:id="rId20"/>
    <p:sldId id="353" r:id="rId21"/>
    <p:sldId id="354" r:id="rId22"/>
    <p:sldId id="355" r:id="rId23"/>
    <p:sldId id="356" r:id="rId24"/>
    <p:sldId id="345" r:id="rId25"/>
    <p:sldId id="357" r:id="rId26"/>
    <p:sldId id="347" r:id="rId27"/>
  </p:sldIdLst>
  <p:sldSz cx="9144000" cy="6858000" type="screen4x3"/>
  <p:notesSz cx="666273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7B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005" autoAdjust="0"/>
  </p:normalViewPr>
  <p:slideViewPr>
    <p:cSldViewPr>
      <p:cViewPr>
        <p:scale>
          <a:sx n="107" d="100"/>
          <a:sy n="107" d="100"/>
        </p:scale>
        <p:origin x="-84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72E86-E9A4-49BD-8545-91D469BDCC25}" type="datetimeFigureOut">
              <a:rPr lang="en-GB" smtClean="0"/>
              <a:t>18/05/2016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43985-CF63-4E79-BA84-92EC3409B4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022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1723F-66D5-44A5-A4C6-D6FD9C9804A4}" type="datetimeFigureOut">
              <a:rPr lang="en-GB" smtClean="0"/>
              <a:t>18/05/2016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2923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76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3488" y="9428163"/>
            <a:ext cx="28876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25D36-1962-4827-AF6C-FD7EDA09A9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813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25D36-1962-4827-AF6C-FD7EDA09A9D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815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25D36-1962-4827-AF6C-FD7EDA09A9DD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4928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25D36-1962-4827-AF6C-FD7EDA09A9DD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6926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25D36-1962-4827-AF6C-FD7EDA09A9DD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9149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25D36-1962-4827-AF6C-FD7EDA09A9DD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5033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EC530-C8CF-4A30-BFA9-FE432B1692B7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2525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25D36-1962-4827-AF6C-FD7EDA09A9DD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7056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EC530-C8CF-4A30-BFA9-FE432B1692B7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416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25D36-1962-4827-AF6C-FD7EDA09A9D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880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25D36-1962-4827-AF6C-FD7EDA09A9D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314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25D36-1962-4827-AF6C-FD7EDA09A9D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460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25D36-1962-4827-AF6C-FD7EDA09A9D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6613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25D36-1962-4827-AF6C-FD7EDA09A9D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6281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25D36-1962-4827-AF6C-FD7EDA09A9D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0980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25D36-1962-4827-AF6C-FD7EDA09A9D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0980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25D36-1962-4827-AF6C-FD7EDA09A9D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924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5"/>
          <p:cNvSpPr txBox="1">
            <a:spLocks/>
          </p:cNvSpPr>
          <p:nvPr userDrawn="1"/>
        </p:nvSpPr>
        <p:spPr>
          <a:xfrm>
            <a:off x="467544" y="202438"/>
            <a:ext cx="8229600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3218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6020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0455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0455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QA LOGO  FINAL HOLDING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5153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3218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C89FA6C-AA66-4DBF-9C8A-1BB35644941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1651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QA LOGO TITLE HOLDING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QA 2567 rev288 (pms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3568" y="1484784"/>
            <a:ext cx="4802491" cy="2551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021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3218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3218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6863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QA LOGO  FINAL HOL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QA 2567 rev288 (pms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41858" y="908720"/>
            <a:ext cx="4802491" cy="2551393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1979712" y="3789041"/>
            <a:ext cx="53285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2600" b="1" dirty="0" smtClean="0">
                <a:solidFill>
                  <a:srgbClr val="FFFFFF"/>
                </a:solidFill>
              </a:rPr>
              <a:t>www.sqa.org.uk </a:t>
            </a:r>
            <a:r>
              <a:rPr lang="en-GB" altLang="en-US" sz="2600" dirty="0">
                <a:solidFill>
                  <a:srgbClr val="FFFFFF"/>
                </a:solidFill>
                <a:latin typeface="Arial Narrow" panose="020B0606020202030204" pitchFamily="34" charset="0"/>
              </a:rPr>
              <a:t>I</a:t>
            </a:r>
            <a:r>
              <a:rPr lang="en-GB" altLang="en-US" sz="2600" b="1" dirty="0" smtClean="0">
                <a:solidFill>
                  <a:srgbClr val="FFFFFF"/>
                </a:solidFill>
              </a:rPr>
              <a:t> 0303 </a:t>
            </a:r>
            <a:r>
              <a:rPr lang="en-GB" altLang="en-US" sz="2600" b="1" dirty="0">
                <a:solidFill>
                  <a:srgbClr val="FFFFFF"/>
                </a:solidFill>
              </a:rPr>
              <a:t>333 0330</a:t>
            </a:r>
            <a:endParaRPr lang="en-US" altLang="en-US" sz="2600" b="1" dirty="0">
              <a:solidFill>
                <a:srgbClr val="FFFFFF"/>
              </a:solidFill>
            </a:endParaRPr>
          </a:p>
          <a:p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333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BD SQA LOGO  TITLE HOL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3304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2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3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7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0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0919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1979712" y="3789041"/>
            <a:ext cx="53285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2600" b="1" dirty="0" smtClean="0">
                <a:solidFill>
                  <a:srgbClr val="FFFFFF"/>
                </a:solidFill>
              </a:rPr>
              <a:t>www.sqa.org.uk </a:t>
            </a:r>
            <a:r>
              <a:rPr lang="en-GB" altLang="en-US" sz="2600" dirty="0">
                <a:solidFill>
                  <a:srgbClr val="FFFFFF"/>
                </a:solidFill>
                <a:latin typeface="Arial Narrow" panose="020B0606020202030204" pitchFamily="34" charset="0"/>
              </a:rPr>
              <a:t>I</a:t>
            </a:r>
            <a:r>
              <a:rPr lang="en-GB" altLang="en-US" sz="2600" b="1" dirty="0" smtClean="0">
                <a:solidFill>
                  <a:srgbClr val="FFFFFF"/>
                </a:solidFill>
              </a:rPr>
              <a:t> 0303 </a:t>
            </a:r>
            <a:r>
              <a:rPr lang="en-GB" altLang="en-US" sz="2600" b="1" dirty="0">
                <a:solidFill>
                  <a:srgbClr val="FFFFFF"/>
                </a:solidFill>
              </a:rPr>
              <a:t>333 0330</a:t>
            </a:r>
            <a:endParaRPr lang="en-US" altLang="en-US" sz="2600" b="1" dirty="0">
              <a:solidFill>
                <a:srgbClr val="FFFFFF"/>
              </a:solidFill>
            </a:endParaRPr>
          </a:p>
          <a:p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89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76" r:id="rId2"/>
    <p:sldLayoutId id="2147483677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Symbol" panose="05050102010706020507" pitchFamily="18" charset="2"/>
        <a:buChar char="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611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Symbol" panose="05050102010706020507" pitchFamily="18" charset="2"/>
        <a:buChar char="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QA 2567 rev288 (pms)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41858" y="908720"/>
            <a:ext cx="4802491" cy="2551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190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0385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2074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0919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556792"/>
            <a:ext cx="7772400" cy="792088"/>
          </a:xfrm>
        </p:spPr>
        <p:txBody>
          <a:bodyPr/>
          <a:lstStyle/>
          <a:p>
            <a:pPr lvl="0"/>
            <a:r>
              <a:rPr lang="en-GB" sz="3200" b="1" kern="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SVQs in Business and Administration</a:t>
            </a:r>
            <a:r>
              <a:rPr lang="en-US" sz="3200" b="1" kern="0" dirty="0">
                <a:solidFill>
                  <a:srgbClr val="FFFFFF"/>
                </a:solidFill>
              </a:rPr>
              <a:t/>
            </a:r>
            <a:br>
              <a:rPr lang="en-US" sz="3200" b="1" kern="0" dirty="0">
                <a:solidFill>
                  <a:srgbClr val="FFFFFF"/>
                </a:solidFill>
              </a:rPr>
            </a:br>
            <a:endParaRPr lang="en-GB" sz="32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2924944"/>
            <a:ext cx="6400800" cy="17526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GB" alt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 Support Event</a:t>
            </a:r>
          </a:p>
          <a:p>
            <a:pPr lvl="1">
              <a:lnSpc>
                <a:spcPct val="90000"/>
              </a:lnSpc>
            </a:pPr>
            <a:r>
              <a:rPr lang="en-GB" alt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2016</a:t>
            </a:r>
            <a:endParaRPr lang="en-GB" alt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0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764704"/>
            <a:ext cx="8060432" cy="792088"/>
          </a:xfrm>
        </p:spPr>
        <p:txBody>
          <a:bodyPr/>
          <a:lstStyle/>
          <a:p>
            <a:pPr algn="l"/>
            <a:r>
              <a:rPr lang="en-GB" sz="32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  <a:endParaRPr lang="en-GB" sz="32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772816"/>
            <a:ext cx="7272808" cy="3865984"/>
          </a:xfrm>
        </p:spPr>
        <p:txBody>
          <a:bodyPr/>
          <a:lstStyle/>
          <a:p>
            <a:r>
              <a:rPr lang="en-GB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Validity</a:t>
            </a:r>
          </a:p>
          <a:p>
            <a:endParaRPr lang="en-GB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“the extent to which the assessment measures </a:t>
            </a:r>
            <a:r>
              <a:rPr lang="en-GB" sz="28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it claims to measure</a:t>
            </a:r>
            <a:r>
              <a:rPr lang="en-GB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”</a:t>
            </a:r>
            <a:endParaRPr lang="en-GB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951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764704"/>
            <a:ext cx="8060432" cy="792088"/>
          </a:xfrm>
        </p:spPr>
        <p:txBody>
          <a:bodyPr/>
          <a:lstStyle/>
          <a:p>
            <a:pPr algn="l"/>
            <a:r>
              <a:rPr lang="en-GB" sz="32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  <a:endParaRPr lang="en-GB" sz="32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412776"/>
            <a:ext cx="7992888" cy="4896544"/>
          </a:xfrm>
        </p:spPr>
        <p:txBody>
          <a:bodyPr/>
          <a:lstStyle/>
          <a:p>
            <a:pPr marL="457200" indent="-457200" algn="l">
              <a:buFont typeface="Symbol" panose="05050102010706020507" pitchFamily="18" charset="2"/>
              <a:buChar char="¨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to validity is the </a:t>
            </a:r>
            <a:r>
              <a:rPr lang="en-GB" sz="2400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the assessment</a:t>
            </a:r>
          </a:p>
          <a:p>
            <a:pPr marL="457200" indent="-457200" algn="l">
              <a:buFont typeface="Symbol" panose="05050102010706020507" pitchFamily="18" charset="2"/>
              <a:buChar char="¨"/>
            </a:pPr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Symbol" panose="05050102010706020507" pitchFamily="18" charset="2"/>
              <a:buChar char="¨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assessment may be invalid for one use but valid for another</a:t>
            </a:r>
          </a:p>
          <a:p>
            <a:pPr marL="457200" indent="-457200" algn="l">
              <a:buFont typeface="Symbol" panose="05050102010706020507" pitchFamily="18" charset="2"/>
              <a:buChar char="¨"/>
            </a:pPr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Symbol" panose="05050102010706020507" pitchFamily="18" charset="2"/>
              <a:buChar char="¨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instruments introduce artificiality and irrelevance; and are limited to a snapshot in time</a:t>
            </a:r>
            <a:b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Symbol" panose="05050102010706020507" pitchFamily="18" charset="2"/>
              <a:buChar char="¨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Many qualifications are concerned with ranking of performance (i.e. grading). This increases potential for error so should be justified by the use.</a:t>
            </a:r>
          </a:p>
        </p:txBody>
      </p:sp>
    </p:spTree>
    <p:extLst>
      <p:ext uri="{BB962C8B-B14F-4D97-AF65-F5344CB8AC3E}">
        <p14:creationId xmlns:p14="http://schemas.microsoft.com/office/powerpoint/2010/main" val="104555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764704"/>
            <a:ext cx="8060432" cy="792088"/>
          </a:xfrm>
        </p:spPr>
        <p:txBody>
          <a:bodyPr/>
          <a:lstStyle/>
          <a:p>
            <a:pPr algn="l"/>
            <a:r>
              <a:rPr lang="en-GB" sz="32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  <a:endParaRPr lang="en-GB" sz="32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340768"/>
            <a:ext cx="7992888" cy="4968552"/>
          </a:xfrm>
        </p:spPr>
        <p:txBody>
          <a:bodyPr/>
          <a:lstStyle/>
          <a:p>
            <a:pPr marL="457200" indent="-457200" algn="l">
              <a:buFont typeface="Symbol" panose="05050102010706020507" pitchFamily="18" charset="2"/>
              <a:buChar char="¨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</a:t>
            </a:r>
            <a:r>
              <a:rPr lang="en-GB" sz="2400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SVQ assessment is to demonstrate occupational competence</a:t>
            </a:r>
          </a:p>
          <a:p>
            <a:pPr marL="457200" indent="-457200" algn="l">
              <a:buFont typeface="Symbol" panose="05050102010706020507" pitchFamily="18" charset="2"/>
              <a:buChar char="¨"/>
            </a:pPr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Symbol" panose="05050102010706020507" pitchFamily="18" charset="2"/>
              <a:buChar char="¨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better method of assessing competence than evidence of </a:t>
            </a:r>
            <a:r>
              <a:rPr lang="en-GB" sz="2400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 performance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the workplace</a:t>
            </a:r>
          </a:p>
          <a:p>
            <a:pPr marL="457200" indent="-457200" algn="l">
              <a:buFont typeface="Symbol" panose="05050102010706020507" pitchFamily="18" charset="2"/>
              <a:buChar char="¨"/>
            </a:pPr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Symbol" panose="05050102010706020507" pitchFamily="18" charset="2"/>
              <a:buChar char="¨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Evidence can be gathered over a much longer period of time strengthening confidence and therefore validity</a:t>
            </a:r>
          </a:p>
          <a:p>
            <a:pPr marL="457200" indent="-457200" algn="l">
              <a:buFont typeface="Symbol" panose="05050102010706020507" pitchFamily="18" charset="2"/>
              <a:buChar char="¨"/>
            </a:pPr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Symbol" panose="05050102010706020507" pitchFamily="18" charset="2"/>
              <a:buChar char="¨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Grading/ranking performance is not a concern, we are interested in competence at the relevant level, not “more competent, highly competent etc.”</a:t>
            </a:r>
            <a:b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35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764704"/>
            <a:ext cx="8060432" cy="792088"/>
          </a:xfrm>
        </p:spPr>
        <p:txBody>
          <a:bodyPr/>
          <a:lstStyle/>
          <a:p>
            <a:pPr algn="l"/>
            <a:r>
              <a:rPr lang="en-GB" sz="32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  <a:endParaRPr lang="en-GB" sz="32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340768"/>
            <a:ext cx="7992888" cy="4968552"/>
          </a:xfrm>
        </p:spPr>
        <p:txBody>
          <a:bodyPr/>
          <a:lstStyle/>
          <a:p>
            <a:pPr marL="457200" indent="-457200" algn="l">
              <a:buFont typeface="Symbol" panose="05050102010706020507" pitchFamily="18" charset="2"/>
              <a:buChar char="¨"/>
            </a:pPr>
            <a:endParaRPr lang="en-GB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Symbol" panose="05050102010706020507" pitchFamily="18" charset="2"/>
              <a:buChar char="¨"/>
            </a:pPr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Symbol" panose="05050102010706020507" pitchFamily="18" charset="2"/>
              <a:buChar char="¨"/>
            </a:pPr>
            <a:endParaRPr lang="en-GB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n-GB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assessment is professional judgement</a:t>
            </a:r>
            <a:endParaRPr lang="en-GB" sz="3600" u="sng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46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725" y="1340768"/>
            <a:ext cx="699858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sz="2400" b="1" u="sng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receive email 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alerts, when content you are interested in has been added to or updated on SQA’s website, subscribe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MyAlerts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2400" b="1" u="sng" dirty="0">
                <a:solidFill>
                  <a:srgbClr val="AE7B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www.sqa.org.uk/myalerts</a:t>
            </a:r>
          </a:p>
          <a:p>
            <a:pPr>
              <a:defRPr/>
            </a:pPr>
            <a:endParaRPr lang="en-US" sz="2400" b="1" u="sng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out 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Centre News – SQA’s weekly update for </a:t>
            </a:r>
            <a:r>
              <a:rPr 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centres</a:t>
            </a: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our monthly e-newsletter on the new National Qualifications.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subscribe to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newsletters, go to </a:t>
            </a:r>
            <a:r>
              <a:rPr lang="en-US" sz="2400" b="1" u="sng" dirty="0">
                <a:solidFill>
                  <a:srgbClr val="AE7B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en-US" sz="2400" b="1" u="sng" dirty="0" smtClean="0">
                <a:solidFill>
                  <a:srgbClr val="AE7B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mailer.sqa.org.uk</a:t>
            </a:r>
            <a:endParaRPr lang="en-US" sz="2400" b="1" u="sng" dirty="0">
              <a:solidFill>
                <a:srgbClr val="AE7B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420192" y="764704"/>
            <a:ext cx="8301608" cy="64807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6724650" algn="l"/>
              </a:tabLst>
              <a:defRPr sz="3600" b="1">
                <a:solidFill>
                  <a:srgbClr val="FFFFFF"/>
                </a:solidFill>
                <a:latin typeface="Arial" pitchFamily="34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6724650" algn="l"/>
              </a:tabLst>
              <a:defRPr sz="3600" b="1">
                <a:solidFill>
                  <a:srgbClr val="FFFFFF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6724650" algn="l"/>
              </a:tabLst>
              <a:defRPr sz="3600" b="1">
                <a:solidFill>
                  <a:srgbClr val="FFFFFF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6724650" algn="l"/>
              </a:tabLst>
              <a:defRPr sz="3600" b="1">
                <a:solidFill>
                  <a:srgbClr val="FFFFFF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6724650" algn="l"/>
              </a:tabLst>
              <a:defRPr sz="3600" b="1">
                <a:solidFill>
                  <a:srgbClr val="FFFFFF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AE7BD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AE7BD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AE7BD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AE7BD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24650" algn="l"/>
              </a:tabLst>
              <a:defRPr/>
            </a:pPr>
            <a:r>
              <a:rPr lang="en-GB" sz="3200" kern="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Keeping informed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24650" algn="l"/>
              </a:tabLst>
              <a:defRPr/>
            </a:pP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89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836713"/>
            <a:ext cx="7988424" cy="1008112"/>
          </a:xfrm>
        </p:spPr>
        <p:txBody>
          <a:bodyPr/>
          <a:lstStyle/>
          <a:p>
            <a:pPr algn="l"/>
            <a:r>
              <a:rPr lang="en-GB" sz="32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SQA Online</a:t>
            </a:r>
            <a:endParaRPr lang="en-GB" sz="32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700808"/>
            <a:ext cx="8352928" cy="3888432"/>
          </a:xfrm>
        </p:spPr>
        <p:txBody>
          <a:bodyPr/>
          <a:lstStyle/>
          <a:p>
            <a:pPr marL="342900" indent="-342900" algn="l" fontAlgn="base">
              <a:spcAft>
                <a:spcPct val="0"/>
              </a:spcAft>
              <a:buClr>
                <a:srgbClr val="FFFFFF"/>
              </a:buClr>
              <a:buFont typeface="Wingdings" pitchFamily="2" charset="2"/>
              <a:buChar char="w"/>
              <a:defRPr/>
            </a:pPr>
            <a:r>
              <a:rPr lang="en-GB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YouTube – </a:t>
            </a:r>
            <a:r>
              <a:rPr lang="en-GB" alt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SQAonline</a:t>
            </a:r>
            <a:endParaRPr lang="en-GB" alt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base">
              <a:spcAft>
                <a:spcPct val="0"/>
              </a:spcAft>
              <a:buClr>
                <a:srgbClr val="FFFFFF"/>
              </a:buClr>
              <a:defRPr/>
            </a:pPr>
            <a:endParaRPr lang="en-GB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fontAlgn="base">
              <a:spcAft>
                <a:spcPct val="0"/>
              </a:spcAft>
              <a:buClr>
                <a:srgbClr val="FFFFFF"/>
              </a:buClr>
              <a:buFont typeface="Wingdings" pitchFamily="2" charset="2"/>
              <a:buChar char="w"/>
              <a:defRPr/>
            </a:pPr>
            <a:r>
              <a:rPr lang="en-GB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Facebook – Scottish Qualifications </a:t>
            </a:r>
            <a:r>
              <a:rPr lang="en-GB" alt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Authority </a:t>
            </a:r>
          </a:p>
          <a:p>
            <a:pPr algn="l" fontAlgn="base">
              <a:spcAft>
                <a:spcPct val="0"/>
              </a:spcAft>
              <a:buClr>
                <a:srgbClr val="FFFFFF"/>
              </a:buClr>
              <a:defRPr/>
            </a:pPr>
            <a:r>
              <a:rPr lang="en-GB" alt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fontAlgn="base">
              <a:spcAft>
                <a:spcPct val="0"/>
              </a:spcAft>
              <a:buClr>
                <a:srgbClr val="FFFFFF"/>
              </a:buClr>
              <a:buFont typeface="Wingdings" pitchFamily="2" charset="2"/>
              <a:buChar char="w"/>
              <a:defRPr/>
            </a:pPr>
            <a:r>
              <a:rPr lang="en-GB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Twitter - @</a:t>
            </a:r>
            <a:r>
              <a:rPr lang="en-GB" alt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sqanews</a:t>
            </a:r>
            <a:r>
              <a:rPr lang="en-GB" alt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base">
              <a:spcAft>
                <a:spcPct val="0"/>
              </a:spcAft>
              <a:buClr>
                <a:srgbClr val="FFFFFF"/>
              </a:buClr>
              <a:buFont typeface="Wingdings" pitchFamily="2" charset="2"/>
              <a:buChar char="w"/>
              <a:defRPr/>
            </a:pPr>
            <a:endParaRPr lang="en-US" sz="3600" kern="0" dirty="0">
              <a:solidFill>
                <a:srgbClr val="FFFFFF"/>
              </a:solidFill>
              <a:latin typeface="Arial"/>
            </a:endParaRPr>
          </a:p>
          <a:p>
            <a:pPr marL="342900" indent="-342900" fontAlgn="base">
              <a:spcAft>
                <a:spcPct val="0"/>
              </a:spcAft>
              <a:buClr>
                <a:srgbClr val="FFFFFF"/>
              </a:buClr>
              <a:defRPr/>
            </a:pPr>
            <a:endParaRPr lang="en-US" sz="3600" kern="0" dirty="0">
              <a:solidFill>
                <a:srgbClr val="FFFFFF"/>
              </a:solidFill>
              <a:latin typeface="Arial"/>
            </a:endParaRPr>
          </a:p>
          <a:p>
            <a:endParaRPr lang="en-GB" dirty="0"/>
          </a:p>
        </p:txBody>
      </p:sp>
      <p:pic>
        <p:nvPicPr>
          <p:cNvPr id="4" name="Picture 2" descr="C:\Users\mul49653\Downloads\YouTube-logo-full_c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080" y="1549717"/>
            <a:ext cx="1449165" cy="901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536915"/>
            <a:ext cx="468663" cy="468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549" y="4627041"/>
            <a:ext cx="6461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501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242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692696"/>
            <a:ext cx="8276456" cy="792088"/>
          </a:xfrm>
        </p:spPr>
        <p:txBody>
          <a:bodyPr/>
          <a:lstStyle/>
          <a:p>
            <a:pPr algn="l"/>
            <a:r>
              <a:rPr lang="en-GB" altLang="en-US" sz="32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endParaRPr lang="en-GB" sz="32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556792"/>
            <a:ext cx="8136904" cy="4464496"/>
          </a:xfrm>
        </p:spPr>
        <p:txBody>
          <a:bodyPr/>
          <a:lstStyle/>
          <a:p>
            <a:pPr algn="l"/>
            <a:r>
              <a:rPr lang="en-GB" sz="2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10.00</a:t>
            </a:r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SQA Qualification Officer Update</a:t>
            </a:r>
          </a:p>
          <a:p>
            <a:pPr algn="l"/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10.20	  	SQA Senior EV Update</a:t>
            </a:r>
          </a:p>
          <a:p>
            <a:pPr algn="l"/>
            <a:r>
              <a:rPr lang="en-GB" sz="2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10.45</a:t>
            </a:r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Q&amp;A Feedback Session 1</a:t>
            </a:r>
          </a:p>
          <a:p>
            <a:pPr algn="l"/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11.30		Networking Activity</a:t>
            </a:r>
          </a:p>
          <a:p>
            <a:pPr algn="l"/>
            <a:r>
              <a:rPr lang="en-GB" sz="2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12.15</a:t>
            </a:r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Lunch</a:t>
            </a:r>
          </a:p>
          <a:p>
            <a:pPr algn="l"/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13.15</a:t>
            </a:r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Q&amp;A Feedback Session 2</a:t>
            </a:r>
          </a:p>
          <a:p>
            <a:pPr algn="l"/>
            <a:r>
              <a:rPr lang="en-GB" sz="2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14.00</a:t>
            </a:r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Close</a:t>
            </a:r>
            <a:endParaRPr lang="en-GB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56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764705"/>
            <a:ext cx="8060432" cy="504056"/>
          </a:xfrm>
        </p:spPr>
        <p:txBody>
          <a:bodyPr/>
          <a:lstStyle/>
          <a:p>
            <a:pPr algn="l"/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Uptake statistics </a:t>
            </a:r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http://www.sqa.org.uk/sqa/63001.html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8136904" cy="4010000"/>
          </a:xfrm>
        </p:spPr>
        <p:txBody>
          <a:bodyPr/>
          <a:lstStyle/>
          <a:p>
            <a:pPr algn="l"/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SCQF 4 (Level 1) – 7</a:t>
            </a:r>
            <a:r>
              <a:rPr lang="en-GB" sz="2800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35 entries</a:t>
            </a:r>
            <a:endParaRPr lang="en-GB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88840"/>
            <a:ext cx="8280920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418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764705"/>
            <a:ext cx="8060432" cy="504056"/>
          </a:xfrm>
        </p:spPr>
        <p:txBody>
          <a:bodyPr/>
          <a:lstStyle/>
          <a:p>
            <a:pPr algn="l"/>
            <a:r>
              <a:rPr lang="en-GB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Uptake statistics </a:t>
            </a:r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http://www.sqa.org.uk/sqa/63001.html</a:t>
            </a:r>
            <a:r>
              <a:rPr lang="en-GB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8136904" cy="4010000"/>
          </a:xfrm>
        </p:spPr>
        <p:txBody>
          <a:bodyPr/>
          <a:lstStyle/>
          <a:p>
            <a:pPr algn="l"/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SCQF 5 (Level 2) – 1</a:t>
            </a:r>
            <a:r>
              <a:rPr lang="en-GB" sz="2800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1014 entries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88840"/>
            <a:ext cx="8280920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967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764705"/>
            <a:ext cx="8060432" cy="504056"/>
          </a:xfrm>
        </p:spPr>
        <p:txBody>
          <a:bodyPr/>
          <a:lstStyle/>
          <a:p>
            <a:pPr algn="l"/>
            <a:r>
              <a:rPr lang="en-GB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Uptake statistics </a:t>
            </a:r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http://www.sqa.org.uk/sqa/63001.html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8136904" cy="4010000"/>
          </a:xfrm>
        </p:spPr>
        <p:txBody>
          <a:bodyPr/>
          <a:lstStyle/>
          <a:p>
            <a:pPr algn="l"/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SCQF 6 (Level 3) – 2</a:t>
            </a:r>
            <a:r>
              <a:rPr lang="en-GB" sz="2800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1638 entries</a:t>
            </a:r>
          </a:p>
          <a:p>
            <a:pPr algn="l"/>
            <a:endParaRPr lang="en-GB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88840"/>
            <a:ext cx="8280920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614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764705"/>
            <a:ext cx="8060432" cy="504056"/>
          </a:xfrm>
        </p:spPr>
        <p:txBody>
          <a:bodyPr/>
          <a:lstStyle/>
          <a:p>
            <a:pPr algn="l"/>
            <a:r>
              <a:rPr lang="en-GB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Uptake statistics </a:t>
            </a:r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http://www.sqa.org.uk/sqa/63001.html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8136904" cy="4010000"/>
          </a:xfrm>
        </p:spPr>
        <p:txBody>
          <a:bodyPr/>
          <a:lstStyle/>
          <a:p>
            <a:pPr algn="l"/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SCQF 7 (Level 4) – 19</a:t>
            </a:r>
            <a:r>
              <a:rPr lang="en-GB" sz="2800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28 entries</a:t>
            </a:r>
          </a:p>
          <a:p>
            <a:pPr algn="l"/>
            <a:endParaRPr lang="en-GB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16832"/>
            <a:ext cx="7477125" cy="429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42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692696"/>
            <a:ext cx="8276456" cy="792088"/>
          </a:xfrm>
        </p:spPr>
        <p:txBody>
          <a:bodyPr/>
          <a:lstStyle/>
          <a:p>
            <a:pPr algn="l"/>
            <a:r>
              <a:rPr lang="en-GB" altLang="en-US" sz="32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Qualification Updates</a:t>
            </a:r>
            <a:endParaRPr lang="en-GB" sz="32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340768"/>
            <a:ext cx="8640960" cy="4824536"/>
          </a:xfrm>
        </p:spPr>
        <p:txBody>
          <a:bodyPr/>
          <a:lstStyle/>
          <a:p>
            <a:pPr marL="342900" indent="-342900" algn="l">
              <a:buFont typeface="Symbol" panose="05050102010706020507" pitchFamily="18" charset="2"/>
              <a:buChar char="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2 and 3 Incremental Change bedded in</a:t>
            </a:r>
          </a:p>
          <a:p>
            <a:pPr marL="800100" lvl="1" indent="-342900" algn="l">
              <a:buFont typeface="Symbol" panose="05050102010706020507" pitchFamily="18" charset="2"/>
              <a:buChar char=""/>
            </a:pPr>
            <a:r>
              <a:rPr lang="en-GB" sz="20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 term plan to update SQA certification system (1 year+)</a:t>
            </a:r>
          </a:p>
          <a:p>
            <a:pPr marL="800100" lvl="1" indent="-342900" algn="l">
              <a:buFont typeface="Symbol" panose="05050102010706020507" pitchFamily="18" charset="2"/>
              <a:buChar char=""/>
            </a:pPr>
            <a:r>
              <a:rPr lang="en-GB" sz="20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Remove need for manual processing of results</a:t>
            </a:r>
          </a:p>
          <a:p>
            <a:pPr marL="342900" indent="-342900" algn="l">
              <a:buFont typeface="Symbol" panose="05050102010706020507" pitchFamily="18" charset="2"/>
              <a:buChar char="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4 framework revised</a:t>
            </a:r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l">
              <a:buFont typeface="Symbol" panose="05050102010706020507" pitchFamily="18" charset="2"/>
              <a:buChar char=""/>
            </a:pPr>
            <a:r>
              <a:rPr lang="en-GB" sz="20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SCQF Level 8</a:t>
            </a:r>
          </a:p>
          <a:p>
            <a:pPr marL="800100" lvl="1" indent="-342900" algn="l">
              <a:buFont typeface="Symbol" panose="05050102010706020507" pitchFamily="18" charset="2"/>
              <a:buChar char=""/>
            </a:pPr>
            <a:r>
              <a:rPr lang="en-GB" sz="20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Strategy same as for other levels</a:t>
            </a:r>
          </a:p>
          <a:p>
            <a:pPr marL="800100" lvl="1" indent="-342900" algn="l">
              <a:buFont typeface="Symbol" panose="05050102010706020507" pitchFamily="18" charset="2"/>
              <a:buChar char=""/>
            </a:pPr>
            <a:r>
              <a:rPr lang="en-GB" sz="20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 structure – 3 Mandatory 5 Optional units</a:t>
            </a:r>
          </a:p>
          <a:p>
            <a:pPr marL="1257300" lvl="2" indent="-342900" algn="l">
              <a:buFont typeface="Symbol" panose="05050102010706020507" pitchFamily="18" charset="2"/>
              <a:buChar char=""/>
            </a:pPr>
            <a:r>
              <a:rPr lang="en-GB" sz="16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Optional units split into two groups (B &amp; C)</a:t>
            </a:r>
          </a:p>
          <a:p>
            <a:pPr marL="1257300" lvl="2" indent="-342900" algn="l">
              <a:buFont typeface="Symbol" panose="05050102010706020507" pitchFamily="18" charset="2"/>
              <a:buChar char=""/>
            </a:pPr>
            <a:r>
              <a:rPr lang="en-GB" sz="16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one restricted combination</a:t>
            </a:r>
          </a:p>
          <a:p>
            <a:pPr marL="800100" lvl="1" indent="-342900" algn="l">
              <a:buFont typeface="Symbol" panose="05050102010706020507" pitchFamily="18" charset="2"/>
              <a:buChar char=""/>
            </a:pPr>
            <a:r>
              <a:rPr lang="en-GB" sz="20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Greater range of optional units including:</a:t>
            </a:r>
          </a:p>
          <a:p>
            <a:pPr marL="1257300" lvl="2" indent="-342900" algn="l">
              <a:buFont typeface="Symbol" panose="05050102010706020507" pitchFamily="18" charset="2"/>
              <a:buChar char=""/>
            </a:pPr>
            <a:r>
              <a:rPr lang="en-GB" sz="16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Enterprise</a:t>
            </a:r>
          </a:p>
          <a:p>
            <a:pPr marL="1257300" lvl="2" indent="-342900" algn="l">
              <a:buFont typeface="Symbol" panose="05050102010706020507" pitchFamily="18" charset="2"/>
              <a:buChar char=""/>
            </a:pPr>
            <a:r>
              <a:rPr lang="en-GB" sz="16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Media</a:t>
            </a:r>
          </a:p>
          <a:p>
            <a:pPr marL="1257300" lvl="2" indent="-342900" algn="l">
              <a:buFont typeface="Symbol" panose="05050102010706020507" pitchFamily="18" charset="2"/>
              <a:buChar char=""/>
            </a:pPr>
            <a:r>
              <a:rPr lang="en-GB" sz="16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&amp; Leadership</a:t>
            </a:r>
            <a:r>
              <a:rPr lang="en-GB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400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692696"/>
            <a:ext cx="8276456" cy="792088"/>
          </a:xfrm>
        </p:spPr>
        <p:txBody>
          <a:bodyPr/>
          <a:lstStyle/>
          <a:p>
            <a:pPr algn="l"/>
            <a:r>
              <a:rPr lang="en-GB" altLang="en-US" sz="32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Qualification Updates</a:t>
            </a:r>
            <a:endParaRPr lang="en-GB" sz="32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340768"/>
            <a:ext cx="8640960" cy="5184576"/>
          </a:xfrm>
        </p:spPr>
        <p:txBody>
          <a:bodyPr/>
          <a:lstStyle/>
          <a:p>
            <a:pPr algn="l"/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4 Apprenticeship</a:t>
            </a:r>
          </a:p>
          <a:p>
            <a:pPr algn="l"/>
            <a:endParaRPr lang="en-GB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Symbol" panose="05050102010706020507" pitchFamily="18" charset="2"/>
              <a:buChar char="¨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Apprenticeship = SVQ + Enhancements (Core Skills/additional units etc.)</a:t>
            </a:r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♦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SCQF Level 8 Technical Apprenticeship rather than MA</a:t>
            </a:r>
          </a:p>
          <a:p>
            <a:pPr marL="342900" indent="-342900" algn="l">
              <a:buFont typeface="Arial" panose="020B0604020202020204" pitchFamily="34" charset="0"/>
              <a:buChar char="♦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 Apprenticeship Enhancements = “Career Skills” Units (i.e. additional SVQ units)</a:t>
            </a:r>
          </a:p>
          <a:p>
            <a:pPr marL="342900" indent="-342900" algn="l">
              <a:buFont typeface="Arial" panose="020B0604020202020204" pitchFamily="34" charset="0"/>
              <a:buChar char="♦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Technical Apprenticeship will have to be developed by SDS/CFA</a:t>
            </a:r>
          </a:p>
          <a:p>
            <a:pPr marL="342900" indent="-342900" algn="l">
              <a:buFont typeface="Arial" panose="020B0604020202020204" pitchFamily="34" charset="0"/>
              <a:buChar char="♦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Probable timescale November/December 2016</a:t>
            </a:r>
          </a:p>
          <a:p>
            <a:pPr marL="342900" indent="-342900" algn="l">
              <a:buFont typeface="Arial" panose="020B0604020202020204" pitchFamily="34" charset="0"/>
              <a:buChar char="♦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SQA re-accreditation of </a:t>
            </a:r>
            <a:r>
              <a:rPr lang="en-GB" sz="2400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SVQ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Early 2017</a:t>
            </a:r>
          </a:p>
          <a:p>
            <a:pPr marL="342900" indent="-342900" algn="l">
              <a:buFont typeface="Arial" panose="020B0604020202020204" pitchFamily="34" charset="0"/>
              <a:buChar char="♦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Re-accreditation delayed due to funding implications</a:t>
            </a:r>
            <a:r>
              <a:rPr lang="en-GB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360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692696"/>
            <a:ext cx="8132440" cy="792088"/>
          </a:xfrm>
        </p:spPr>
        <p:txBody>
          <a:bodyPr/>
          <a:lstStyle/>
          <a:p>
            <a:pPr algn="l"/>
            <a:r>
              <a:rPr lang="en-GB" altLang="en-US" sz="32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Materials</a:t>
            </a:r>
            <a:endParaRPr lang="en-GB" sz="32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772816"/>
            <a:ext cx="8136904" cy="432048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♦"/>
              <a:defRPr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Guidance</a:t>
            </a:r>
          </a:p>
          <a:p>
            <a:pPr marL="342900" indent="-342900" algn="l">
              <a:buFont typeface="Arial" panose="020B0604020202020204" pitchFamily="34" charset="0"/>
              <a:buChar char="♦"/>
              <a:defRPr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Candidate Portfolios</a:t>
            </a:r>
          </a:p>
          <a:p>
            <a:pPr marL="342900" indent="-342900" algn="l">
              <a:buFont typeface="Arial" panose="020B0604020202020204" pitchFamily="34" charset="0"/>
              <a:buChar char="♦"/>
              <a:defRPr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Candidate Guidance</a:t>
            </a:r>
          </a:p>
          <a:p>
            <a:pPr marL="342900" indent="-342900" algn="l">
              <a:buFont typeface="Arial" panose="020B0604020202020204" pitchFamily="34" charset="0"/>
              <a:buChar char="♦"/>
              <a:defRPr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Frequently Asked Questions</a:t>
            </a:r>
          </a:p>
          <a:p>
            <a:pPr marL="342900" indent="-342900" algn="l">
              <a:buFont typeface="Arial" panose="020B0604020202020204" pitchFamily="34" charset="0"/>
              <a:buChar char="♦"/>
              <a:defRPr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Standards</a:t>
            </a:r>
          </a:p>
          <a:p>
            <a:pPr marL="342900" indent="-342900" algn="l">
              <a:buFont typeface="Arial" panose="020B0604020202020204" pitchFamily="34" charset="0"/>
              <a:buChar char="♦"/>
              <a:defRPr/>
            </a:pPr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defRPr/>
            </a:pPr>
            <a:r>
              <a:rPr lang="en-GB" sz="24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 and links available on SVQ Business and </a:t>
            </a:r>
            <a:r>
              <a:rPr lang="en-GB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Administration webpage </a:t>
            </a:r>
            <a:endParaRPr lang="en-GB" sz="2400" dirty="0" smtClean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defRPr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://www.sqa.org.uk/sqa/74741.html</a:t>
            </a:r>
          </a:p>
          <a:p>
            <a:pPr algn="l">
              <a:defRPr/>
            </a:pPr>
            <a:endParaRPr lang="en-GB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defRPr/>
            </a:pPr>
            <a:endParaRPr lang="en-GB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defRPr/>
            </a:pPr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80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QA TITLE GOES HE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ICBD SQA LIGHT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ICBD SQA LOGO  FINAL HOLDING SLI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QA DARK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QA LIGHT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ORPORATE BLANK DAR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ORPORATE BLANK LIGH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SQA FINAL HOLDING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ICBD SQA TITLE HOLDING SLIDE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ICBD SQA TITLE GOES HE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ICBD SQA DARK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3160</TotalTime>
  <Words>464</Words>
  <Application>Microsoft Office PowerPoint</Application>
  <PresentationFormat>On-screen Show (4:3)</PresentationFormat>
  <Paragraphs>106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11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SQA TITLE GOES HERE</vt:lpstr>
      <vt:lpstr>SQA DARK BACKGROUND</vt:lpstr>
      <vt:lpstr>SQA LIGHT BACKGROUND</vt:lpstr>
      <vt:lpstr>CORPORATE BLANK DARK</vt:lpstr>
      <vt:lpstr>CORPORATE BLANK LIGHT</vt:lpstr>
      <vt:lpstr>SQA FINAL HOLDING SLIDE</vt:lpstr>
      <vt:lpstr>ICBD SQA TITLE HOLDING SLIDE </vt:lpstr>
      <vt:lpstr>ICBD SQA TITLE GOES HERE</vt:lpstr>
      <vt:lpstr>ICBD SQA DARK BACKGROUND</vt:lpstr>
      <vt:lpstr>ICBD SQA LIGHT BACKGROUND</vt:lpstr>
      <vt:lpstr>ICBD SQA LOGO  FINAL HOLDING SLID</vt:lpstr>
      <vt:lpstr>SVQs in Business and Administration </vt:lpstr>
      <vt:lpstr>Programme</vt:lpstr>
      <vt:lpstr>Uptake statistics http://www.sqa.org.uk/sqa/63001.html</vt:lpstr>
      <vt:lpstr>Uptake statistics http://www.sqa.org.uk/sqa/63001.html </vt:lpstr>
      <vt:lpstr>Uptake statistics http://www.sqa.org.uk/sqa/63001.html</vt:lpstr>
      <vt:lpstr>Uptake statistics http://www.sqa.org.uk/sqa/63001.html</vt:lpstr>
      <vt:lpstr>Qualification Updates</vt:lpstr>
      <vt:lpstr>Qualification Updates</vt:lpstr>
      <vt:lpstr>Support Materials</vt:lpstr>
      <vt:lpstr>Assessment</vt:lpstr>
      <vt:lpstr>Assessment</vt:lpstr>
      <vt:lpstr>Assessment</vt:lpstr>
      <vt:lpstr>Assessment</vt:lpstr>
      <vt:lpstr>PowerPoint Presentation</vt:lpstr>
      <vt:lpstr>SQA Online</vt:lpstr>
      <vt:lpstr>PowerPoint Presentation</vt:lpstr>
    </vt:vector>
  </TitlesOfParts>
  <Company>SQA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Findlay</dc:creator>
  <cp:lastModifiedBy>Tony Hamilton</cp:lastModifiedBy>
  <cp:revision>190</cp:revision>
  <cp:lastPrinted>2013-10-31T13:53:25Z</cp:lastPrinted>
  <dcterms:created xsi:type="dcterms:W3CDTF">2013-10-10T15:37:55Z</dcterms:created>
  <dcterms:modified xsi:type="dcterms:W3CDTF">2016-05-18T08:28:36Z</dcterms:modified>
</cp:coreProperties>
</file>