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0" r:id="rId5"/>
    <p:sldMasterId id="2147483652" r:id="rId6"/>
    <p:sldMasterId id="2147483654" r:id="rId7"/>
    <p:sldMasterId id="2147483656" r:id="rId8"/>
    <p:sldMasterId id="2147483658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</p:sldMasterIdLst>
  <p:notesMasterIdLst>
    <p:notesMasterId r:id="rId28"/>
  </p:notesMasterIdLst>
  <p:handoutMasterIdLst>
    <p:handoutMasterId r:id="rId29"/>
  </p:handoutMasterIdLst>
  <p:sldIdLst>
    <p:sldId id="256" r:id="rId16"/>
    <p:sldId id="264" r:id="rId17"/>
    <p:sldId id="279" r:id="rId18"/>
    <p:sldId id="295" r:id="rId19"/>
    <p:sldId id="297" r:id="rId20"/>
    <p:sldId id="301" r:id="rId21"/>
    <p:sldId id="281" r:id="rId22"/>
    <p:sldId id="296" r:id="rId23"/>
    <p:sldId id="298" r:id="rId24"/>
    <p:sldId id="300" r:id="rId25"/>
    <p:sldId id="299" r:id="rId26"/>
    <p:sldId id="293" r:id="rId27"/>
  </p:sldIdLst>
  <p:sldSz cx="9144000" cy="6858000" type="screen4x3"/>
  <p:notesSz cx="6662738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7BD1"/>
    <a:srgbClr val="003366"/>
    <a:srgbClr val="CC99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021" autoAdjust="0"/>
  </p:normalViewPr>
  <p:slideViewPr>
    <p:cSldViewPr>
      <p:cViewPr varScale="1">
        <p:scale>
          <a:sx n="68" d="100"/>
          <a:sy n="68" d="100"/>
        </p:scale>
        <p:origin x="195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8410392-36B2-49F9-9739-453F17C152DE}" type="datetimeFigureOut">
              <a:rPr lang="en-GB"/>
              <a:pPr>
                <a:defRPr/>
              </a:pPr>
              <a:t>25/06/2019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92B3A65-3997-4A25-AD36-EDB21704F0E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EAB98C9-3519-4692-862B-66A70E63A13E}" type="datetimeFigureOut">
              <a:rPr lang="en-GB"/>
              <a:pPr>
                <a:defRPr/>
              </a:pPr>
              <a:t>25/06/2019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0900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14875"/>
            <a:ext cx="5329238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CCEAF05-298D-4C99-A0E9-3AE5AAA178A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8A8E44-B0B3-4956-93ED-43090DE6A7B0}" type="slidenum">
              <a:rPr lang="en-GB" altLang="en-US" smtClean="0"/>
              <a:pPr>
                <a:spcBef>
                  <a:spcPct val="0"/>
                </a:spcBef>
              </a:pPr>
              <a:t>1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0488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50933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6881CDC-7395-49B3-B9B5-271C82D9ADB6}" type="slidenum">
              <a:rPr lang="en-GB" altLang="en-US" smtClean="0"/>
              <a:pPr>
                <a:spcBef>
                  <a:spcPct val="0"/>
                </a:spcBef>
              </a:pPr>
              <a:t>12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42A73F-4A25-4067-AE25-A144EF8397EC}" type="slidenum">
              <a:rPr lang="en-GB" altLang="en-US" smtClean="0"/>
              <a:pPr>
                <a:spcBef>
                  <a:spcPct val="0"/>
                </a:spcBef>
              </a:pPr>
              <a:t>2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95297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78738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13570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6788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135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Tx/>
              <a:buFont typeface="Wingdings" pitchFamily="2" charset="2"/>
              <a:buNone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1675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56228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A LOGO TITLE HOLDING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QA 2567 rev288 (pms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4802187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394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24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050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A LOGO  FINAL HOLDING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953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 txBox="1">
            <a:spLocks/>
          </p:cNvSpPr>
          <p:nvPr userDrawn="1"/>
        </p:nvSpPr>
        <p:spPr>
          <a:xfrm>
            <a:off x="468313" y="203200"/>
            <a:ext cx="8229600" cy="7905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4056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829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481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167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445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A LOGO  FINAL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QA 2567 rev288 (pms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908050"/>
            <a:ext cx="480218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1979613" y="3789363"/>
            <a:ext cx="53292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600" b="1" smtClean="0">
                <a:solidFill>
                  <a:srgbClr val="FFFFFF"/>
                </a:solidFill>
                <a:cs typeface="Arial" charset="0"/>
              </a:rPr>
              <a:t>www.sqa.org.uk </a:t>
            </a:r>
            <a:r>
              <a:rPr lang="en-GB" altLang="en-US" sz="2600" smtClean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I</a:t>
            </a:r>
            <a:r>
              <a:rPr lang="en-GB" altLang="en-US" sz="2600" b="1" smtClean="0">
                <a:solidFill>
                  <a:srgbClr val="FFFFFF"/>
                </a:solidFill>
                <a:cs typeface="Arial" charset="0"/>
              </a:rPr>
              <a:t> 0303 333 0330</a:t>
            </a:r>
            <a:endParaRPr lang="en-US" altLang="en-US" sz="2600" b="1" smtClean="0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defRPr/>
            </a:pPr>
            <a:endParaRPr lang="en-GB" altLang="en-US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252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BD SQA LOGO  TITLE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449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931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SQA 2567 rev288 (pms)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4802187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6"/>
          <p:cNvSpPr txBox="1">
            <a:spLocks noChangeArrowheads="1"/>
          </p:cNvSpPr>
          <p:nvPr userDrawn="1"/>
        </p:nvSpPr>
        <p:spPr bwMode="auto">
          <a:xfrm>
            <a:off x="1979613" y="3789363"/>
            <a:ext cx="53292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600" b="1" smtClean="0">
                <a:solidFill>
                  <a:srgbClr val="FFFFFF"/>
                </a:solidFill>
                <a:cs typeface="Arial" charset="0"/>
              </a:rPr>
              <a:t>www.sqa.org.uk </a:t>
            </a:r>
            <a:r>
              <a:rPr lang="en-GB" altLang="en-US" sz="2600" smtClean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I</a:t>
            </a:r>
            <a:r>
              <a:rPr lang="en-GB" altLang="en-US" sz="2600" b="1" smtClean="0">
                <a:solidFill>
                  <a:srgbClr val="FFFFFF"/>
                </a:solidFill>
                <a:cs typeface="Arial" charset="0"/>
              </a:rPr>
              <a:t> 0303 333 0330</a:t>
            </a:r>
            <a:endParaRPr lang="en-US" altLang="en-US" sz="2600" b="1" smtClean="0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defRPr/>
            </a:pPr>
            <a:endParaRPr lang="en-GB" altLang="en-US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Symbol" panose="05050102010706020507" pitchFamily="18" charset="2"/>
        <a:buChar char="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Symbol" panose="05050102010706020507" pitchFamily="18" charset="2"/>
        <a:buChar char="¨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SQA 2567 rev288 (pms)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908050"/>
            <a:ext cx="480218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hyperlink" Target="https://www.sqa.org.uk/sqa/63268.html" TargetMode="External"/><Relationship Id="rId5" Type="http://schemas.openxmlformats.org/officeDocument/2006/relationships/hyperlink" Target="https://www.sqa.org.uk/sqa/58179.html" TargetMode="Externa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hyperlink" Target="https://www.sqa.org.uk/sqa/64328.html" TargetMode="Externa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hyperlink" Target="https://www.sqa.org.uk/sqa/64329.html" TargetMode="Externa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National Qualifications removal of units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13421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endParaRPr lang="en-GB" sz="24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Tx/>
              <a:buNone/>
              <a:defRPr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relating to the removal of unit assessments only relate to SQA National Courses. </a:t>
            </a:r>
            <a:endParaRPr lang="en-GB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Tx/>
              <a:buNone/>
              <a:defRPr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affect SQA Awards, including the Scottish Studies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Awards.</a:t>
            </a:r>
            <a:endParaRPr lang="en-GB" sz="24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lide_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9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0"/>
    </mc:Choice>
    <mc:Fallback xmlns="">
      <p:transition spd="slow" advClick="0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Support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316399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endParaRPr lang="en-GB" sz="24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SQA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Liaison Manager </a:t>
            </a:r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contact: </a:t>
            </a:r>
            <a:r>
              <a:rPr lang="en-GB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</a:t>
            </a:r>
            <a:r>
              <a:rPr lang="en-GB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://www.sqa.org.uk/sqa/58179.html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Manager contact: </a:t>
            </a:r>
            <a:r>
              <a:rPr lang="en-GB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https://www.sqa.org.uk/sqa/63268.html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Tx/>
              <a:buNone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Slide_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3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79613" y="3844925"/>
            <a:ext cx="4824412" cy="46831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2000" kern="0" dirty="0" smtClean="0">
                <a:solidFill>
                  <a:schemeClr val="bg1"/>
                </a:solidFill>
                <a:cs typeface="Arial" panose="020B0604020202020204" pitchFamily="34" charset="0"/>
              </a:rPr>
              <a:t>WWW.sqa.org.uk│</a:t>
            </a:r>
            <a:r>
              <a:rPr lang="en-GB" sz="2000" kern="0" dirty="0">
                <a:solidFill>
                  <a:schemeClr val="bg1"/>
                </a:solidFill>
                <a:cs typeface="Arial" panose="020B0604020202020204" pitchFamily="34" charset="0"/>
              </a:rPr>
              <a:t>0303 333 0330        </a:t>
            </a:r>
            <a:endParaRPr lang="en-US" sz="2000" kern="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2000" kern="0" dirty="0" smtClean="0">
                <a:solidFill>
                  <a:schemeClr val="bg1"/>
                </a:solidFill>
              </a:rPr>
              <a:t>         </a:t>
            </a:r>
            <a:endParaRPr lang="en-US" sz="2000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41325" y="1576388"/>
            <a:ext cx="8229600" cy="1997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sz="4000" kern="0" dirty="0" smtClean="0">
                <a:solidFill>
                  <a:srgbClr val="CC99D1"/>
                </a:solidFill>
              </a:rPr>
              <a:t>Understanding Standards</a:t>
            </a:r>
          </a:p>
          <a:p>
            <a:pPr algn="ctr">
              <a:defRPr/>
            </a:pPr>
            <a:r>
              <a:rPr lang="en-GB" sz="4000" kern="0" dirty="0" smtClean="0">
                <a:solidFill>
                  <a:srgbClr val="CC99D1"/>
                </a:solidFill>
              </a:rPr>
              <a:t>Scottish Studies Award</a:t>
            </a:r>
          </a:p>
          <a:p>
            <a:pPr algn="ctr">
              <a:defRPr/>
            </a:pPr>
            <a:r>
              <a:rPr lang="en-GB" sz="4000" kern="0" dirty="0" smtClean="0">
                <a:solidFill>
                  <a:srgbClr val="CC99D1"/>
                </a:solidFill>
              </a:rPr>
              <a:t>Level 2-6</a:t>
            </a:r>
            <a:endParaRPr lang="en-US" sz="4000" kern="0" dirty="0">
              <a:solidFill>
                <a:srgbClr val="CC99D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6088" y="3873500"/>
            <a:ext cx="8229600" cy="12954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kern="0" dirty="0" smtClean="0">
                <a:solidFill>
                  <a:srgbClr val="003366"/>
                </a:solidFill>
              </a:rPr>
              <a:t>An overview of Approval and Entries</a:t>
            </a:r>
            <a:endParaRPr lang="en-US" kern="0" dirty="0">
              <a:solidFill>
                <a:srgbClr val="003366"/>
              </a:solidFill>
            </a:endParaRPr>
          </a:p>
        </p:txBody>
      </p:sp>
      <p:pic>
        <p:nvPicPr>
          <p:cNvPr id="2" name="Slide_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What this presentation </a:t>
            </a:r>
            <a:r>
              <a:rPr lang="en-GB" kern="0" dirty="0">
                <a:solidFill>
                  <a:schemeClr val="tx1"/>
                </a:solidFill>
              </a:rPr>
              <a:t>c</a:t>
            </a:r>
            <a:r>
              <a:rPr lang="en-GB" kern="0" dirty="0" smtClean="0">
                <a:solidFill>
                  <a:schemeClr val="tx1"/>
                </a:solidFill>
              </a:rPr>
              <a:t>overs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124744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 marL="0" indent="0">
              <a:buClrTx/>
              <a:buFont typeface="Wingdings" pitchFamily="2" charset="2"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Approval and entry guidance for:</a:t>
            </a:r>
            <a:endParaRPr lang="en-GB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defRPr/>
            </a:pP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Scottish Studies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 general information</a:t>
            </a: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Awards and units</a:t>
            </a: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approval flowchart</a:t>
            </a: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entering award codes</a:t>
            </a: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Qualifications removal of units 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upport</a:t>
            </a:r>
            <a:endParaRPr lang="en-GB" sz="24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lide_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General information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313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Scottish Studies Award is available at SCQF levels 2 to 6</a:t>
            </a:r>
          </a:p>
          <a:p>
            <a:pPr>
              <a:buClrTx/>
              <a:defRPr/>
            </a:pP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Mandatory documents: </a:t>
            </a:r>
            <a:r>
              <a:rPr lang="en-GB" sz="28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</a:t>
            </a:r>
            <a:r>
              <a:rPr lang="en-GB" sz="28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://</a:t>
            </a:r>
            <a:r>
              <a:rPr lang="en-GB" sz="28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www.sqa.org.uk/sqa/64328.html</a:t>
            </a:r>
            <a:endParaRPr lang="en-GB" sz="28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defRPr/>
            </a:pP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SCQF l</a:t>
            </a: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evels 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4/5/6 are NOT auto approved</a:t>
            </a:r>
            <a:endParaRPr lang="en-GB" sz="28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defRPr/>
            </a:pPr>
            <a:endParaRPr lang="en-GB" sz="28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kern="0" dirty="0" smtClean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_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Award units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316399"/>
            <a:ext cx="7777162" cy="470488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2: mandatory ‘</a:t>
            </a:r>
            <a:r>
              <a:rPr lang="en-GB" sz="2400" i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Scottish Studies: Learning about Scotland’</a:t>
            </a: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unit plus 2 optional units</a:t>
            </a:r>
          </a:p>
          <a:p>
            <a:pPr>
              <a:buClrTx/>
              <a:defRPr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 3-6: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andatory ‘</a:t>
            </a:r>
            <a:r>
              <a:rPr lang="en-GB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Scottish </a:t>
            </a:r>
            <a:r>
              <a:rPr lang="en-GB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Studies: Scotland in </a:t>
            </a:r>
            <a:r>
              <a:rPr lang="en-GB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Focus’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unit plus 3 optional </a:t>
            </a: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units</a:t>
            </a:r>
          </a:p>
          <a:p>
            <a:pPr>
              <a:buClrTx/>
              <a:defRPr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nits chosen from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least two of the following groups:</a:t>
            </a:r>
          </a:p>
          <a:p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and Literature</a:t>
            </a:r>
          </a:p>
          <a:p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Society and Environment</a:t>
            </a:r>
          </a:p>
          <a:p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Arts and Culture</a:t>
            </a:r>
          </a:p>
          <a:p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4: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Business, Industry and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Employment*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at level 2 or 3</a:t>
            </a:r>
            <a:endParaRPr lang="en-GB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Tx/>
              <a:buNone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Slide_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2000"/>
    </mc:Choice>
    <mc:Fallback xmlns="">
      <p:transition spd="slow" advClick="0" advTm="9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Choosing units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628800"/>
            <a:ext cx="7777162" cy="441685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are unsure of which optional units to choose, have look at the case studies on the webpage: </a:t>
            </a: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</a:t>
            </a:r>
            <a:r>
              <a:rPr lang="en-GB" sz="24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://</a:t>
            </a: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www.sqa.org.uk/sqa/64329.html</a:t>
            </a:r>
            <a:endParaRPr lang="en-GB" sz="2400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Tx/>
              <a:buNone/>
              <a:defRPr/>
            </a:pPr>
            <a:endParaRPr lang="en-GB" sz="24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Tx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Slide_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9600" y="5259600"/>
            <a:ext cx="646014" cy="64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4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95288" y="549275"/>
            <a:ext cx="8302625" cy="554355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Approval flowchart (levels 4-6)</a:t>
            </a:r>
          </a:p>
          <a:p>
            <a:pPr>
              <a:defRPr/>
            </a:pP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395288" y="2852936"/>
            <a:ext cx="1654214" cy="884860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en-GB" sz="24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Start</a:t>
            </a:r>
            <a:endParaRPr lang="en-GB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>
            <a:stCxn id="5" idx="3"/>
            <a:endCxn id="7" idx="1"/>
          </p:cNvCxnSpPr>
          <p:nvPr/>
        </p:nvCxnSpPr>
        <p:spPr>
          <a:xfrm>
            <a:off x="2049502" y="3295366"/>
            <a:ext cx="604213" cy="2568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Flowchart: Decision 6"/>
          <p:cNvSpPr/>
          <p:nvPr/>
        </p:nvSpPr>
        <p:spPr>
          <a:xfrm>
            <a:off x="2653715" y="2231882"/>
            <a:ext cx="2247957" cy="2178335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all units on the auto approval list?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>
            <a:endCxn id="21" idx="1"/>
          </p:cNvCxnSpPr>
          <p:nvPr/>
        </p:nvCxnSpPr>
        <p:spPr>
          <a:xfrm flipV="1">
            <a:off x="4355976" y="2390075"/>
            <a:ext cx="1152128" cy="31884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22" idx="1"/>
          </p:cNvCxnSpPr>
          <p:nvPr/>
        </p:nvCxnSpPr>
        <p:spPr>
          <a:xfrm>
            <a:off x="4273752" y="3999528"/>
            <a:ext cx="1234352" cy="10120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091654" y="1997035"/>
            <a:ext cx="858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Arial" panose="020B0604020202020204" pitchFamily="34" charset="0"/>
              </a:rPr>
              <a:t>YES</a:t>
            </a:r>
            <a:endParaRPr lang="en-GB" sz="2000" b="1" dirty="0">
              <a:latin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73752" y="4510821"/>
            <a:ext cx="94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Arial" panose="020B0604020202020204" pitchFamily="34" charset="0"/>
              </a:rPr>
              <a:t>NO</a:t>
            </a:r>
            <a:endParaRPr lang="en-GB" sz="2000" b="1" dirty="0">
              <a:latin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08104" y="1484784"/>
            <a:ext cx="2232248" cy="18105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sections 1-6 of the </a:t>
            </a: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Qualification Approval Application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08104" y="4106244"/>
            <a:ext cx="2232248" cy="18105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sections 1 -12 of the </a:t>
            </a: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Qualification Approval Application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36096" y="1115452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Method A</a:t>
            </a:r>
            <a:endParaRPr lang="en-GB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436096" y="3717032"/>
            <a:ext cx="1360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Method B</a:t>
            </a:r>
            <a:endParaRPr lang="en-GB" sz="2000" b="1" dirty="0"/>
          </a:p>
        </p:txBody>
      </p:sp>
      <p:pic>
        <p:nvPicPr>
          <p:cNvPr id="2" name="Slide_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8000"/>
    </mc:Choice>
    <mc:Fallback xmlns="">
      <p:transition spd="slow" advClick="0" advTm="1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Entering Award codes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313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 smtClean="0">
              <a:solidFill>
                <a:schemeClr val="tx1"/>
              </a:solidFill>
              <a:latin typeface="Arial"/>
              <a:cs typeface="+mn-cs"/>
            </a:endParaRPr>
          </a:p>
        </p:txBody>
      </p:sp>
      <p:sp>
        <p:nvSpPr>
          <p:cNvPr id="4" name="Flowchart: Decision 3"/>
          <p:cNvSpPr/>
          <p:nvPr/>
        </p:nvSpPr>
        <p:spPr>
          <a:xfrm>
            <a:off x="52066" y="1932998"/>
            <a:ext cx="2250816" cy="2032390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 units contributing to other NQs?</a:t>
            </a:r>
            <a:endParaRPr lang="en-GB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24425" y="1341438"/>
            <a:ext cx="2088231" cy="15126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candidates for the optional units that will contribute to the Award including entries for other National Courses</a:t>
            </a:r>
            <a:endParaRPr lang="en-GB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34199" y="1364438"/>
            <a:ext cx="1988590" cy="15126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candidates for the mandatory </a:t>
            </a:r>
            <a:r>
              <a:rPr lang="en-US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Scottish Studies: Scotland in Focus Unit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freestanding unit</a:t>
            </a:r>
            <a:endParaRPr lang="en-GB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07026" y="1341438"/>
            <a:ext cx="1871312" cy="15126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candidates at the level they are likely to achieve</a:t>
            </a:r>
          </a:p>
        </p:txBody>
      </p:sp>
      <p:sp>
        <p:nvSpPr>
          <p:cNvPr id="9" name="Rectangle 8"/>
          <p:cNvSpPr/>
          <p:nvPr/>
        </p:nvSpPr>
        <p:spPr>
          <a:xfrm>
            <a:off x="2556932" y="3501006"/>
            <a:ext cx="2023215" cy="14401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candidates for the optional units as freestanding units</a:t>
            </a:r>
            <a:endParaRPr lang="en-GB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23915" y="3501007"/>
            <a:ext cx="2098874" cy="14401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candidates for the mandatory </a:t>
            </a:r>
            <a:r>
              <a:rPr lang="en-US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Scottish Studies: Scotland in Focus Unit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freestanding Unit</a:t>
            </a:r>
            <a:endParaRPr lang="en-GB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04888" y="3501007"/>
            <a:ext cx="1924196" cy="14401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candidates at the level they are likely to achieve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691680" y="1988370"/>
            <a:ext cx="758885" cy="32148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624376" y="3663236"/>
            <a:ext cx="815252" cy="38772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24376" y="1503729"/>
            <a:ext cx="691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Yes</a:t>
            </a:r>
            <a:endParaRPr lang="en-GB" sz="2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593582" y="3883914"/>
            <a:ext cx="89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No</a:t>
            </a:r>
            <a:endParaRPr lang="en-GB" sz="2800" b="1" dirty="0"/>
          </a:p>
        </p:txBody>
      </p:sp>
      <p:pic>
        <p:nvPicPr>
          <p:cNvPr id="2" name="Slide_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Award level codes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628800"/>
            <a:ext cx="7920111" cy="405681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GB" sz="28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</a:t>
            </a:r>
            <a:r>
              <a:rPr lang="en-GB" sz="2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 level codes:</a:t>
            </a:r>
          </a:p>
          <a:p>
            <a:pPr>
              <a:buClrTx/>
              <a:defRPr/>
            </a:pPr>
            <a:r>
              <a:rPr lang="en-GB" sz="2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</a:t>
            </a:r>
            <a:r>
              <a:rPr lang="en-GB" sz="28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GJ76 </a:t>
            </a:r>
            <a:endParaRPr lang="en-GB" sz="28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defRPr/>
            </a:pPr>
            <a:r>
              <a:rPr lang="en-GB" sz="2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3-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GG5X </a:t>
            </a:r>
            <a:endParaRPr lang="en-GB" sz="28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defRPr/>
            </a:pPr>
            <a:r>
              <a:rPr lang="en-GB" sz="2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4-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GG64 </a:t>
            </a:r>
            <a:endParaRPr lang="en-GB" sz="28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defRPr/>
            </a:pPr>
            <a:r>
              <a:rPr lang="en-GB" sz="2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5-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GG65 </a:t>
            </a:r>
            <a:endParaRPr lang="en-GB" sz="28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defRPr/>
            </a:pPr>
            <a:r>
              <a:rPr lang="en-GB" sz="2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6-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GJ71 </a:t>
            </a:r>
            <a:endParaRPr lang="en-GB" sz="28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Tx/>
              <a:buNone/>
              <a:defRPr/>
            </a:pPr>
            <a:endParaRPr lang="en-GB" sz="24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lide_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9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QA TITLE HOLD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ICBD SQA DARK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ICBD SQA LIGH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ICBD SQA LOGO  FINAL HOLDING SLI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QA TITLE GOES HE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QA DARK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QA LIGH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RPORATE BLANK DAR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RPORATE BLANK LIGH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QA FINAL HOLD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ICBD SQA TITLE HOLDING SLID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ICBD SQA TITLE GOES HE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0DBD77F52CA54481146C71A4F97877" ma:contentTypeVersion="2" ma:contentTypeDescription="Create a new document." ma:contentTypeScope="" ma:versionID="8b4b48c77b0de67b46b6939aee073a25">
  <xsd:schema xmlns:xsd="http://www.w3.org/2001/XMLSchema" xmlns:xs="http://www.w3.org/2001/XMLSchema" xmlns:p="http://schemas.microsoft.com/office/2006/metadata/properties" xmlns:ns2="68c55a57-db60-41c4-bc88-93d8b354313f" targetNamespace="http://schemas.microsoft.com/office/2006/metadata/properties" ma:root="true" ma:fieldsID="052a9619c63c13a66983b9e1f791ef12" ns2:_="">
    <xsd:import namespace="68c55a57-db60-41c4-bc88-93d8b35431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c55a57-db60-41c4-bc88-93d8b35431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07C0B21-11C9-41E5-9AC6-FE3288563A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c55a57-db60-41c4-bc88-93d8b35431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57D7326-52E9-4717-B8DD-FAEF767F8D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456ECF-1A64-4409-B731-3A4769BDCB7E}">
  <ds:schemaRefs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terms/"/>
    <ds:schemaRef ds:uri="68c55a57-db60-41c4-bc88-93d8b354313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1416</TotalTime>
  <Words>397</Words>
  <Application>Microsoft Office PowerPoint</Application>
  <PresentationFormat>On-screen Show (4:3)</PresentationFormat>
  <Paragraphs>80</Paragraphs>
  <Slides>12</Slides>
  <Notes>12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Arial</vt:lpstr>
      <vt:lpstr>Arial Narrow</vt:lpstr>
      <vt:lpstr>Calibri</vt:lpstr>
      <vt:lpstr>Symbol</vt:lpstr>
      <vt:lpstr>Wingdings</vt:lpstr>
      <vt:lpstr>SQA TITLE HOLDING SLIDE</vt:lpstr>
      <vt:lpstr>SQA TITLE GOES HERE</vt:lpstr>
      <vt:lpstr>SQA DARK BACKGROUND</vt:lpstr>
      <vt:lpstr>SQA LIGHT BACKGROUND</vt:lpstr>
      <vt:lpstr>CORPORATE BLANK DARK</vt:lpstr>
      <vt:lpstr>CORPORATE BLANK LIGHT</vt:lpstr>
      <vt:lpstr>SQA FINAL HOLDING SLIDE</vt:lpstr>
      <vt:lpstr>ICBD SQA TITLE HOLDING SLIDE </vt:lpstr>
      <vt:lpstr>ICBD SQA TITLE GOES HERE</vt:lpstr>
      <vt:lpstr>ICBD SQA DARK BACKGROUND</vt:lpstr>
      <vt:lpstr>ICBD SQA LIGHT BACKGROUND</vt:lpstr>
      <vt:lpstr>ICBD SQA LOGO  FINAL HOLDING SLID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SQA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Findlay</dc:creator>
  <cp:lastModifiedBy>Michelle Walsh</cp:lastModifiedBy>
  <cp:revision>113</cp:revision>
  <cp:lastPrinted>2013-10-31T13:53:25Z</cp:lastPrinted>
  <dcterms:created xsi:type="dcterms:W3CDTF">2013-10-10T15:37:55Z</dcterms:created>
  <dcterms:modified xsi:type="dcterms:W3CDTF">2019-06-25T15:32:12Z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0x010100200DBD77F52CA54481146C71A4F97877</vt:lpwstr>
  </property>
</Properties>
</file>