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96" r:id="rId3"/>
    <p:sldId id="295" r:id="rId4"/>
    <p:sldId id="301" r:id="rId5"/>
    <p:sldId id="300" r:id="rId6"/>
    <p:sldId id="299" r:id="rId7"/>
    <p:sldId id="303" r:id="rId8"/>
    <p:sldId id="304" r:id="rId9"/>
    <p:sldId id="305" r:id="rId10"/>
    <p:sldId id="302" r:id="rId11"/>
    <p:sldId id="297" r:id="rId12"/>
    <p:sldId id="298" r:id="rId13"/>
    <p:sldId id="287" r:id="rId14"/>
    <p:sldId id="288" r:id="rId15"/>
    <p:sldId id="289" r:id="rId16"/>
    <p:sldId id="290" r:id="rId17"/>
    <p:sldId id="306" r:id="rId18"/>
    <p:sldId id="307" r:id="rId19"/>
    <p:sldId id="308" r:id="rId20"/>
    <p:sldId id="309" r:id="rId21"/>
    <p:sldId id="3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05" autoAdjust="0"/>
  </p:normalViewPr>
  <p:slideViewPr>
    <p:cSldViewPr snapToGrid="0" snapToObjects="1">
      <p:cViewPr varScale="1">
        <p:scale>
          <a:sx n="54" d="100"/>
          <a:sy n="54" d="100"/>
        </p:scale>
        <p:origin x="18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CE680-0261-4B41-87C2-9BC5BBC7D011}" type="datetimeFigureOut">
              <a:rPr lang="en-US" smtClean="0"/>
              <a:t>9/24/2019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A19BF6-BCB2-3848-84E8-367D57C70CE9}" type="slidenum">
              <a:rPr lang="en-US" smtClean="0"/>
              <a:t>‹#›</a:t>
            </a:fld>
            <a:endParaRPr lang="en-US"/>
          </a:p>
        </p:txBody>
      </p:sp>
    </p:spTree>
    <p:extLst>
      <p:ext uri="{BB962C8B-B14F-4D97-AF65-F5344CB8AC3E}">
        <p14:creationId xmlns:p14="http://schemas.microsoft.com/office/powerpoint/2010/main" val="1108175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C3EE2-D5CD-0B41-B5A7-50E2166772B7}"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7A502-DA1A-A045-9C11-DDF32A85497F}" type="slidenum">
              <a:rPr lang="en-US" smtClean="0"/>
              <a:t>‹#›</a:t>
            </a:fld>
            <a:endParaRPr lang="en-US"/>
          </a:p>
        </p:txBody>
      </p:sp>
    </p:spTree>
    <p:extLst>
      <p:ext uri="{BB962C8B-B14F-4D97-AF65-F5344CB8AC3E}">
        <p14:creationId xmlns:p14="http://schemas.microsoft.com/office/powerpoint/2010/main" val="10209525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Kevin.Odell@glasgow.ac.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B7F742-8DA4-634A-B8EE-4AD4C0A985BE}" type="slidenum">
              <a:rPr lang="en-US" sz="1200"/>
              <a:pPr/>
              <a:t>1</a:t>
            </a:fld>
            <a:endParaRPr lang="en-US" sz="1200"/>
          </a:p>
        </p:txBody>
      </p:sp>
      <p:sp>
        <p:nvSpPr>
          <p:cNvPr id="4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Advanced Higher Twilight Biology: Selection.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Kelvin Hall, Glasgow, Tuesday 21st May 2019.</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Kevin O’Dell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Professor of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Genetics &amp; Dean of Public Engagement,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University of Glasgow.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Email address.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Kevin.Odell@glasgow.ac.uk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 Summary and Resources.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covered four brief stories that could be used in class to enthuse the students about selection</a:t>
            </a:r>
            <a:r>
              <a:rPr lang="en-US" sz="1200" kern="1200" dirty="0" smtClean="0">
                <a:solidFill>
                  <a:schemeClr val="tx1"/>
                </a:solidFill>
                <a:effectLst/>
                <a:latin typeface="+mn-lt"/>
                <a:ea typeface="+mn-ea"/>
                <a:cs typeface="+mn-cs"/>
              </a:rPr>
              <a:t>. They were: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Total </a:t>
            </a:r>
            <a:r>
              <a:rPr lang="en-GB" sz="1200" b="0" i="0" kern="1200" dirty="0" err="1" smtClean="0">
                <a:solidFill>
                  <a:schemeClr val="tx1"/>
                </a:solidFill>
                <a:effectLst/>
                <a:latin typeface="+mn-lt"/>
                <a:ea typeface="+mn-ea"/>
                <a:cs typeface="+mn-cs"/>
              </a:rPr>
              <a:t>Colourblindness</a:t>
            </a:r>
            <a:r>
              <a:rPr lang="en-GB" sz="1200" b="0" i="0" kern="1200" dirty="0" smtClean="0">
                <a:solidFill>
                  <a:schemeClr val="tx1"/>
                </a:solidFill>
                <a:effectLst/>
                <a:latin typeface="+mn-lt"/>
                <a:ea typeface="+mn-ea"/>
                <a:cs typeface="+mn-cs"/>
              </a:rPr>
              <a:t> in the Tropical Paradise of </a:t>
            </a:r>
            <a:r>
              <a:rPr lang="en-GB" sz="1200" b="0" i="0" kern="1200" dirty="0" err="1" smtClean="0">
                <a:solidFill>
                  <a:schemeClr val="tx1"/>
                </a:solidFill>
                <a:effectLst/>
                <a:latin typeface="+mn-lt"/>
                <a:ea typeface="+mn-ea"/>
                <a:cs typeface="+mn-cs"/>
              </a:rPr>
              <a:t>Pingelap</a:t>
            </a:r>
            <a:r>
              <a:rPr lang="en-GB"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An Infectious Cancer and Evolving Resistance to it in Tasmanian devils.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Evolution of Lactose Tolerance in Recent Human Evolution.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Appearance and Spread of Blue Eyes in Europeans.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10</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3: The Evolution of Lactose Tolerance in Humans. (Slides 10-12).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Historically all humans were lactose intolerant. Our ancestors evolved to drink their mothers’ milk in the first few months or years of life. So the human </a:t>
            </a:r>
            <a:r>
              <a:rPr lang="en-US" sz="1200" i="1" kern="1200" dirty="0" smtClean="0">
                <a:solidFill>
                  <a:schemeClr val="tx1"/>
                </a:solidFill>
                <a:effectLst/>
                <a:latin typeface="+mn-lt"/>
                <a:ea typeface="+mn-ea"/>
                <a:cs typeface="+mn-cs"/>
              </a:rPr>
              <a:t>lactase</a:t>
            </a:r>
            <a:r>
              <a:rPr lang="en-US" sz="1200" kern="1200" dirty="0" smtClean="0">
                <a:solidFill>
                  <a:schemeClr val="tx1"/>
                </a:solidFill>
                <a:effectLst/>
                <a:latin typeface="+mn-lt"/>
                <a:ea typeface="+mn-ea"/>
                <a:cs typeface="+mn-cs"/>
              </a:rPr>
              <a:t> gene (which encodes the enzyme lactase that breaks down lactose, the sugar found in milk) would only be switched on (transcribed and translated) in the first few weeks and months of life. Think of this in terms of being an efficient use of the gene, only being switched in when it’s needed. However, when human populations starting drinking the milk of their domestic animals they’d be consuming lots of lactose they couldn’t break down, so this would be used by gut bacteria (who have their own lactase) and produce a lot of gas as a by-product. So when mutations randomly arose in the control region of the human lactase gene meaning the gene was transcribed and translated throughout life, this would be selected for as these individuals could use the lactose throughout their lives and not have the unpleasant side effects.  So lactose tolerance (also known as lactose persistence) is the derived/mutant form of the gene that around 90% of people of European decent have today. Similar events occurred in other populations in different parts of the world for the same reasons. Clearly you’ll have some lactose intolerant students in your class, so you might want to tread carefully with this information.</a:t>
            </a:r>
            <a:endParaRPr lang="en-GB" sz="1200" kern="1200" dirty="0" smtClean="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2FDD06-47BF-2843-8225-EA5ED497192C}" type="slidenum">
              <a:rPr lang="en-US" sz="1200"/>
              <a:pPr/>
              <a:t>11</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35A7D-1006-7545-A415-05C6761233E6}" type="slidenum">
              <a:rPr lang="en-US" sz="1200"/>
              <a:pPr/>
              <a:t>12</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73B4D4-6EAE-6A46-9560-91CE7028E4EF}" type="slidenum">
              <a:rPr lang="en-US" sz="1200"/>
              <a:pPr/>
              <a:t>13</a:t>
            </a:fld>
            <a:endParaRPr lang="en-US"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mn-lt"/>
                <a:ea typeface="+mn-ea"/>
                <a:cs typeface="+mn-cs"/>
              </a:rPr>
              <a:t>4: The Spread of Blue Eyes in Europeans. (Slides 13-16).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Eye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and pattern is complex and probably involves DNA variation at 70 or more genes. Most of these differences are quite subtle. However, one gene that has a major effect on eye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is a gene that confers blue or brown eye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Most people are comfortable in saying they belong to a blue (light)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or brown (dark)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group. Historically all humans had brown eyes, and whilst blue eyes are much more common in people of European descent but can arise in any population. Interestingly, DNA sequencing of the blue/brown gene reveals that most blue eyed Europeans have exactly the same mutation, suggesting that this mutation arose only once in history. The best interpretation of this data is that this blue eye mutation arose in a person who lived near the black sea in south central Europe 6000 to 10000 years ago. Note that as the blue mutation is recessive, your brighter students will spot that blue-eyed parents cannot have brown-eyed kids. However, there are mutations in other genes that can cause blue eyes, so you can explain that parents with blue-eye mutations in different genes can have brown-eyed children (think of this in terms of a complementation test). There is no definitive answer as to why blue eyes has become so common in northern Europe, so you could get the students to speculate on why that might be.</a:t>
            </a:r>
            <a:endParaRPr lang="en-GB" sz="1200" kern="1200" dirty="0" smtClean="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94EA6B-6956-1348-92DE-32B717826614}" type="slidenum">
              <a:rPr lang="en-US" sz="1200"/>
              <a:pPr/>
              <a:t>14</a:t>
            </a:fld>
            <a:endParaRPr lang="en-US" sz="1200"/>
          </a:p>
        </p:txBody>
      </p:sp>
      <p:sp>
        <p:nvSpPr>
          <p:cNvPr id="6297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29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14F131-3BF6-1446-BDCF-3C2A11B23095}" type="slidenum">
              <a:rPr lang="en-US" sz="1200"/>
              <a:pPr/>
              <a:t>15</a:t>
            </a:fld>
            <a:endParaRPr lang="en-US" sz="1200"/>
          </a:p>
        </p:txBody>
      </p:sp>
      <p:sp>
        <p:nvSpPr>
          <p:cNvPr id="6297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29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06DC2C-77E0-2341-9A7F-C81B640155F4}" type="slidenum">
              <a:rPr lang="en-US" sz="1200"/>
              <a:pPr/>
              <a:t>16</a:t>
            </a:fld>
            <a:endParaRPr lang="en-US" sz="1200"/>
          </a:p>
        </p:txBody>
      </p:sp>
      <p:sp>
        <p:nvSpPr>
          <p:cNvPr id="6297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29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35A7D-1006-7545-A415-05C6761233E6}" type="slidenum">
              <a:rPr lang="en-US" sz="1200"/>
              <a:pPr/>
              <a:t>17</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also briefly discussed some of the difficulties we find in teaching Hardy-Weinberg Equilibrium, and how we generally teach the topic by giving the students datasets to work through. I’m in the process of preparing a set of questions to help school students address HWE, and once this is ready I’ll post it on the SQA website.</a:t>
            </a:r>
            <a:endParaRPr lang="en-GB" sz="1200" kern="1200" dirty="0" smtClean="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35A7D-1006-7545-A415-05C6761233E6}" type="slidenum">
              <a:rPr lang="en-US" sz="1200"/>
              <a:pPr/>
              <a:t>18</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35A7D-1006-7545-A415-05C6761233E6}" type="slidenum">
              <a:rPr lang="en-US" sz="1200"/>
              <a:pPr/>
              <a:t>19</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35A7D-1006-7545-A415-05C6761233E6}" type="slidenum">
              <a:rPr lang="en-US" sz="1200"/>
              <a:pPr/>
              <a:t>2</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1: Total </a:t>
            </a:r>
            <a:r>
              <a:rPr lang="en-US" sz="1200" b="1" kern="1200" dirty="0" err="1" smtClean="0">
                <a:solidFill>
                  <a:schemeClr val="tx1"/>
                </a:solidFill>
                <a:effectLst/>
                <a:latin typeface="+mn-lt"/>
                <a:ea typeface="+mn-ea"/>
                <a:cs typeface="+mn-cs"/>
              </a:rPr>
              <a:t>Colourblindness</a:t>
            </a:r>
            <a:r>
              <a:rPr lang="en-US" sz="1200" b="1" kern="1200" dirty="0" smtClean="0">
                <a:solidFill>
                  <a:schemeClr val="tx1"/>
                </a:solidFill>
                <a:effectLst/>
                <a:latin typeface="+mn-lt"/>
                <a:ea typeface="+mn-ea"/>
                <a:cs typeface="+mn-cs"/>
              </a:rPr>
              <a:t> in the Island of </a:t>
            </a:r>
            <a:r>
              <a:rPr lang="en-US" sz="1200" b="1" kern="1200" dirty="0" err="1" smtClean="0">
                <a:solidFill>
                  <a:schemeClr val="tx1"/>
                </a:solidFill>
                <a:effectLst/>
                <a:latin typeface="+mn-lt"/>
                <a:ea typeface="+mn-ea"/>
                <a:cs typeface="+mn-cs"/>
              </a:rPr>
              <a:t>Pingelap</a:t>
            </a:r>
            <a:r>
              <a:rPr lang="en-US" sz="1200" b="1" kern="1200" dirty="0" smtClean="0">
                <a:solidFill>
                  <a:schemeClr val="tx1"/>
                </a:solidFill>
                <a:effectLst/>
                <a:latin typeface="+mn-lt"/>
                <a:ea typeface="+mn-ea"/>
                <a:cs typeface="+mn-cs"/>
              </a:rPr>
              <a:t>. (Slides 2-5).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Pacific island of </a:t>
            </a:r>
            <a:r>
              <a:rPr lang="en-US" sz="1200" kern="1200" dirty="0" err="1" smtClean="0">
                <a:solidFill>
                  <a:schemeClr val="tx1"/>
                </a:solidFill>
                <a:effectLst/>
                <a:latin typeface="+mn-lt"/>
                <a:ea typeface="+mn-ea"/>
                <a:cs typeface="+mn-cs"/>
              </a:rPr>
              <a:t>Pingelap</a:t>
            </a:r>
            <a:r>
              <a:rPr lang="en-US" sz="1200" kern="1200" dirty="0" smtClean="0">
                <a:solidFill>
                  <a:schemeClr val="tx1"/>
                </a:solidFill>
                <a:effectLst/>
                <a:latin typeface="+mn-lt"/>
                <a:ea typeface="+mn-ea"/>
                <a:cs typeface="+mn-cs"/>
              </a:rPr>
              <a:t> the frequency of total </a:t>
            </a:r>
            <a:r>
              <a:rPr lang="en-US" sz="1200" kern="1200" dirty="0" err="1" smtClean="0">
                <a:solidFill>
                  <a:schemeClr val="tx1"/>
                </a:solidFill>
                <a:effectLst/>
                <a:latin typeface="+mn-lt"/>
                <a:ea typeface="+mn-ea"/>
                <a:cs typeface="+mn-cs"/>
              </a:rPr>
              <a:t>colourblindness</a:t>
            </a:r>
            <a:r>
              <a:rPr lang="en-US" sz="1200" kern="1200" dirty="0" smtClean="0">
                <a:solidFill>
                  <a:schemeClr val="tx1"/>
                </a:solidFill>
                <a:effectLst/>
                <a:latin typeface="+mn-lt"/>
                <a:ea typeface="+mn-ea"/>
                <a:cs typeface="+mn-cs"/>
              </a:rPr>
              <a:t> (effectively the inability to see any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is around 10%. In any other population it’s about 1 in 30,000. So why is this, especially as the condition (which is caused by a mutation in one gene) means that in very bright light affected people have great difficulty seeing anything at all as they are hypersensitive to light. It’s because in 1775 a catastrophic storm killed most of the people on the island causing a population bottleneck. Among the few survivors was the ‘king’ who it’s believed carried the mutation. It’s a good example of ‘founder effect’. It may also be that one of the privileges of being the king means he had a disproportionately high number of offspring. There is also some evidence that affected individuals are at a selective advantage when diving, as in relative darkness their vision is said to be sharper. Think of how we see in relative darkness, where our vision has very little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C2AFB2-44A5-9B43-8F73-B91594D93688}" type="slidenum">
              <a:rPr lang="en-US" sz="1200"/>
              <a:pPr/>
              <a:t>20</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C2AFB2-44A5-9B43-8F73-B91594D93688}" type="slidenum">
              <a:rPr lang="en-US" sz="1200"/>
              <a:pPr/>
              <a:t>21</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Resources.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Pingelap</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https://www.nationalgeographic.com/photography/proof/2018/01/pingelap-island-colorblindness-micronesia/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https://www.youtube.com/watch?v=WCKB2ZgUzsI</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Tasmanian devils.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https://theconversation.com/survival-of-the-fittest-perhaps-not-if-youre-a-tasmanian-devil-76402</a:t>
            </a:r>
            <a:endParaRPr lang="en-GB" sz="1200" kern="1200" smtClean="0">
              <a:solidFill>
                <a:schemeClr val="tx1"/>
              </a:solidFill>
              <a:effectLst/>
              <a:latin typeface="+mn-lt"/>
              <a:ea typeface="+mn-ea"/>
              <a:cs typeface="+mn-cs"/>
            </a:endParaRP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3</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4</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5</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6</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r>
              <a:rPr lang="en-US" sz="1200" b="1" kern="1200" dirty="0" smtClean="0">
                <a:solidFill>
                  <a:schemeClr val="tx1"/>
                </a:solidFill>
                <a:effectLst/>
                <a:latin typeface="+mn-lt"/>
                <a:ea typeface="+mn-ea"/>
                <a:cs typeface="+mn-cs"/>
              </a:rPr>
              <a:t>2: An Infectious Cancer in Tasmanian devils. (Slides 6-9).</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Tasmanian devils are a carnivorous marsupial that only lives in Tasmania. In 1996 in the northeast of the island it was noticed that several individuals had a very aggressive mouth cancer. This is a very unusual cancer in that it can be transmitted between individuals by biting. We can tell the cancer only has a single source by sequencing the whole genome of the cancer (the DNA of the cancer in different individuals is very </a:t>
            </a:r>
            <a:r>
              <a:rPr lang="en-US" sz="1200" kern="1200" dirty="0" err="1" smtClean="0">
                <a:solidFill>
                  <a:schemeClr val="tx1"/>
                </a:solidFill>
                <a:effectLst/>
                <a:latin typeface="+mn-lt"/>
                <a:ea typeface="+mn-ea"/>
                <a:cs typeface="+mn-cs"/>
              </a:rPr>
              <a:t>very</a:t>
            </a:r>
            <a:r>
              <a:rPr lang="en-US" sz="1200" kern="1200" dirty="0" smtClean="0">
                <a:solidFill>
                  <a:schemeClr val="tx1"/>
                </a:solidFill>
                <a:effectLst/>
                <a:latin typeface="+mn-lt"/>
                <a:ea typeface="+mn-ea"/>
                <a:cs typeface="+mn-cs"/>
              </a:rPr>
              <a:t> similar). The cancer can transfer between individuals in part because Tasmanian devils are quite inbred, so cells from different individuals are not recognized as being foreign, and therefore escape the attention of the immune system. So in the last 23 years the population of Tasmanian devils has fallen by 90% as the cancer has spread across the island by biting. The Tasmanian devils will become extinct unless humans intervene to save it. However, there is some evidence that surviving Tasmanian devils are evolving the ability to detect the cancer (recognizing it as foreign) and evolving the ability to mature early (so they have offspring before they die). This is a good opportunity to ask students ‘what would they do to help Tasmanian devils survive’.</a:t>
            </a:r>
            <a:endParaRPr lang="en-GB" sz="1200" kern="1200" dirty="0" smtClean="0">
              <a:solidFill>
                <a:schemeClr val="tx1"/>
              </a:solidFill>
              <a:effectLst/>
              <a:latin typeface="+mn-lt"/>
              <a:ea typeface="+mn-ea"/>
              <a:cs typeface="+mn-cs"/>
            </a:endParaRP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7</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8</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85424E-CB3C-724D-B959-856E65EE8FE9}" type="slidenum">
              <a:rPr lang="en-US" sz="1200"/>
              <a:pPr/>
              <a:t>9</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DE2E5D2-5CC8-544D-94B9-6D1DAFF9338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198285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E2E5D2-5CC8-544D-94B9-6D1DAFF9338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94997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E2E5D2-5CC8-544D-94B9-6D1DAFF9338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1615338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CC694-B116-D741-A299-D699CE2E4B2E}" type="slidenum">
              <a:rPr lang="en-US"/>
              <a:pPr>
                <a:defRPr/>
              </a:pPr>
              <a:t>‹#›</a:t>
            </a:fld>
            <a:endParaRPr lang="en-US"/>
          </a:p>
        </p:txBody>
      </p:sp>
    </p:spTree>
    <p:extLst>
      <p:ext uri="{BB962C8B-B14F-4D97-AF65-F5344CB8AC3E}">
        <p14:creationId xmlns:p14="http://schemas.microsoft.com/office/powerpoint/2010/main" val="346023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E2E5D2-5CC8-544D-94B9-6D1DAFF9338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419469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DE2E5D2-5CC8-544D-94B9-6D1DAFF9338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51583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DE2E5D2-5CC8-544D-94B9-6D1DAFF9338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206032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DE2E5D2-5CC8-544D-94B9-6D1DAFF9338E}"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19491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DE2E5D2-5CC8-544D-94B9-6D1DAFF9338E}"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41596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E5D2-5CC8-544D-94B9-6D1DAFF9338E}"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9071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E2E5D2-5CC8-544D-94B9-6D1DAFF9338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135429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E2E5D2-5CC8-544D-94B9-6D1DAFF9338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564DE-CC48-4A49-92D9-035A5657F056}" type="slidenum">
              <a:rPr lang="en-US" smtClean="0"/>
              <a:t>‹#›</a:t>
            </a:fld>
            <a:endParaRPr lang="en-US"/>
          </a:p>
        </p:txBody>
      </p:sp>
    </p:spTree>
    <p:extLst>
      <p:ext uri="{BB962C8B-B14F-4D97-AF65-F5344CB8AC3E}">
        <p14:creationId xmlns:p14="http://schemas.microsoft.com/office/powerpoint/2010/main" val="248351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E5D2-5CC8-544D-94B9-6D1DAFF9338E}" type="datetimeFigureOut">
              <a:rPr lang="en-US" smtClean="0"/>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564DE-CC48-4A49-92D9-035A5657F056}" type="slidenum">
              <a:rPr lang="en-US" smtClean="0"/>
              <a:t>‹#›</a:t>
            </a:fld>
            <a:endParaRPr lang="en-US"/>
          </a:p>
        </p:txBody>
      </p:sp>
    </p:spTree>
    <p:extLst>
      <p:ext uri="{BB962C8B-B14F-4D97-AF65-F5344CB8AC3E}">
        <p14:creationId xmlns:p14="http://schemas.microsoft.com/office/powerpoint/2010/main" val="219329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subTitle" idx="1"/>
          </p:nvPr>
        </p:nvSpPr>
        <p:spPr>
          <a:xfrm>
            <a:off x="0" y="5989465"/>
            <a:ext cx="9143999" cy="654224"/>
          </a:xfrm>
          <a:noFill/>
        </p:spPr>
        <p:txBody>
          <a:bodyPr/>
          <a:lstStyle/>
          <a:p>
            <a:pPr eaLnBrk="1" hangingPunct="1"/>
            <a:r>
              <a:rPr lang="en-GB" sz="2400" b="1" dirty="0" smtClean="0">
                <a:solidFill>
                  <a:srgbClr val="000000"/>
                </a:solidFill>
                <a:latin typeface="Trebuchet MS" charset="0"/>
                <a:ea typeface="ＭＳ Ｐゴシック" charset="0"/>
                <a:cs typeface="ＭＳ Ｐゴシック" charset="0"/>
              </a:rPr>
              <a:t>Kelvin Hall, Glasgow, Tuesday 21</a:t>
            </a:r>
            <a:r>
              <a:rPr lang="en-GB" sz="2400" b="1" baseline="30000" dirty="0" smtClean="0">
                <a:solidFill>
                  <a:srgbClr val="000000"/>
                </a:solidFill>
                <a:latin typeface="Trebuchet MS" charset="0"/>
                <a:ea typeface="ＭＳ Ｐゴシック" charset="0"/>
                <a:cs typeface="ＭＳ Ｐゴシック" charset="0"/>
              </a:rPr>
              <a:t>st</a:t>
            </a:r>
            <a:r>
              <a:rPr lang="en-US" altLang="ja-JP" sz="2400" b="1" dirty="0" smtClean="0">
                <a:solidFill>
                  <a:srgbClr val="000000"/>
                </a:solidFill>
                <a:latin typeface="Trebuchet MS" charset="0"/>
                <a:ea typeface="ＭＳ Ｐゴシック" charset="0"/>
                <a:cs typeface="ＭＳ Ｐゴシック" charset="0"/>
              </a:rPr>
              <a:t> May 2019</a:t>
            </a:r>
            <a:endParaRPr lang="en-US" sz="2400" b="1" dirty="0">
              <a:solidFill>
                <a:srgbClr val="000000"/>
              </a:solidFill>
              <a:latin typeface="Trebuchet MS" charset="0"/>
              <a:ea typeface="ＭＳ Ｐゴシック" charset="0"/>
              <a:cs typeface="ＭＳ Ｐゴシック" charset="0"/>
            </a:endParaRPr>
          </a:p>
        </p:txBody>
      </p:sp>
      <p:sp>
        <p:nvSpPr>
          <p:cNvPr id="16388" name="Rectangle 6"/>
          <p:cNvSpPr txBox="1">
            <a:spLocks noChangeArrowheads="1"/>
          </p:cNvSpPr>
          <p:nvPr/>
        </p:nvSpPr>
        <p:spPr bwMode="auto">
          <a:xfrm>
            <a:off x="0" y="152400"/>
            <a:ext cx="9169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dirty="0" smtClean="0">
                <a:latin typeface="Trebuchet MS" charset="0"/>
              </a:rPr>
              <a:t>Twilight Biology: Selection</a:t>
            </a:r>
            <a:endParaRPr lang="en-US" sz="4800" b="1" dirty="0">
              <a:latin typeface="Trebuchet MS" charset="0"/>
            </a:endParaRPr>
          </a:p>
        </p:txBody>
      </p:sp>
      <p:pic>
        <p:nvPicPr>
          <p:cNvPr id="3" name="Picture 2" descr="Screen Shot 2019-05-19 at 16.24.2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645" y="1785436"/>
            <a:ext cx="3445581" cy="1160187"/>
          </a:xfrm>
          <a:prstGeom prst="rect">
            <a:avLst/>
          </a:prstGeom>
        </p:spPr>
      </p:pic>
      <p:pic>
        <p:nvPicPr>
          <p:cNvPr id="4" name="Picture 3" descr="Screen Shot 2019-05-19 at 16.27.1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5346" y="2776895"/>
            <a:ext cx="3813328" cy="1486445"/>
          </a:xfrm>
          <a:prstGeom prst="rect">
            <a:avLst/>
          </a:prstGeom>
        </p:spPr>
      </p:pic>
      <p:pic>
        <p:nvPicPr>
          <p:cNvPr id="5" name="Picture 4" descr="Screen Shot 2019-05-19 at 16.28.3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8228" y="3837396"/>
            <a:ext cx="2852679" cy="1512583"/>
          </a:xfrm>
          <a:prstGeom prst="rect">
            <a:avLst/>
          </a:prstGeom>
        </p:spPr>
      </p:pic>
    </p:spTree>
    <p:extLst>
      <p:ext uri="{BB962C8B-B14F-4D97-AF65-F5344CB8AC3E}">
        <p14:creationId xmlns:p14="http://schemas.microsoft.com/office/powerpoint/2010/main" val="3844484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a:latin typeface="Trebuchet MS" charset="0"/>
                <a:ea typeface="ＭＳ Ｐゴシック" charset="0"/>
                <a:cs typeface="ＭＳ Ｐゴシック" charset="0"/>
              </a:rPr>
              <a:t>Lactose Intolerance</a:t>
            </a:r>
          </a:p>
        </p:txBody>
      </p:sp>
      <p:pic>
        <p:nvPicPr>
          <p:cNvPr id="83970" name="Picture 2" descr="Picture 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84300" y="1244600"/>
            <a:ext cx="6373813" cy="436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79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ctrTitle"/>
          </p:nvPr>
        </p:nvSpPr>
        <p:spPr>
          <a:xfrm>
            <a:off x="0" y="152400"/>
            <a:ext cx="9144000" cy="1143000"/>
          </a:xfrm>
          <a:noFill/>
        </p:spPr>
        <p:txBody>
          <a:bodyPr/>
          <a:lstStyle/>
          <a:p>
            <a:pPr eaLnBrk="1" hangingPunct="1"/>
            <a:r>
              <a:rPr lang="en-US" sz="4000" b="1">
                <a:latin typeface="Trebuchet MS" charset="0"/>
                <a:ea typeface="ＭＳ Ｐゴシック" charset="0"/>
                <a:cs typeface="ＭＳ Ｐゴシック" charset="0"/>
              </a:rPr>
              <a:t>Lactose Intolerance</a:t>
            </a:r>
          </a:p>
        </p:txBody>
      </p:sp>
      <p:pic>
        <p:nvPicPr>
          <p:cNvPr id="88066" name="Picture 1" descr="Picture 13.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31913" y="1412875"/>
            <a:ext cx="6551612" cy="497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006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152400"/>
            <a:ext cx="9144000" cy="1143000"/>
          </a:xfrm>
          <a:noFill/>
        </p:spPr>
        <p:txBody>
          <a:bodyPr/>
          <a:lstStyle/>
          <a:p>
            <a:pPr eaLnBrk="1" hangingPunct="1"/>
            <a:r>
              <a:rPr lang="en-US" sz="4000" b="1">
                <a:latin typeface="Trebuchet MS" charset="0"/>
                <a:ea typeface="ＭＳ Ｐゴシック" charset="0"/>
                <a:cs typeface="ＭＳ Ｐゴシック" charset="0"/>
              </a:rPr>
              <a:t>Lactose Intolerance</a:t>
            </a:r>
          </a:p>
        </p:txBody>
      </p:sp>
      <p:pic>
        <p:nvPicPr>
          <p:cNvPr id="86018" name="Picture 1" descr="Picture 1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47813" y="1268413"/>
            <a:ext cx="6005512"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77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74675"/>
            <a:ext cx="9144000" cy="855663"/>
          </a:xfrm>
        </p:spPr>
        <p:txBody>
          <a:bodyPr anchor="t"/>
          <a:lstStyle/>
          <a:p>
            <a:pPr eaLnBrk="1" hangingPunct="1">
              <a:defRPr/>
            </a:pPr>
            <a:r>
              <a:rPr lang="en-GB" sz="4000" b="1" smtClean="0">
                <a:solidFill>
                  <a:schemeClr val="tx1"/>
                </a:solidFill>
                <a:effectLst>
                  <a:outerShdw blurRad="38100" dist="38100" dir="2700000" algn="tl">
                    <a:srgbClr val="DDDDDD"/>
                  </a:outerShdw>
                </a:effectLst>
                <a:latin typeface="Trebuchet MS" charset="0"/>
              </a:rPr>
              <a:t>Eye Colour</a:t>
            </a:r>
          </a:p>
        </p:txBody>
      </p:sp>
      <p:sp>
        <p:nvSpPr>
          <p:cNvPr id="17411" name="Text Box 3"/>
          <p:cNvSpPr txBox="1">
            <a:spLocks noChangeArrowheads="1"/>
          </p:cNvSpPr>
          <p:nvPr/>
        </p:nvSpPr>
        <p:spPr bwMode="auto">
          <a:xfrm>
            <a:off x="0" y="1600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1" hangingPunct="1">
              <a:defRPr/>
            </a:pPr>
            <a:r>
              <a:rPr lang="en-US" b="1">
                <a:latin typeface="Trebuchet MS" charset="0"/>
              </a:rPr>
              <a:t>Nature vs Nurture?</a:t>
            </a:r>
            <a:endParaRPr lang="en-US">
              <a:latin typeface="Trebuchet MS" charset="0"/>
            </a:endParaRPr>
          </a:p>
        </p:txBody>
      </p:sp>
      <p:sp>
        <p:nvSpPr>
          <p:cNvPr id="17412" name="Text Box 4"/>
          <p:cNvSpPr txBox="1">
            <a:spLocks noChangeArrowheads="1"/>
          </p:cNvSpPr>
          <p:nvPr/>
        </p:nvSpPr>
        <p:spPr bwMode="auto">
          <a:xfrm>
            <a:off x="0" y="6019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1" hangingPunct="1">
              <a:defRPr/>
            </a:pPr>
            <a:r>
              <a:rPr lang="en-US" b="1">
                <a:latin typeface="Trebuchet MS" charset="0"/>
              </a:rPr>
              <a:t>Is your eye colour entirely genetic or environmental in origin? </a:t>
            </a:r>
            <a:endParaRPr lang="en-US">
              <a:latin typeface="Trebuchet MS" charset="0"/>
            </a:endParaRPr>
          </a:p>
        </p:txBody>
      </p:sp>
      <p:pic>
        <p:nvPicPr>
          <p:cNvPr id="61444" name="Picture 5" descr="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362200"/>
            <a:ext cx="3308350" cy="327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Picture 6" descr="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2366963"/>
            <a:ext cx="3348038"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68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ctrTitle"/>
          </p:nvPr>
        </p:nvSpPr>
        <p:spPr>
          <a:xfrm>
            <a:off x="0" y="430213"/>
            <a:ext cx="9144000" cy="963612"/>
          </a:xfrm>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81320" dir="3080412" algn="ctr" rotWithShape="0">
                    <a:schemeClr val="bg2">
                      <a:alpha val="74998"/>
                    </a:schemeClr>
                  </a:outerShdw>
                </a:effectLst>
              </a14:hiddenEffects>
            </a:ext>
          </a:extLst>
        </p:spPr>
        <p:txBody>
          <a:bodyPr/>
          <a:lstStyle/>
          <a:p>
            <a:pPr eaLnBrk="1" hangingPunct="1">
              <a:defRPr/>
            </a:pPr>
            <a:r>
              <a:rPr lang="en-GB" sz="4000" b="1" dirty="0" smtClean="0">
                <a:solidFill>
                  <a:schemeClr val="tx1"/>
                </a:solidFill>
                <a:latin typeface="Trebuchet MS" charset="0"/>
              </a:rPr>
              <a:t>Brown eyes or Blue eyes?</a:t>
            </a:r>
          </a:p>
        </p:txBody>
      </p:sp>
      <p:pic>
        <p:nvPicPr>
          <p:cNvPr id="63490" name="Picture 1" descr="Picture 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0" y="1549400"/>
            <a:ext cx="3636963"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584700" y="6194425"/>
            <a:ext cx="35687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sz="2000" b="1" dirty="0">
                <a:latin typeface="Trebuchet MS" charset="0"/>
              </a:rPr>
              <a:t>Victor </a:t>
            </a:r>
            <a:r>
              <a:rPr lang="en-US" sz="2000" b="1" dirty="0" err="1">
                <a:latin typeface="Trebuchet MS" charset="0"/>
              </a:rPr>
              <a:t>McKusick</a:t>
            </a:r>
            <a:r>
              <a:rPr lang="en-US" sz="2000" b="1" dirty="0">
                <a:latin typeface="Trebuchet MS" charset="0"/>
              </a:rPr>
              <a:t>: 1921-2008</a:t>
            </a:r>
          </a:p>
        </p:txBody>
      </p:sp>
      <p:sp>
        <p:nvSpPr>
          <p:cNvPr id="6" name="Text Box 4"/>
          <p:cNvSpPr txBox="1">
            <a:spLocks noChangeArrowheads="1"/>
          </p:cNvSpPr>
          <p:nvPr/>
        </p:nvSpPr>
        <p:spPr bwMode="auto">
          <a:xfrm>
            <a:off x="3721100" y="1939925"/>
            <a:ext cx="5422900"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sz="2000" b="1" dirty="0">
                <a:latin typeface="Trebuchet MS" charset="0"/>
              </a:rPr>
              <a:t>Davenport &amp; Davenport (1907) Heredity of eye </a:t>
            </a:r>
            <a:r>
              <a:rPr lang="en-US" sz="2000" b="1" dirty="0" err="1">
                <a:latin typeface="Trebuchet MS" charset="0"/>
              </a:rPr>
              <a:t>colour</a:t>
            </a:r>
            <a:r>
              <a:rPr lang="en-US" sz="2000" b="1" dirty="0">
                <a:latin typeface="Trebuchet MS" charset="0"/>
              </a:rPr>
              <a:t> in man. Science 26: 589-592.</a:t>
            </a:r>
          </a:p>
        </p:txBody>
      </p:sp>
      <p:pic>
        <p:nvPicPr>
          <p:cNvPr id="63493" name="Picture 2" descr="Picture 2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22800" y="2794000"/>
            <a:ext cx="3467100" cy="332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50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ctrTitle"/>
          </p:nvPr>
        </p:nvSpPr>
        <p:spPr>
          <a:xfrm>
            <a:off x="0" y="430213"/>
            <a:ext cx="9144000" cy="963612"/>
          </a:xfrm>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81320" dir="3080412" algn="ctr" rotWithShape="0">
                    <a:schemeClr val="bg2">
                      <a:alpha val="74998"/>
                    </a:schemeClr>
                  </a:outerShdw>
                </a:effectLst>
              </a14:hiddenEffects>
            </a:ext>
          </a:extLst>
        </p:spPr>
        <p:txBody>
          <a:bodyPr/>
          <a:lstStyle/>
          <a:p>
            <a:pPr eaLnBrk="1" hangingPunct="1">
              <a:defRPr/>
            </a:pPr>
            <a:r>
              <a:rPr lang="en-GB" sz="4000" b="1" dirty="0" smtClean="0">
                <a:solidFill>
                  <a:schemeClr val="tx1"/>
                </a:solidFill>
                <a:latin typeface="Trebuchet MS" charset="0"/>
              </a:rPr>
              <a:t>Eye Colour</a:t>
            </a:r>
          </a:p>
        </p:txBody>
      </p:sp>
      <p:pic>
        <p:nvPicPr>
          <p:cNvPr id="65538" name="Picture 2" descr="Picture 20.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7000" y="1836738"/>
            <a:ext cx="6373813" cy="486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39" name="Picture 5" descr="Picture 19.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0500" y="1409700"/>
            <a:ext cx="3760788"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Rectangle 3"/>
          <p:cNvSpPr>
            <a:spLocks noChangeArrowheads="1"/>
          </p:cNvSpPr>
          <p:nvPr/>
        </p:nvSpPr>
        <p:spPr bwMode="auto">
          <a:xfrm>
            <a:off x="685800" y="4381500"/>
            <a:ext cx="355600" cy="342900"/>
          </a:xfrm>
          <a:prstGeom prst="rect">
            <a:avLst/>
          </a:prstGeom>
          <a:solidFill>
            <a:srgbClr val="061EFF"/>
          </a:solidFill>
          <a:ln w="9525">
            <a:solidFill>
              <a:schemeClr val="tx1"/>
            </a:solidFill>
            <a:round/>
            <a:headEnd/>
            <a:tailEnd/>
          </a:ln>
        </p:spPr>
        <p:txBody>
          <a:bodyPr/>
          <a:lstStyle/>
          <a:p>
            <a:endParaRPr lang="en-US">
              <a:solidFill>
                <a:srgbClr val="000000"/>
              </a:solidFill>
            </a:endParaRPr>
          </a:p>
        </p:txBody>
      </p:sp>
      <p:sp>
        <p:nvSpPr>
          <p:cNvPr id="65541" name="Rectangle 7"/>
          <p:cNvSpPr>
            <a:spLocks noChangeArrowheads="1"/>
          </p:cNvSpPr>
          <p:nvPr/>
        </p:nvSpPr>
        <p:spPr bwMode="auto">
          <a:xfrm>
            <a:off x="685800" y="4826000"/>
            <a:ext cx="355600" cy="342900"/>
          </a:xfrm>
          <a:prstGeom prst="rect">
            <a:avLst/>
          </a:prstGeom>
          <a:solidFill>
            <a:srgbClr val="1DD9A5"/>
          </a:solidFill>
          <a:ln w="9525">
            <a:solidFill>
              <a:schemeClr val="tx1"/>
            </a:solidFill>
            <a:round/>
            <a:headEnd/>
            <a:tailEnd/>
          </a:ln>
        </p:spPr>
        <p:txBody>
          <a:bodyPr/>
          <a:lstStyle/>
          <a:p>
            <a:endParaRPr lang="en-US">
              <a:solidFill>
                <a:srgbClr val="000000"/>
              </a:solidFill>
            </a:endParaRPr>
          </a:p>
        </p:txBody>
      </p:sp>
      <p:sp>
        <p:nvSpPr>
          <p:cNvPr id="65542" name="Rectangle 11"/>
          <p:cNvSpPr>
            <a:spLocks noChangeArrowheads="1"/>
          </p:cNvSpPr>
          <p:nvPr/>
        </p:nvSpPr>
        <p:spPr bwMode="auto">
          <a:xfrm>
            <a:off x="685800" y="5270500"/>
            <a:ext cx="355600" cy="342900"/>
          </a:xfrm>
          <a:prstGeom prst="rect">
            <a:avLst/>
          </a:prstGeom>
          <a:solidFill>
            <a:srgbClr val="79D922"/>
          </a:solidFill>
          <a:ln w="9525">
            <a:solidFill>
              <a:schemeClr val="tx1"/>
            </a:solidFill>
            <a:round/>
            <a:headEnd/>
            <a:tailEnd/>
          </a:ln>
        </p:spPr>
        <p:txBody>
          <a:bodyPr/>
          <a:lstStyle/>
          <a:p>
            <a:endParaRPr lang="en-US">
              <a:solidFill>
                <a:srgbClr val="000000"/>
              </a:solidFill>
            </a:endParaRPr>
          </a:p>
        </p:txBody>
      </p:sp>
      <p:sp>
        <p:nvSpPr>
          <p:cNvPr id="65543" name="Rectangle 12"/>
          <p:cNvSpPr>
            <a:spLocks noChangeArrowheads="1"/>
          </p:cNvSpPr>
          <p:nvPr/>
        </p:nvSpPr>
        <p:spPr bwMode="auto">
          <a:xfrm>
            <a:off x="685800" y="5702300"/>
            <a:ext cx="355600" cy="342900"/>
          </a:xfrm>
          <a:prstGeom prst="rect">
            <a:avLst/>
          </a:prstGeom>
          <a:solidFill>
            <a:srgbClr val="806153"/>
          </a:solidFill>
          <a:ln w="9525">
            <a:solidFill>
              <a:schemeClr val="tx1"/>
            </a:solidFill>
            <a:round/>
            <a:headEnd/>
            <a:tailEnd/>
          </a:ln>
        </p:spPr>
        <p:txBody>
          <a:bodyPr/>
          <a:lstStyle/>
          <a:p>
            <a:endParaRPr lang="en-US">
              <a:solidFill>
                <a:srgbClr val="000000"/>
              </a:solidFill>
            </a:endParaRPr>
          </a:p>
        </p:txBody>
      </p:sp>
      <p:sp>
        <p:nvSpPr>
          <p:cNvPr id="14" name="Text Box 4"/>
          <p:cNvSpPr txBox="1">
            <a:spLocks noChangeArrowheads="1"/>
          </p:cNvSpPr>
          <p:nvPr/>
        </p:nvSpPr>
        <p:spPr bwMode="auto">
          <a:xfrm>
            <a:off x="1308100" y="4327525"/>
            <a:ext cx="1803400" cy="182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80000"/>
              </a:lnSpc>
              <a:defRPr/>
            </a:pPr>
            <a:r>
              <a:rPr lang="en-US" sz="2000" b="1" dirty="0">
                <a:latin typeface="Trebuchet MS" charset="0"/>
              </a:rPr>
              <a:t>80% blue</a:t>
            </a:r>
          </a:p>
          <a:p>
            <a:pPr algn="just">
              <a:lnSpc>
                <a:spcPct val="80000"/>
              </a:lnSpc>
              <a:defRPr/>
            </a:pPr>
            <a:endParaRPr lang="en-US" sz="2000" b="1" dirty="0">
              <a:latin typeface="Trebuchet MS" charset="0"/>
            </a:endParaRPr>
          </a:p>
          <a:p>
            <a:pPr algn="just">
              <a:lnSpc>
                <a:spcPct val="80000"/>
              </a:lnSpc>
              <a:defRPr/>
            </a:pPr>
            <a:r>
              <a:rPr lang="en-US" sz="2000" b="1" dirty="0">
                <a:latin typeface="Trebuchet MS" charset="0"/>
              </a:rPr>
              <a:t>50-80% blue</a:t>
            </a:r>
          </a:p>
          <a:p>
            <a:pPr algn="just">
              <a:lnSpc>
                <a:spcPct val="80000"/>
              </a:lnSpc>
              <a:defRPr/>
            </a:pPr>
            <a:endParaRPr lang="en-US" sz="2000" b="1" dirty="0">
              <a:latin typeface="Trebuchet MS" charset="0"/>
            </a:endParaRPr>
          </a:p>
          <a:p>
            <a:pPr algn="just">
              <a:lnSpc>
                <a:spcPct val="80000"/>
              </a:lnSpc>
              <a:defRPr/>
            </a:pPr>
            <a:r>
              <a:rPr lang="en-US" sz="2000" b="1" dirty="0">
                <a:latin typeface="Trebuchet MS" charset="0"/>
              </a:rPr>
              <a:t>20-50% blue</a:t>
            </a:r>
          </a:p>
          <a:p>
            <a:pPr algn="just">
              <a:lnSpc>
                <a:spcPct val="80000"/>
              </a:lnSpc>
              <a:defRPr/>
            </a:pPr>
            <a:endParaRPr lang="en-US" sz="2000" b="1" dirty="0">
              <a:latin typeface="Trebuchet MS" charset="0"/>
            </a:endParaRPr>
          </a:p>
          <a:p>
            <a:pPr algn="just">
              <a:lnSpc>
                <a:spcPct val="80000"/>
              </a:lnSpc>
              <a:defRPr/>
            </a:pPr>
            <a:r>
              <a:rPr lang="en-US" sz="2000" b="1" dirty="0">
                <a:latin typeface="Trebuchet MS" charset="0"/>
              </a:rPr>
              <a:t>0-20% blue</a:t>
            </a:r>
          </a:p>
        </p:txBody>
      </p:sp>
    </p:spTree>
    <p:extLst>
      <p:ext uri="{BB962C8B-B14F-4D97-AF65-F5344CB8AC3E}">
        <p14:creationId xmlns:p14="http://schemas.microsoft.com/office/powerpoint/2010/main" val="804450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ctrTitle"/>
          </p:nvPr>
        </p:nvSpPr>
        <p:spPr>
          <a:xfrm>
            <a:off x="0" y="430213"/>
            <a:ext cx="9144000" cy="963612"/>
          </a:xfrm>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81320" dir="3080412" algn="ctr" rotWithShape="0">
                    <a:schemeClr val="bg2">
                      <a:alpha val="74998"/>
                    </a:schemeClr>
                  </a:outerShdw>
                </a:effectLst>
              </a14:hiddenEffects>
            </a:ext>
          </a:extLst>
        </p:spPr>
        <p:txBody>
          <a:bodyPr/>
          <a:lstStyle/>
          <a:p>
            <a:pPr eaLnBrk="1" hangingPunct="1">
              <a:defRPr/>
            </a:pPr>
            <a:r>
              <a:rPr lang="en-GB" sz="4000" b="1" dirty="0" smtClean="0">
                <a:solidFill>
                  <a:schemeClr val="tx1"/>
                </a:solidFill>
                <a:latin typeface="Trebuchet MS" charset="0"/>
              </a:rPr>
              <a:t>Where do Blue Eyes come from?</a:t>
            </a:r>
          </a:p>
        </p:txBody>
      </p:sp>
      <p:pic>
        <p:nvPicPr>
          <p:cNvPr id="67586" name="Picture 6" descr="Picture 2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7800" y="2482850"/>
            <a:ext cx="4800600" cy="366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87" name="Picture 7" descr="Picture 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776413"/>
            <a:ext cx="6894513" cy="14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TextBox 5"/>
          <p:cNvSpPr txBox="1">
            <a:spLocks noChangeArrowheads="1"/>
          </p:cNvSpPr>
          <p:nvPr/>
        </p:nvSpPr>
        <p:spPr bwMode="auto">
          <a:xfrm>
            <a:off x="107504" y="3998913"/>
            <a:ext cx="462959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latin typeface="Trebuchet MS" charset="0"/>
                <a:cs typeface="Trebuchet MS" charset="0"/>
              </a:rPr>
              <a:t>Genetic analyses </a:t>
            </a:r>
            <a:r>
              <a:rPr lang="en-US" sz="2000" b="1" dirty="0">
                <a:latin typeface="Trebuchet MS" charset="0"/>
                <a:cs typeface="Trebuchet MS" charset="0"/>
              </a:rPr>
              <a:t>suggests the </a:t>
            </a:r>
            <a:r>
              <a:rPr lang="en-US" sz="2000" b="1" dirty="0" smtClean="0">
                <a:latin typeface="Trebuchet MS" charset="0"/>
                <a:cs typeface="Trebuchet MS" charset="0"/>
              </a:rPr>
              <a:t>blue-eye mutation </a:t>
            </a:r>
            <a:r>
              <a:rPr lang="en-US" sz="2000" b="1" dirty="0">
                <a:latin typeface="Trebuchet MS" charset="0"/>
                <a:cs typeface="Trebuchet MS" charset="0"/>
              </a:rPr>
              <a:t>arose near the Black Sea about 6,000 to 10,000 years ago</a:t>
            </a:r>
          </a:p>
        </p:txBody>
      </p:sp>
      <p:cxnSp>
        <p:nvCxnSpPr>
          <p:cNvPr id="11" name="Straight Arrow Connector 10"/>
          <p:cNvCxnSpPr/>
          <p:nvPr/>
        </p:nvCxnSpPr>
        <p:spPr bwMode="auto">
          <a:xfrm>
            <a:off x="4673600" y="4659313"/>
            <a:ext cx="2260600" cy="384175"/>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7590" name="Rectangle 18"/>
          <p:cNvSpPr>
            <a:spLocks noChangeArrowheads="1"/>
          </p:cNvSpPr>
          <p:nvPr/>
        </p:nvSpPr>
        <p:spPr bwMode="auto">
          <a:xfrm>
            <a:off x="609600" y="1839913"/>
            <a:ext cx="469900" cy="469900"/>
          </a:xfrm>
          <a:prstGeom prst="rect">
            <a:avLst/>
          </a:prstGeom>
          <a:solidFill>
            <a:schemeClr val="bg1"/>
          </a:solidFill>
          <a:ln w="9525">
            <a:solidFill>
              <a:srgbClr val="FFFFFF"/>
            </a:solidFill>
            <a:round/>
            <a:headEnd/>
            <a:tailEnd/>
          </a:ln>
        </p:spPr>
        <p:txBody>
          <a:bodyPr/>
          <a:lstStyle/>
          <a:p>
            <a:endParaRPr lang="en-US">
              <a:solidFill>
                <a:srgbClr val="000000"/>
              </a:solidFill>
            </a:endParaRPr>
          </a:p>
        </p:txBody>
      </p:sp>
    </p:spTree>
    <p:extLst>
      <p:ext uri="{BB962C8B-B14F-4D97-AF65-F5344CB8AC3E}">
        <p14:creationId xmlns:p14="http://schemas.microsoft.com/office/powerpoint/2010/main" val="70786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Hardy-Weinberg Equilibrium</a:t>
            </a:r>
            <a:endParaRPr lang="en-US" sz="4000" b="1" dirty="0">
              <a:latin typeface="Trebuchet MS" charset="0"/>
              <a:ea typeface="ＭＳ Ｐゴシック" charset="0"/>
              <a:cs typeface="ＭＳ Ｐゴシック" charset="0"/>
            </a:endParaRPr>
          </a:p>
        </p:txBody>
      </p:sp>
      <p:pic>
        <p:nvPicPr>
          <p:cNvPr id="2" name="Picture 1" descr="Screen Shot 2019-05-19 at 17.12.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962" y="2057400"/>
            <a:ext cx="2743200" cy="2743200"/>
          </a:xfrm>
          <a:prstGeom prst="rect">
            <a:avLst/>
          </a:prstGeom>
        </p:spPr>
      </p:pic>
      <p:sp>
        <p:nvSpPr>
          <p:cNvPr id="3" name="TextBox 2"/>
          <p:cNvSpPr txBox="1"/>
          <p:nvPr/>
        </p:nvSpPr>
        <p:spPr>
          <a:xfrm>
            <a:off x="1680612" y="5090116"/>
            <a:ext cx="2239390" cy="646331"/>
          </a:xfrm>
          <a:prstGeom prst="rect">
            <a:avLst/>
          </a:prstGeom>
          <a:noFill/>
        </p:spPr>
        <p:txBody>
          <a:bodyPr wrap="none" rtlCol="0">
            <a:spAutoFit/>
          </a:bodyPr>
          <a:lstStyle/>
          <a:p>
            <a:pPr algn="ctr"/>
            <a:r>
              <a:rPr lang="en-US" dirty="0" smtClean="0"/>
              <a:t>Godfrey</a:t>
            </a:r>
            <a:r>
              <a:rPr lang="en-US" dirty="0"/>
              <a:t> </a:t>
            </a:r>
            <a:r>
              <a:rPr lang="en-US" dirty="0" smtClean="0"/>
              <a:t>Harold</a:t>
            </a:r>
            <a:r>
              <a:rPr lang="en-US" dirty="0"/>
              <a:t> </a:t>
            </a:r>
            <a:r>
              <a:rPr lang="en-US" dirty="0" smtClean="0"/>
              <a:t>Hardy</a:t>
            </a:r>
          </a:p>
          <a:p>
            <a:pPr algn="ctr"/>
            <a:r>
              <a:rPr lang="en-US" dirty="0" smtClean="0"/>
              <a:t>1877-1947</a:t>
            </a:r>
            <a:endParaRPr lang="en-US" dirty="0"/>
          </a:p>
        </p:txBody>
      </p:sp>
      <p:sp>
        <p:nvSpPr>
          <p:cNvPr id="6" name="TextBox 5"/>
          <p:cNvSpPr txBox="1"/>
          <p:nvPr/>
        </p:nvSpPr>
        <p:spPr>
          <a:xfrm>
            <a:off x="5707698" y="5090116"/>
            <a:ext cx="1941382" cy="646331"/>
          </a:xfrm>
          <a:prstGeom prst="rect">
            <a:avLst/>
          </a:prstGeom>
          <a:noFill/>
        </p:spPr>
        <p:txBody>
          <a:bodyPr wrap="none" rtlCol="0">
            <a:spAutoFit/>
          </a:bodyPr>
          <a:lstStyle/>
          <a:p>
            <a:pPr algn="ctr"/>
            <a:r>
              <a:rPr lang="en-US" dirty="0" smtClean="0"/>
              <a:t>Wilhelm Weinberg</a:t>
            </a:r>
          </a:p>
          <a:p>
            <a:pPr algn="ctr"/>
            <a:r>
              <a:rPr lang="en-US" dirty="0" smtClean="0"/>
              <a:t>1862-1937</a:t>
            </a:r>
            <a:endParaRPr lang="en-US" dirty="0"/>
          </a:p>
        </p:txBody>
      </p:sp>
      <p:pic>
        <p:nvPicPr>
          <p:cNvPr id="4" name="Picture 3" descr="Screen Shot 2019-05-19 at 17.16.0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064" y="2057400"/>
            <a:ext cx="2743200" cy="2743200"/>
          </a:xfrm>
          <a:prstGeom prst="rect">
            <a:avLst/>
          </a:prstGeom>
        </p:spPr>
      </p:pic>
    </p:spTree>
    <p:extLst>
      <p:ext uri="{BB962C8B-B14F-4D97-AF65-F5344CB8AC3E}">
        <p14:creationId xmlns:p14="http://schemas.microsoft.com/office/powerpoint/2010/main" val="3873316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Hardy-Weinberg Equilibrium</a:t>
            </a:r>
            <a:endParaRPr lang="en-US" sz="4000" b="1" dirty="0">
              <a:latin typeface="Trebuchet MS" charset="0"/>
              <a:ea typeface="ＭＳ Ｐゴシック" charset="0"/>
              <a:cs typeface="ＭＳ Ｐゴシック" charset="0"/>
            </a:endParaRPr>
          </a:p>
        </p:txBody>
      </p:sp>
      <p:sp>
        <p:nvSpPr>
          <p:cNvPr id="5" name="TextBox 4"/>
          <p:cNvSpPr txBox="1"/>
          <p:nvPr/>
        </p:nvSpPr>
        <p:spPr>
          <a:xfrm>
            <a:off x="1680622" y="4827767"/>
            <a:ext cx="6084080" cy="2031325"/>
          </a:xfrm>
          <a:prstGeom prst="rect">
            <a:avLst/>
          </a:prstGeom>
          <a:noFill/>
        </p:spPr>
        <p:txBody>
          <a:bodyPr wrap="none" rtlCol="0">
            <a:spAutoFit/>
          </a:bodyPr>
          <a:lstStyle/>
          <a:p>
            <a:r>
              <a:rPr lang="en-US" dirty="0" smtClean="0"/>
              <a:t>The </a:t>
            </a:r>
            <a:r>
              <a:rPr lang="en-US" dirty="0"/>
              <a:t>assumptions underlying Hardy–Weinberg equilibrium </a:t>
            </a:r>
            <a:r>
              <a:rPr lang="en-US" dirty="0" smtClean="0"/>
              <a:t>are:-</a:t>
            </a:r>
            <a:endParaRPr lang="en-US" dirty="0"/>
          </a:p>
          <a:p>
            <a:pPr marL="285750" indent="-285750">
              <a:buFont typeface="Arial"/>
              <a:buChar char="•"/>
            </a:pPr>
            <a:r>
              <a:rPr lang="en-US" dirty="0"/>
              <a:t>organisms are diploid</a:t>
            </a:r>
          </a:p>
          <a:p>
            <a:pPr marL="285750" indent="-285750">
              <a:buFont typeface="Arial"/>
              <a:buChar char="•"/>
            </a:pPr>
            <a:r>
              <a:rPr lang="en-US" dirty="0"/>
              <a:t>only sexual reproduction occurs</a:t>
            </a:r>
          </a:p>
          <a:p>
            <a:pPr marL="285750" indent="-285750">
              <a:buFont typeface="Arial"/>
              <a:buChar char="•"/>
            </a:pPr>
            <a:r>
              <a:rPr lang="en-US" dirty="0" smtClean="0"/>
              <a:t>mating </a:t>
            </a:r>
            <a:r>
              <a:rPr lang="en-US" dirty="0"/>
              <a:t>is random</a:t>
            </a:r>
          </a:p>
          <a:p>
            <a:pPr marL="285750" indent="-285750">
              <a:buFont typeface="Arial"/>
              <a:buChar char="•"/>
            </a:pPr>
            <a:r>
              <a:rPr lang="en-US" dirty="0"/>
              <a:t>population size is infinitely large</a:t>
            </a:r>
          </a:p>
          <a:p>
            <a:pPr marL="285750" indent="-285750">
              <a:buFont typeface="Arial"/>
              <a:buChar char="•"/>
            </a:pPr>
            <a:r>
              <a:rPr lang="en-US" dirty="0"/>
              <a:t>allele frequencies are equal in the sexes</a:t>
            </a:r>
          </a:p>
          <a:p>
            <a:pPr marL="285750" indent="-285750">
              <a:buFont typeface="Arial"/>
              <a:buChar char="•"/>
            </a:pPr>
            <a:r>
              <a:rPr lang="en-US" dirty="0"/>
              <a:t>there is no migration, gene </a:t>
            </a:r>
            <a:r>
              <a:rPr lang="en-US" dirty="0" smtClean="0"/>
              <a:t>flow</a:t>
            </a:r>
            <a:r>
              <a:rPr lang="en-US" dirty="0"/>
              <a:t> </a:t>
            </a:r>
            <a:r>
              <a:rPr lang="en-US" dirty="0" smtClean="0"/>
              <a:t>or </a:t>
            </a:r>
            <a:r>
              <a:rPr lang="en-US" dirty="0"/>
              <a:t>selection</a:t>
            </a:r>
          </a:p>
        </p:txBody>
      </p:sp>
      <p:pic>
        <p:nvPicPr>
          <p:cNvPr id="7" name="Picture 6" descr="Screen Shot 2019-05-19 at 17.22.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113003"/>
            <a:ext cx="4724400" cy="3695700"/>
          </a:xfrm>
          <a:prstGeom prst="rect">
            <a:avLst/>
          </a:prstGeom>
        </p:spPr>
      </p:pic>
    </p:spTree>
    <p:extLst>
      <p:ext uri="{BB962C8B-B14F-4D97-AF65-F5344CB8AC3E}">
        <p14:creationId xmlns:p14="http://schemas.microsoft.com/office/powerpoint/2010/main" val="17700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Hardy-Weinberg Equilibrium</a:t>
            </a:r>
            <a:endParaRPr lang="en-US" sz="4000" b="1" dirty="0">
              <a:latin typeface="Trebuchet MS" charset="0"/>
              <a:ea typeface="ＭＳ Ｐゴシック" charset="0"/>
              <a:cs typeface="ＭＳ Ｐゴシック" charset="0"/>
            </a:endParaRPr>
          </a:p>
        </p:txBody>
      </p:sp>
      <p:pic>
        <p:nvPicPr>
          <p:cNvPr id="2" name="Picture 1" descr="Screen Shot 2019-05-19 at 17.12.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962" y="2057400"/>
            <a:ext cx="2743200" cy="2743200"/>
          </a:xfrm>
          <a:prstGeom prst="rect">
            <a:avLst/>
          </a:prstGeom>
        </p:spPr>
      </p:pic>
      <p:sp>
        <p:nvSpPr>
          <p:cNvPr id="3" name="TextBox 2"/>
          <p:cNvSpPr txBox="1"/>
          <p:nvPr/>
        </p:nvSpPr>
        <p:spPr>
          <a:xfrm>
            <a:off x="1680612" y="5090116"/>
            <a:ext cx="2239390" cy="646331"/>
          </a:xfrm>
          <a:prstGeom prst="rect">
            <a:avLst/>
          </a:prstGeom>
          <a:noFill/>
        </p:spPr>
        <p:txBody>
          <a:bodyPr wrap="none" rtlCol="0">
            <a:spAutoFit/>
          </a:bodyPr>
          <a:lstStyle/>
          <a:p>
            <a:pPr algn="ctr"/>
            <a:r>
              <a:rPr lang="en-US" dirty="0" smtClean="0"/>
              <a:t>Godfrey</a:t>
            </a:r>
            <a:r>
              <a:rPr lang="en-US" dirty="0"/>
              <a:t> </a:t>
            </a:r>
            <a:r>
              <a:rPr lang="en-US" dirty="0" smtClean="0"/>
              <a:t>Harold</a:t>
            </a:r>
            <a:r>
              <a:rPr lang="en-US" dirty="0"/>
              <a:t> </a:t>
            </a:r>
            <a:r>
              <a:rPr lang="en-US" dirty="0" smtClean="0"/>
              <a:t>Hardy</a:t>
            </a:r>
          </a:p>
          <a:p>
            <a:pPr algn="ctr"/>
            <a:r>
              <a:rPr lang="en-US" dirty="0" smtClean="0"/>
              <a:t>1877-1947</a:t>
            </a:r>
            <a:endParaRPr lang="en-US" dirty="0"/>
          </a:p>
        </p:txBody>
      </p:sp>
      <p:sp>
        <p:nvSpPr>
          <p:cNvPr id="6" name="TextBox 5"/>
          <p:cNvSpPr txBox="1"/>
          <p:nvPr/>
        </p:nvSpPr>
        <p:spPr>
          <a:xfrm>
            <a:off x="5707698" y="5090116"/>
            <a:ext cx="1941382" cy="646331"/>
          </a:xfrm>
          <a:prstGeom prst="rect">
            <a:avLst/>
          </a:prstGeom>
          <a:noFill/>
        </p:spPr>
        <p:txBody>
          <a:bodyPr wrap="none" rtlCol="0">
            <a:spAutoFit/>
          </a:bodyPr>
          <a:lstStyle/>
          <a:p>
            <a:pPr algn="ctr"/>
            <a:r>
              <a:rPr lang="en-US" dirty="0" smtClean="0"/>
              <a:t>Wilhelm Weinberg</a:t>
            </a:r>
          </a:p>
          <a:p>
            <a:pPr algn="ctr"/>
            <a:r>
              <a:rPr lang="en-US" dirty="0" smtClean="0"/>
              <a:t>1862-1937</a:t>
            </a:r>
            <a:endParaRPr lang="en-US" dirty="0"/>
          </a:p>
        </p:txBody>
      </p:sp>
      <p:pic>
        <p:nvPicPr>
          <p:cNvPr id="4" name="Picture 3" descr="Screen Shot 2019-05-19 at 17.16.0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064" y="2057400"/>
            <a:ext cx="2743200" cy="2743200"/>
          </a:xfrm>
          <a:prstGeom prst="rect">
            <a:avLst/>
          </a:prstGeom>
        </p:spPr>
      </p:pic>
    </p:spTree>
    <p:extLst>
      <p:ext uri="{BB962C8B-B14F-4D97-AF65-F5344CB8AC3E}">
        <p14:creationId xmlns:p14="http://schemas.microsoft.com/office/powerpoint/2010/main" val="2081885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5-19 at 14.55.2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3975" y="0"/>
            <a:ext cx="5999785" cy="6263412"/>
          </a:xfrm>
          <a:prstGeom prst="rect">
            <a:avLst/>
          </a:prstGeom>
        </p:spPr>
      </p:pic>
      <p:sp>
        <p:nvSpPr>
          <p:cNvPr id="4" name="TextBox 3"/>
          <p:cNvSpPr txBox="1"/>
          <p:nvPr/>
        </p:nvSpPr>
        <p:spPr>
          <a:xfrm>
            <a:off x="1867708" y="6488668"/>
            <a:ext cx="5430017" cy="369332"/>
          </a:xfrm>
          <a:prstGeom prst="rect">
            <a:avLst/>
          </a:prstGeom>
          <a:noFill/>
        </p:spPr>
        <p:txBody>
          <a:bodyPr wrap="none" rtlCol="0">
            <a:spAutoFit/>
          </a:bodyPr>
          <a:lstStyle/>
          <a:p>
            <a:r>
              <a:rPr lang="en-US" dirty="0">
                <a:latin typeface="Trebuchet MS"/>
                <a:cs typeface="Trebuchet MS"/>
              </a:rPr>
              <a:t>https://</a:t>
            </a:r>
            <a:r>
              <a:rPr lang="en-US" dirty="0" err="1">
                <a:latin typeface="Trebuchet MS"/>
                <a:cs typeface="Trebuchet MS"/>
              </a:rPr>
              <a:t>www.bbc.co.uk</a:t>
            </a:r>
            <a:r>
              <a:rPr lang="en-US" dirty="0">
                <a:latin typeface="Trebuchet MS"/>
                <a:cs typeface="Trebuchet MS"/>
              </a:rPr>
              <a:t>/news/magazine-34346428</a:t>
            </a:r>
          </a:p>
        </p:txBody>
      </p:sp>
    </p:spTree>
    <p:extLst>
      <p:ext uri="{BB962C8B-B14F-4D97-AF65-F5344CB8AC3E}">
        <p14:creationId xmlns:p14="http://schemas.microsoft.com/office/powerpoint/2010/main" val="787504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0" y="332656"/>
            <a:ext cx="9144000" cy="1368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eaLnBrk="1" hangingPunct="1"/>
            <a:r>
              <a:rPr lang="en-US" sz="4000" b="1" dirty="0" smtClean="0">
                <a:latin typeface="Trebuchet MS" charset="0"/>
              </a:rPr>
              <a:t>Teach HWE using worked examples</a:t>
            </a:r>
          </a:p>
          <a:p>
            <a:pPr algn="ctr" eaLnBrk="1" hangingPunct="1"/>
            <a:r>
              <a:rPr lang="en-US" sz="2800" b="1" dirty="0" err="1" smtClean="0">
                <a:latin typeface="Trebuchet MS" charset="0"/>
              </a:rPr>
              <a:t>Eilean</a:t>
            </a:r>
            <a:r>
              <a:rPr lang="en-US" sz="2800" b="1" dirty="0" smtClean="0">
                <a:latin typeface="Trebuchet MS" charset="0"/>
              </a:rPr>
              <a:t> </a:t>
            </a:r>
            <a:r>
              <a:rPr lang="en-US" sz="2800" b="1" dirty="0" err="1" smtClean="0">
                <a:latin typeface="Trebuchet MS" charset="0"/>
              </a:rPr>
              <a:t>Caora</a:t>
            </a:r>
            <a:r>
              <a:rPr lang="en-US" sz="2800" b="1" dirty="0" smtClean="0">
                <a:latin typeface="Trebuchet MS" charset="0"/>
              </a:rPr>
              <a:t> Gael (White Sheep Island)</a:t>
            </a:r>
          </a:p>
          <a:p>
            <a:pPr algn="ctr" eaLnBrk="1" hangingPunct="1"/>
            <a:endParaRPr lang="en-US" b="1" i="1" dirty="0">
              <a:latin typeface="Trebuchet MS" charset="0"/>
            </a:endParaRPr>
          </a:p>
        </p:txBody>
      </p:sp>
      <p:pic>
        <p:nvPicPr>
          <p:cNvPr id="2" name="Picture 1" descr="Screen Shot 2019-02-23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6" y="1700808"/>
            <a:ext cx="4288284" cy="3320874"/>
          </a:xfrm>
          <a:prstGeom prst="rect">
            <a:avLst/>
          </a:prstGeom>
        </p:spPr>
      </p:pic>
      <p:sp>
        <p:nvSpPr>
          <p:cNvPr id="4" name="TextBox 3"/>
          <p:cNvSpPr txBox="1"/>
          <p:nvPr/>
        </p:nvSpPr>
        <p:spPr>
          <a:xfrm>
            <a:off x="6988" y="6309320"/>
            <a:ext cx="9137011" cy="369332"/>
          </a:xfrm>
          <a:prstGeom prst="rect">
            <a:avLst/>
          </a:prstGeom>
          <a:noFill/>
        </p:spPr>
        <p:txBody>
          <a:bodyPr wrap="square" rtlCol="0">
            <a:spAutoFit/>
          </a:bodyPr>
          <a:lstStyle/>
          <a:p>
            <a:pPr algn="ctr"/>
            <a:r>
              <a:rPr lang="en-US" sz="1800" b="1" dirty="0" smtClean="0">
                <a:latin typeface="Trebuchet MS"/>
                <a:cs typeface="Trebuchet MS"/>
              </a:rPr>
              <a:t>There is not necessarily a right answer, just a better argument</a:t>
            </a:r>
            <a:endParaRPr lang="en-US" sz="1800" b="1" dirty="0">
              <a:latin typeface="Trebuchet MS"/>
              <a:cs typeface="Trebuchet MS"/>
            </a:endParaRPr>
          </a:p>
        </p:txBody>
      </p:sp>
      <p:pic>
        <p:nvPicPr>
          <p:cNvPr id="5" name="Picture 4" descr="Screen Shot 2019-02-24 at 10.31.4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4963" y="2980276"/>
            <a:ext cx="4799037" cy="2969004"/>
          </a:xfrm>
          <a:prstGeom prst="rect">
            <a:avLst/>
          </a:prstGeom>
        </p:spPr>
      </p:pic>
    </p:spTree>
    <p:extLst>
      <p:ext uri="{BB962C8B-B14F-4D97-AF65-F5344CB8AC3E}">
        <p14:creationId xmlns:p14="http://schemas.microsoft.com/office/powerpoint/2010/main" val="3467050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0" y="332656"/>
            <a:ext cx="9144000" cy="1368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eaLnBrk="1" hangingPunct="1"/>
            <a:r>
              <a:rPr lang="en-US" sz="4000" b="1" dirty="0" smtClean="0">
                <a:latin typeface="Trebuchet MS" charset="0"/>
              </a:rPr>
              <a:t>Teach HWE using worked examples</a:t>
            </a:r>
          </a:p>
          <a:p>
            <a:pPr algn="ctr" eaLnBrk="1" hangingPunct="1"/>
            <a:r>
              <a:rPr lang="en-US" sz="2800" b="1" dirty="0" err="1" smtClean="0">
                <a:latin typeface="Trebuchet MS" charset="0"/>
              </a:rPr>
              <a:t>Eilean</a:t>
            </a:r>
            <a:r>
              <a:rPr lang="en-US" sz="2800" b="1" dirty="0" smtClean="0">
                <a:latin typeface="Trebuchet MS" charset="0"/>
              </a:rPr>
              <a:t> </a:t>
            </a:r>
            <a:r>
              <a:rPr lang="en-US" sz="2800" b="1" dirty="0" err="1" smtClean="0">
                <a:latin typeface="Trebuchet MS" charset="0"/>
              </a:rPr>
              <a:t>Caora</a:t>
            </a:r>
            <a:r>
              <a:rPr lang="en-US" sz="2800" b="1" dirty="0" smtClean="0">
                <a:latin typeface="Trebuchet MS" charset="0"/>
              </a:rPr>
              <a:t> Gael (White Sheep Island)</a:t>
            </a:r>
          </a:p>
          <a:p>
            <a:pPr algn="ctr" eaLnBrk="1" hangingPunct="1"/>
            <a:endParaRPr lang="en-US" b="1" i="1" dirty="0">
              <a:latin typeface="Trebuchet MS" charset="0"/>
            </a:endParaRPr>
          </a:p>
        </p:txBody>
      </p:sp>
      <p:sp>
        <p:nvSpPr>
          <p:cNvPr id="3" name="TextBox 2"/>
          <p:cNvSpPr txBox="1"/>
          <p:nvPr/>
        </p:nvSpPr>
        <p:spPr>
          <a:xfrm>
            <a:off x="0" y="1866781"/>
            <a:ext cx="9144000" cy="5355313"/>
          </a:xfrm>
          <a:prstGeom prst="rect">
            <a:avLst/>
          </a:prstGeom>
          <a:noFill/>
        </p:spPr>
        <p:txBody>
          <a:bodyPr wrap="square" rtlCol="0">
            <a:spAutoFit/>
          </a:bodyPr>
          <a:lstStyle/>
          <a:p>
            <a:r>
              <a:rPr lang="en-US" dirty="0"/>
              <a:t>Heterozygous sheep are at a selective disadvantage, because……?</a:t>
            </a:r>
            <a:endParaRPr lang="en-GB" dirty="0"/>
          </a:p>
          <a:p>
            <a:r>
              <a:rPr lang="en-US" dirty="0"/>
              <a:t> </a:t>
            </a:r>
            <a:endParaRPr lang="en-GB" dirty="0"/>
          </a:p>
          <a:p>
            <a:r>
              <a:rPr lang="en-US" dirty="0"/>
              <a:t>The two strains of sheep prefer to mate with their own kind.</a:t>
            </a:r>
            <a:endParaRPr lang="en-GB" dirty="0"/>
          </a:p>
          <a:p>
            <a:r>
              <a:rPr lang="en-US" dirty="0"/>
              <a:t> </a:t>
            </a:r>
            <a:endParaRPr lang="en-GB" dirty="0"/>
          </a:p>
          <a:p>
            <a:r>
              <a:rPr lang="en-US" dirty="0"/>
              <a:t>The two strains of sheep tend to mate with their own kind because they are geographically isolated either because they eat different foods (seaweed on the beach, grass on the land) or because of a geographic barrier.</a:t>
            </a:r>
            <a:endParaRPr lang="en-GB" dirty="0"/>
          </a:p>
          <a:p>
            <a:r>
              <a:rPr lang="en-US" dirty="0"/>
              <a:t> </a:t>
            </a:r>
            <a:endParaRPr lang="en-GB" dirty="0"/>
          </a:p>
          <a:p>
            <a:r>
              <a:rPr lang="en-US" dirty="0"/>
              <a:t>It is only a few years since </a:t>
            </a:r>
            <a:r>
              <a:rPr lang="en-US" dirty="0" smtClean="0"/>
              <a:t>ten years sheep </a:t>
            </a:r>
            <a:r>
              <a:rPr lang="en-US" dirty="0"/>
              <a:t>arrived on the island, so there hasn’t been enough time for the sheep to become mixed-bred.</a:t>
            </a:r>
            <a:endParaRPr lang="en-GB" dirty="0"/>
          </a:p>
          <a:p>
            <a:r>
              <a:rPr lang="en-US" dirty="0"/>
              <a:t> </a:t>
            </a:r>
            <a:endParaRPr lang="en-GB" dirty="0"/>
          </a:p>
          <a:p>
            <a:r>
              <a:rPr lang="en-US" dirty="0" smtClean="0"/>
              <a:t>Prior to arriving on the island the </a:t>
            </a:r>
            <a:r>
              <a:rPr lang="en-US" dirty="0"/>
              <a:t>sheep </a:t>
            </a:r>
            <a:r>
              <a:rPr lang="en-US" dirty="0" smtClean="0"/>
              <a:t>evolved </a:t>
            </a:r>
            <a:r>
              <a:rPr lang="en-US" dirty="0"/>
              <a:t>different mating seasons.</a:t>
            </a:r>
            <a:endParaRPr lang="en-GB" dirty="0"/>
          </a:p>
          <a:p>
            <a:r>
              <a:rPr lang="en-US" dirty="0"/>
              <a:t> </a:t>
            </a:r>
            <a:endParaRPr lang="en-GB" dirty="0"/>
          </a:p>
          <a:p>
            <a:r>
              <a:rPr lang="en-US" dirty="0"/>
              <a:t>The sheep have evolved different metabolisms to deal with the fact they have different diets, and as a consequence heterozygous sheep (which perhaps don’t digest either food source very well) are at a selective disadvantage.</a:t>
            </a:r>
            <a:endParaRPr lang="en-GB" dirty="0"/>
          </a:p>
          <a:p>
            <a:r>
              <a:rPr lang="en-US" dirty="0"/>
              <a:t> </a:t>
            </a:r>
            <a:endParaRPr lang="en-GB" dirty="0"/>
          </a:p>
          <a:p>
            <a:r>
              <a:rPr lang="en-US" dirty="0"/>
              <a:t>There are a lot of other plausible possibilities.</a:t>
            </a:r>
            <a:endParaRPr lang="en-GB" dirty="0"/>
          </a:p>
          <a:p>
            <a:endParaRPr lang="en-US" dirty="0"/>
          </a:p>
        </p:txBody>
      </p:sp>
    </p:spTree>
    <p:extLst>
      <p:ext uri="{BB962C8B-B14F-4D97-AF65-F5344CB8AC3E}">
        <p14:creationId xmlns:p14="http://schemas.microsoft.com/office/powerpoint/2010/main" val="3096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Where is </a:t>
            </a:r>
            <a:r>
              <a:rPr lang="en-US" sz="4000" b="1" dirty="0" err="1" smtClean="0">
                <a:latin typeface="Trebuchet MS" charset="0"/>
                <a:ea typeface="ＭＳ Ｐゴシック" charset="0"/>
                <a:cs typeface="ＭＳ Ｐゴシック" charset="0"/>
              </a:rPr>
              <a:t>Pingelap</a:t>
            </a:r>
            <a:r>
              <a:rPr lang="en-US" sz="4000" b="1" dirty="0" smtClean="0">
                <a:latin typeface="Trebuchet MS" charset="0"/>
                <a:ea typeface="ＭＳ Ｐゴシック" charset="0"/>
                <a:cs typeface="ＭＳ Ｐゴシック" charset="0"/>
              </a:rPr>
              <a:t>?</a:t>
            </a:r>
            <a:endParaRPr lang="en-US" sz="4000" b="1" dirty="0">
              <a:latin typeface="Trebuchet MS" charset="0"/>
              <a:ea typeface="ＭＳ Ｐゴシック" charset="0"/>
              <a:cs typeface="ＭＳ Ｐゴシック" charset="0"/>
            </a:endParaRPr>
          </a:p>
        </p:txBody>
      </p:sp>
      <p:pic>
        <p:nvPicPr>
          <p:cNvPr id="3" name="Picture 2" descr="Screen Shot 2019-05-19 at 15.51.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08517"/>
            <a:ext cx="9144000" cy="2825057"/>
          </a:xfrm>
          <a:prstGeom prst="rect">
            <a:avLst/>
          </a:prstGeom>
        </p:spPr>
      </p:pic>
      <p:sp>
        <p:nvSpPr>
          <p:cNvPr id="4" name="TextBox 3"/>
          <p:cNvSpPr txBox="1"/>
          <p:nvPr/>
        </p:nvSpPr>
        <p:spPr>
          <a:xfrm>
            <a:off x="0" y="4693972"/>
            <a:ext cx="9144000" cy="1754327"/>
          </a:xfrm>
          <a:prstGeom prst="rect">
            <a:avLst/>
          </a:prstGeom>
          <a:noFill/>
        </p:spPr>
        <p:txBody>
          <a:bodyPr wrap="square" rtlCol="0">
            <a:spAutoFit/>
          </a:bodyPr>
          <a:lstStyle/>
          <a:p>
            <a:pPr algn="just"/>
            <a:r>
              <a:rPr lang="en-US" dirty="0" err="1" smtClean="0"/>
              <a:t>Pingelap</a:t>
            </a:r>
            <a:r>
              <a:rPr lang="en-US" dirty="0" smtClean="0"/>
              <a:t> is a Pacific Ocean Atoll in the federated States of Micronesia.</a:t>
            </a:r>
          </a:p>
          <a:p>
            <a:pPr algn="just"/>
            <a:endParaRPr lang="en-US" dirty="0"/>
          </a:p>
          <a:p>
            <a:pPr algn="just"/>
            <a:r>
              <a:rPr lang="en-US" dirty="0" smtClean="0"/>
              <a:t>It comprises three islands, with a total land area of under 2km</a:t>
            </a:r>
            <a:r>
              <a:rPr lang="en-US" baseline="30000" dirty="0" smtClean="0"/>
              <a:t>2</a:t>
            </a:r>
            <a:r>
              <a:rPr lang="en-US" dirty="0" smtClean="0"/>
              <a:t>, and a population of 250.</a:t>
            </a:r>
          </a:p>
          <a:p>
            <a:pPr algn="just"/>
            <a:endParaRPr lang="en-US" dirty="0"/>
          </a:p>
          <a:p>
            <a:pPr algn="just"/>
            <a:r>
              <a:rPr lang="en-US" dirty="0" smtClean="0"/>
              <a:t>See https</a:t>
            </a:r>
            <a:r>
              <a:rPr lang="en-US" dirty="0"/>
              <a:t>://www.nationalgeographic.com/photography/proof/2018/01/pingelap-island-colorblindness-micronesia/</a:t>
            </a:r>
          </a:p>
        </p:txBody>
      </p:sp>
    </p:spTree>
    <p:extLst>
      <p:ext uri="{BB962C8B-B14F-4D97-AF65-F5344CB8AC3E}">
        <p14:creationId xmlns:p14="http://schemas.microsoft.com/office/powerpoint/2010/main" val="3914462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Why </a:t>
            </a:r>
            <a:r>
              <a:rPr lang="en-US" sz="4000" b="1" dirty="0" err="1" smtClean="0">
                <a:latin typeface="Trebuchet MS" charset="0"/>
                <a:ea typeface="ＭＳ Ｐゴシック" charset="0"/>
                <a:cs typeface="ＭＳ Ｐゴシック" charset="0"/>
              </a:rPr>
              <a:t>Pingelap</a:t>
            </a:r>
            <a:r>
              <a:rPr lang="en-US" sz="4000" b="1" dirty="0" smtClean="0">
                <a:latin typeface="Trebuchet MS" charset="0"/>
                <a:ea typeface="ＭＳ Ｐゴシック" charset="0"/>
                <a:cs typeface="ＭＳ Ｐゴシック" charset="0"/>
              </a:rPr>
              <a:t>?</a:t>
            </a:r>
            <a:endParaRPr lang="en-US" sz="4000" b="1" dirty="0">
              <a:latin typeface="Trebuchet MS" charset="0"/>
              <a:ea typeface="ＭＳ Ｐゴシック" charset="0"/>
              <a:cs typeface="ＭＳ Ｐゴシック" charset="0"/>
            </a:endParaRPr>
          </a:p>
        </p:txBody>
      </p:sp>
      <p:sp>
        <p:nvSpPr>
          <p:cNvPr id="2" name="TextBox 1"/>
          <p:cNvSpPr txBox="1"/>
          <p:nvPr/>
        </p:nvSpPr>
        <p:spPr>
          <a:xfrm>
            <a:off x="0" y="4852331"/>
            <a:ext cx="9144000" cy="1754326"/>
          </a:xfrm>
          <a:prstGeom prst="rect">
            <a:avLst/>
          </a:prstGeom>
          <a:noFill/>
        </p:spPr>
        <p:txBody>
          <a:bodyPr wrap="square" rtlCol="0">
            <a:spAutoFit/>
          </a:bodyPr>
          <a:lstStyle/>
          <a:p>
            <a:pPr algn="just"/>
            <a:r>
              <a:rPr lang="en-US" dirty="0" smtClean="0">
                <a:latin typeface="Trebuchet MS"/>
                <a:cs typeface="Trebuchet MS"/>
              </a:rPr>
              <a:t>According to legend a devastating storm around 1775 caused a population bottleneck. One survivor was the king. It’s believed he carried a rare mutation for an extreme form of </a:t>
            </a:r>
            <a:r>
              <a:rPr lang="en-US" dirty="0" err="1" smtClean="0">
                <a:latin typeface="Trebuchet MS"/>
                <a:cs typeface="Trebuchet MS"/>
              </a:rPr>
              <a:t>colour</a:t>
            </a:r>
            <a:r>
              <a:rPr lang="en-US" dirty="0" smtClean="0">
                <a:latin typeface="Trebuchet MS"/>
                <a:cs typeface="Trebuchet MS"/>
              </a:rPr>
              <a:t> blindness, called </a:t>
            </a:r>
            <a:r>
              <a:rPr lang="en-US" dirty="0" err="1" smtClean="0">
                <a:latin typeface="Trebuchet MS"/>
                <a:cs typeface="Trebuchet MS"/>
              </a:rPr>
              <a:t>achromatopsia</a:t>
            </a:r>
            <a:r>
              <a:rPr lang="en-US" dirty="0" smtClean="0">
                <a:latin typeface="Trebuchet MS"/>
                <a:cs typeface="Trebuchet MS"/>
              </a:rPr>
              <a:t>. It’s an example of founder effect.</a:t>
            </a:r>
            <a:endParaRPr lang="en-US" dirty="0">
              <a:latin typeface="Trebuchet MS"/>
              <a:cs typeface="Trebuchet MS"/>
            </a:endParaRPr>
          </a:p>
          <a:p>
            <a:pPr algn="just"/>
            <a:r>
              <a:rPr lang="en-US" dirty="0" smtClean="0">
                <a:latin typeface="Trebuchet MS"/>
                <a:cs typeface="Trebuchet MS"/>
              </a:rPr>
              <a:t>On the island it’s at a frequency of 10%, elsewhere it’s one in thirty thousand.</a:t>
            </a:r>
          </a:p>
          <a:p>
            <a:pPr algn="just"/>
            <a:endParaRPr lang="en-US" dirty="0" smtClean="0">
              <a:latin typeface="Trebuchet MS"/>
              <a:cs typeface="Trebuchet MS"/>
            </a:endParaRPr>
          </a:p>
          <a:p>
            <a:pPr algn="just"/>
            <a:r>
              <a:rPr lang="en-US" dirty="0" smtClean="0">
                <a:latin typeface="Trebuchet MS"/>
                <a:cs typeface="Trebuchet MS"/>
              </a:rPr>
              <a:t>See Steve Jones at https</a:t>
            </a:r>
            <a:r>
              <a:rPr lang="en-US" dirty="0">
                <a:latin typeface="Trebuchet MS"/>
                <a:cs typeface="Trebuchet MS"/>
              </a:rPr>
              <a:t>://</a:t>
            </a:r>
            <a:r>
              <a:rPr lang="en-US" dirty="0" err="1">
                <a:latin typeface="Trebuchet MS"/>
                <a:cs typeface="Trebuchet MS"/>
              </a:rPr>
              <a:t>www.youtube.com</a:t>
            </a:r>
            <a:r>
              <a:rPr lang="en-US" dirty="0">
                <a:latin typeface="Trebuchet MS"/>
                <a:cs typeface="Trebuchet MS"/>
              </a:rPr>
              <a:t>/</a:t>
            </a:r>
            <a:r>
              <a:rPr lang="en-US" dirty="0" err="1">
                <a:latin typeface="Trebuchet MS"/>
                <a:cs typeface="Trebuchet MS"/>
              </a:rPr>
              <a:t>watch?v</a:t>
            </a:r>
            <a:r>
              <a:rPr lang="en-US" dirty="0">
                <a:latin typeface="Trebuchet MS"/>
                <a:cs typeface="Trebuchet MS"/>
              </a:rPr>
              <a:t>=WCKB2ZgUzsI</a:t>
            </a:r>
          </a:p>
        </p:txBody>
      </p:sp>
      <p:pic>
        <p:nvPicPr>
          <p:cNvPr id="3" name="Picture 2" descr="Screen Shot 2019-05-19 at 16.19.1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8476"/>
            <a:ext cx="9144000" cy="3451298"/>
          </a:xfrm>
          <a:prstGeom prst="rect">
            <a:avLst/>
          </a:prstGeom>
        </p:spPr>
      </p:pic>
    </p:spTree>
    <p:extLst>
      <p:ext uri="{BB962C8B-B14F-4D97-AF65-F5344CB8AC3E}">
        <p14:creationId xmlns:p14="http://schemas.microsoft.com/office/powerpoint/2010/main" val="409295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What can they see?</a:t>
            </a:r>
            <a:endParaRPr lang="en-US" sz="4000" b="1" dirty="0">
              <a:latin typeface="Trebuchet MS" charset="0"/>
              <a:ea typeface="ＭＳ Ｐゴシック" charset="0"/>
              <a:cs typeface="ＭＳ Ｐゴシック" charset="0"/>
            </a:endParaRPr>
          </a:p>
        </p:txBody>
      </p:sp>
      <p:pic>
        <p:nvPicPr>
          <p:cNvPr id="3" name="Picture 2" descr="Screen Shot 2019-05-19 at 16.00.0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83056"/>
            <a:ext cx="9144000" cy="4863101"/>
          </a:xfrm>
          <a:prstGeom prst="rect">
            <a:avLst/>
          </a:prstGeom>
        </p:spPr>
      </p:pic>
      <p:sp>
        <p:nvSpPr>
          <p:cNvPr id="4" name="Rectangle 3"/>
          <p:cNvSpPr/>
          <p:nvPr/>
        </p:nvSpPr>
        <p:spPr>
          <a:xfrm>
            <a:off x="0" y="6395130"/>
            <a:ext cx="9144000" cy="369332"/>
          </a:xfrm>
          <a:prstGeom prst="rect">
            <a:avLst/>
          </a:prstGeom>
        </p:spPr>
        <p:txBody>
          <a:bodyPr wrap="square">
            <a:spAutoFit/>
          </a:bodyPr>
          <a:lstStyle/>
          <a:p>
            <a:pPr algn="ctr"/>
            <a:r>
              <a:rPr lang="en-US" dirty="0" smtClean="0"/>
              <a:t>Does it convey a selective advantage?</a:t>
            </a:r>
            <a:endParaRPr lang="en-US" dirty="0"/>
          </a:p>
        </p:txBody>
      </p:sp>
    </p:spTree>
    <p:extLst>
      <p:ext uri="{BB962C8B-B14F-4D97-AF65-F5344CB8AC3E}">
        <p14:creationId xmlns:p14="http://schemas.microsoft.com/office/powerpoint/2010/main" val="197428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Tasmanian Devils</a:t>
            </a:r>
            <a:endParaRPr lang="en-US" sz="4000" b="1" dirty="0">
              <a:latin typeface="Trebuchet MS" charset="0"/>
              <a:ea typeface="ＭＳ Ｐゴシック" charset="0"/>
              <a:cs typeface="ＭＳ Ｐゴシック" charset="0"/>
            </a:endParaRPr>
          </a:p>
        </p:txBody>
      </p:sp>
      <p:pic>
        <p:nvPicPr>
          <p:cNvPr id="2" name="Picture 1" descr="Screen Shot 2019-05-19 at 16.31.0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7480"/>
            <a:ext cx="9144000" cy="4398761"/>
          </a:xfrm>
          <a:prstGeom prst="rect">
            <a:avLst/>
          </a:prstGeom>
        </p:spPr>
      </p:pic>
      <p:sp>
        <p:nvSpPr>
          <p:cNvPr id="3" name="TextBox 2"/>
          <p:cNvSpPr txBox="1"/>
          <p:nvPr/>
        </p:nvSpPr>
        <p:spPr>
          <a:xfrm>
            <a:off x="1" y="6177867"/>
            <a:ext cx="9144000" cy="338554"/>
          </a:xfrm>
          <a:prstGeom prst="rect">
            <a:avLst/>
          </a:prstGeom>
          <a:noFill/>
        </p:spPr>
        <p:txBody>
          <a:bodyPr wrap="square" rtlCol="0">
            <a:spAutoFit/>
          </a:bodyPr>
          <a:lstStyle/>
          <a:p>
            <a:pPr algn="ctr"/>
            <a:r>
              <a:rPr lang="en-US" sz="1600" dirty="0"/>
              <a:t>https://</a:t>
            </a:r>
            <a:r>
              <a:rPr lang="en-US" sz="1600" dirty="0" err="1"/>
              <a:t>theconversation.com</a:t>
            </a:r>
            <a:r>
              <a:rPr lang="en-US" sz="1600" dirty="0"/>
              <a:t>/survival-of-the-fittest-perhaps-not-if-youre-a-tasmanian-devil-76402</a:t>
            </a:r>
          </a:p>
        </p:txBody>
      </p:sp>
    </p:spTree>
    <p:extLst>
      <p:ext uri="{BB962C8B-B14F-4D97-AF65-F5344CB8AC3E}">
        <p14:creationId xmlns:p14="http://schemas.microsoft.com/office/powerpoint/2010/main" val="1814381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normAutofit fontScale="90000"/>
          </a:bodyPr>
          <a:lstStyle/>
          <a:p>
            <a:pPr eaLnBrk="1" hangingPunct="1"/>
            <a:r>
              <a:rPr lang="en-US" sz="4000" b="1" dirty="0" smtClean="0">
                <a:latin typeface="Trebuchet MS" charset="0"/>
                <a:ea typeface="ＭＳ Ｐゴシック" charset="0"/>
                <a:cs typeface="ＭＳ Ｐゴシック" charset="0"/>
              </a:rPr>
              <a:t>Deadly Facial </a:t>
            </a:r>
            <a:r>
              <a:rPr lang="en-US" sz="4000" b="1" dirty="0" err="1" smtClean="0">
                <a:latin typeface="Trebuchet MS" charset="0"/>
                <a:ea typeface="ＭＳ Ｐゴシック" charset="0"/>
                <a:cs typeface="ＭＳ Ｐゴシック" charset="0"/>
              </a:rPr>
              <a:t>Tumour</a:t>
            </a:r>
            <a:r>
              <a:rPr lang="en-US" sz="4000" b="1" dirty="0" smtClean="0">
                <a:latin typeface="Trebuchet MS" charset="0"/>
                <a:ea typeface="ＭＳ Ｐゴシック" charset="0"/>
                <a:cs typeface="ＭＳ Ｐゴシック" charset="0"/>
              </a:rPr>
              <a:t> Disease Progression</a:t>
            </a:r>
            <a:endParaRPr lang="en-US" sz="4000" b="1" dirty="0">
              <a:latin typeface="Trebuchet MS" charset="0"/>
              <a:ea typeface="ＭＳ Ｐゴシック" charset="0"/>
              <a:cs typeface="ＭＳ Ｐゴシック" charset="0"/>
            </a:endParaRPr>
          </a:p>
        </p:txBody>
      </p:sp>
      <p:pic>
        <p:nvPicPr>
          <p:cNvPr id="4" name="Picture 3" descr="Screen Shot 2019-05-19 at 16.34.4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3112" y="1513679"/>
            <a:ext cx="4170159" cy="4574672"/>
          </a:xfrm>
          <a:prstGeom prst="rect">
            <a:avLst/>
          </a:prstGeom>
        </p:spPr>
      </p:pic>
      <p:pic>
        <p:nvPicPr>
          <p:cNvPr id="6" name="Picture 5" descr="Screen Shot 2019-05-19 at 16.55.48.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11" y="1662216"/>
            <a:ext cx="4269674" cy="4456595"/>
          </a:xfrm>
          <a:prstGeom prst="rect">
            <a:avLst/>
          </a:prstGeom>
        </p:spPr>
      </p:pic>
    </p:spTree>
    <p:extLst>
      <p:ext uri="{BB962C8B-B14F-4D97-AF65-F5344CB8AC3E}">
        <p14:creationId xmlns:p14="http://schemas.microsoft.com/office/powerpoint/2010/main" val="181803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Tasmanian devil Population Decline</a:t>
            </a:r>
            <a:endParaRPr lang="en-US" sz="4000" b="1" dirty="0">
              <a:latin typeface="Trebuchet MS" charset="0"/>
              <a:ea typeface="ＭＳ Ｐゴシック" charset="0"/>
              <a:cs typeface="ＭＳ Ｐゴシック" charset="0"/>
            </a:endParaRPr>
          </a:p>
        </p:txBody>
      </p:sp>
      <p:pic>
        <p:nvPicPr>
          <p:cNvPr id="7" name="Picture 6" descr="Screen Shot 2019-05-19 at 16.35.5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9164" y="1311053"/>
            <a:ext cx="7222830" cy="5268827"/>
          </a:xfrm>
          <a:prstGeom prst="rect">
            <a:avLst/>
          </a:prstGeom>
        </p:spPr>
      </p:pic>
    </p:spTree>
    <p:extLst>
      <p:ext uri="{BB962C8B-B14F-4D97-AF65-F5344CB8AC3E}">
        <p14:creationId xmlns:p14="http://schemas.microsoft.com/office/powerpoint/2010/main" val="1734416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52400"/>
            <a:ext cx="9144000" cy="1143000"/>
          </a:xfrm>
          <a:noFill/>
        </p:spPr>
        <p:txBody>
          <a:bodyPr/>
          <a:lstStyle/>
          <a:p>
            <a:pPr eaLnBrk="1" hangingPunct="1"/>
            <a:r>
              <a:rPr lang="en-US" sz="4000" b="1" dirty="0" smtClean="0">
                <a:latin typeface="Trebuchet MS" charset="0"/>
                <a:ea typeface="ＭＳ Ｐゴシック" charset="0"/>
                <a:cs typeface="ＭＳ Ｐゴシック" charset="0"/>
              </a:rPr>
              <a:t>How Can Tasmanian devils Survive?</a:t>
            </a:r>
            <a:endParaRPr lang="en-US" sz="4000" b="1" dirty="0">
              <a:latin typeface="Trebuchet MS" charset="0"/>
              <a:ea typeface="ＭＳ Ｐゴシック" charset="0"/>
              <a:cs typeface="ＭＳ Ｐゴシック" charset="0"/>
            </a:endParaRPr>
          </a:p>
        </p:txBody>
      </p:sp>
      <p:sp>
        <p:nvSpPr>
          <p:cNvPr id="2" name="TextBox 1"/>
          <p:cNvSpPr txBox="1"/>
          <p:nvPr/>
        </p:nvSpPr>
        <p:spPr>
          <a:xfrm>
            <a:off x="205267" y="2075626"/>
            <a:ext cx="5545108" cy="4401205"/>
          </a:xfrm>
          <a:prstGeom prst="rect">
            <a:avLst/>
          </a:prstGeom>
          <a:noFill/>
        </p:spPr>
        <p:txBody>
          <a:bodyPr wrap="none" rtlCol="0">
            <a:spAutoFit/>
          </a:bodyPr>
          <a:lstStyle/>
          <a:p>
            <a:r>
              <a:rPr lang="en-US" sz="2000" b="1" dirty="0" smtClean="0"/>
              <a:t>Maybe use as a discussion topic?</a:t>
            </a:r>
          </a:p>
          <a:p>
            <a:endParaRPr lang="en-US" sz="2000" b="1" dirty="0"/>
          </a:p>
          <a:p>
            <a:r>
              <a:rPr lang="en-US" sz="2000" b="1" dirty="0" smtClean="0"/>
              <a:t>With Human </a:t>
            </a:r>
            <a:r>
              <a:rPr lang="en-US" sz="2000" b="1" dirty="0"/>
              <a:t>I</a:t>
            </a:r>
            <a:r>
              <a:rPr lang="en-US" sz="2000" b="1" dirty="0" smtClean="0"/>
              <a:t>ntervention</a:t>
            </a:r>
          </a:p>
          <a:p>
            <a:pPr marL="342900" indent="-342900">
              <a:buFont typeface="Arial"/>
              <a:buChar char="•"/>
            </a:pPr>
            <a:r>
              <a:rPr lang="en-US" sz="2000" dirty="0" smtClean="0"/>
              <a:t>Capture and isolate uninfected individuals</a:t>
            </a:r>
          </a:p>
          <a:p>
            <a:pPr marL="342900" indent="-342900">
              <a:buFont typeface="Arial"/>
              <a:buChar char="•"/>
            </a:pPr>
            <a:r>
              <a:rPr lang="en-US" sz="2000" dirty="0" smtClean="0"/>
              <a:t>Develop </a:t>
            </a:r>
            <a:r>
              <a:rPr lang="en-US" sz="2000" dirty="0"/>
              <a:t>treatment or </a:t>
            </a:r>
            <a:r>
              <a:rPr lang="en-US" sz="2000" dirty="0" smtClean="0"/>
              <a:t>cure</a:t>
            </a:r>
          </a:p>
          <a:p>
            <a:pPr marL="342900" indent="-342900">
              <a:buFont typeface="Arial"/>
              <a:buChar char="•"/>
            </a:pPr>
            <a:r>
              <a:rPr lang="en-US" sz="2000" dirty="0" smtClean="0"/>
              <a:t>Cull affected individuals</a:t>
            </a:r>
            <a:endParaRPr lang="en-US" sz="2000" dirty="0"/>
          </a:p>
          <a:p>
            <a:pPr marL="342900" indent="-342900">
              <a:buFont typeface="Arial"/>
              <a:buChar char="•"/>
            </a:pPr>
            <a:endParaRPr lang="en-US" sz="2000" dirty="0"/>
          </a:p>
          <a:p>
            <a:endParaRPr lang="en-US" sz="2000" dirty="0"/>
          </a:p>
          <a:p>
            <a:r>
              <a:rPr lang="en-US" sz="2000" b="1" dirty="0" smtClean="0"/>
              <a:t>Via Natural Selection</a:t>
            </a:r>
          </a:p>
          <a:p>
            <a:pPr marL="342900" indent="-342900">
              <a:buFont typeface="Arial"/>
              <a:buChar char="•"/>
            </a:pPr>
            <a:r>
              <a:rPr lang="en-US" sz="2000" dirty="0" smtClean="0"/>
              <a:t>Develop resistance (</a:t>
            </a:r>
            <a:r>
              <a:rPr lang="en-US" sz="2000" dirty="0" err="1" smtClean="0"/>
              <a:t>recognise</a:t>
            </a:r>
            <a:r>
              <a:rPr lang="en-US" sz="2000" dirty="0" smtClean="0"/>
              <a:t> cancer as foreign)</a:t>
            </a:r>
          </a:p>
          <a:p>
            <a:pPr marL="342900" indent="-342900">
              <a:buFont typeface="Arial"/>
              <a:buChar char="•"/>
            </a:pPr>
            <a:r>
              <a:rPr lang="en-US" sz="2000" dirty="0" smtClean="0"/>
              <a:t>Mature more quickly</a:t>
            </a:r>
          </a:p>
          <a:p>
            <a:endParaRPr lang="en-US" sz="2000" dirty="0"/>
          </a:p>
          <a:p>
            <a:endParaRPr lang="en-US" sz="2000" dirty="0"/>
          </a:p>
          <a:p>
            <a:endParaRPr lang="en-US" sz="2000" dirty="0"/>
          </a:p>
        </p:txBody>
      </p:sp>
      <p:pic>
        <p:nvPicPr>
          <p:cNvPr id="3" name="Picture 2" descr="Screen Shot 2019-05-19 at 17.03.3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764" y="1423872"/>
            <a:ext cx="3968438" cy="3359887"/>
          </a:xfrm>
          <a:prstGeom prst="rect">
            <a:avLst/>
          </a:prstGeom>
        </p:spPr>
      </p:pic>
    </p:spTree>
    <p:extLst>
      <p:ext uri="{BB962C8B-B14F-4D97-AF65-F5344CB8AC3E}">
        <p14:creationId xmlns:p14="http://schemas.microsoft.com/office/powerpoint/2010/main" val="208046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1483</Words>
  <Application>Microsoft Office PowerPoint</Application>
  <PresentationFormat>On-screen Show (4:3)</PresentationFormat>
  <Paragraphs>141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Trebuchet MS</vt:lpstr>
      <vt:lpstr>Office Theme</vt:lpstr>
      <vt:lpstr>PowerPoint Presentation</vt:lpstr>
      <vt:lpstr>PowerPoint Presentation</vt:lpstr>
      <vt:lpstr>Where is Pingelap?</vt:lpstr>
      <vt:lpstr>Why Pingelap?</vt:lpstr>
      <vt:lpstr>What can they see?</vt:lpstr>
      <vt:lpstr>Tasmanian Devils</vt:lpstr>
      <vt:lpstr>Deadly Facial Tumour Disease Progression</vt:lpstr>
      <vt:lpstr>Tasmanian devil Population Decline</vt:lpstr>
      <vt:lpstr>How Can Tasmanian devils Survive?</vt:lpstr>
      <vt:lpstr>Lactose Intolerance</vt:lpstr>
      <vt:lpstr>Lactose Intolerance</vt:lpstr>
      <vt:lpstr>Lactose Intolerance</vt:lpstr>
      <vt:lpstr>Eye Colour</vt:lpstr>
      <vt:lpstr>Brown eyes or Blue eyes?</vt:lpstr>
      <vt:lpstr>Eye Colour</vt:lpstr>
      <vt:lpstr>Where do Blue Eyes come from?</vt:lpstr>
      <vt:lpstr>Hardy-Weinberg Equilibrium</vt:lpstr>
      <vt:lpstr>Hardy-Weinberg Equilibrium</vt:lpstr>
      <vt:lpstr>Hardy-Weinberg Equilibrium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Rebecca Pitman</cp:lastModifiedBy>
  <cp:revision>9</cp:revision>
  <cp:lastPrinted>2019-05-19T16:31:47Z</cp:lastPrinted>
  <dcterms:created xsi:type="dcterms:W3CDTF">2018-09-08T19:02:17Z</dcterms:created>
  <dcterms:modified xsi:type="dcterms:W3CDTF">2019-09-24T08:14:09Z</dcterms:modified>
</cp:coreProperties>
</file>