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7799" marR="57799" indent="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1pPr>
    <a:lvl2pPr marL="57799" marR="57799" indent="3429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2pPr>
    <a:lvl3pPr marL="57799" marR="57799" indent="6858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3pPr>
    <a:lvl4pPr marL="57799" marR="57799" indent="10287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4pPr>
    <a:lvl5pPr marL="57799" marR="57799" indent="13716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5pPr>
    <a:lvl6pPr marL="57799" marR="57799" indent="17145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6pPr>
    <a:lvl7pPr marL="57799" marR="57799" indent="20574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7pPr>
    <a:lvl8pPr marL="57799" marR="57799" indent="24003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8pPr>
    <a:lvl9pPr marL="57799" marR="57799" indent="2743200" algn="ctr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SF Pro Display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SF Pro Display Bold"/>
          <a:ea typeface="SF Pro Display Bold"/>
          <a:cs typeface="SF Pro Displ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SF Pro Display Bold"/>
          <a:ea typeface="SF Pro Display Bold"/>
          <a:cs typeface="SF Pro Displ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SF Pro Display Bold"/>
          <a:ea typeface="SF Pro Display Bold"/>
          <a:cs typeface="SF Pro Displ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SF Pro Display Light"/>
          <a:ea typeface="SF Pro Display Light"/>
          <a:cs typeface="SF Pro Display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SF Pro Display Bold"/>
          <a:ea typeface="SF Pro Display Bold"/>
          <a:cs typeface="SF Pro Display Bold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44" y="90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9930600000000002"/>
          <c:y val="4.7513E-2"/>
          <c:w val="0.69569400000000003"/>
          <c:h val="0.866658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33233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errBars>
            <c:errBarType val="both"/>
            <c:errValType val="fixedVal"/>
            <c:noEndCap val="0"/>
            <c:val val="10"/>
            <c:spPr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Ho+/Ho+</c:v>
                </c:pt>
                <c:pt idx="1">
                  <c:v>Ho+/HoP</c:v>
                </c:pt>
                <c:pt idx="2">
                  <c:v>HoP/HoP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372</c:v>
                </c:pt>
                <c:pt idx="1">
                  <c:v>340</c:v>
                </c:pt>
                <c:pt idx="2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A-4E6C-A029-866AB4BA2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971736"/>
        <c:axId val="737975016"/>
      </c:barChart>
      <c:catAx>
        <c:axId val="73797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SF Pro Display Medium"/>
              </a:defRPr>
            </a:pPr>
            <a:endParaRPr lang="en-US"/>
          </a:p>
        </c:txPr>
        <c:crossAx val="737975016"/>
        <c:crosses val="autoZero"/>
        <c:auto val="1"/>
        <c:lblAlgn val="ctr"/>
        <c:lblOffset val="100"/>
        <c:noMultiLvlLbl val="1"/>
      </c:catAx>
      <c:valAx>
        <c:axId val="737975016"/>
        <c:scaling>
          <c:orientation val="minMax"/>
          <c:max val="400"/>
          <c:min val="200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3000" b="0" i="0" u="none" strike="noStrike">
                    <a:solidFill>
                      <a:srgbClr val="000000"/>
                    </a:solidFill>
                    <a:latin typeface="SF Pro Display Medium"/>
                  </a:defRPr>
                </a:pPr>
                <a:r>
                  <a:rPr lang="en-US" sz="3000" b="0" i="0" u="none" strike="noStrike">
                    <a:solidFill>
                      <a:srgbClr val="000000"/>
                    </a:solidFill>
                    <a:latin typeface="SF Pro Display Medium"/>
                  </a:rPr>
                  <a:t>horn length (mm)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Medium"/>
              </a:defRPr>
            </a:pPr>
            <a:endParaRPr lang="en-US"/>
          </a:p>
        </c:txPr>
        <c:crossAx val="737971736"/>
        <c:crosses val="autoZero"/>
        <c:crossBetween val="between"/>
        <c:majorUnit val="40"/>
        <c:minorUnit val="20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9739300000000002"/>
          <c:y val="4.7181000000000001E-2"/>
          <c:w val="0.69760699999999998"/>
          <c:h val="0.867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33233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Ho+/Ho+</c:v>
                </c:pt>
                <c:pt idx="1">
                  <c:v>Ho+/HoP</c:v>
                </c:pt>
                <c:pt idx="2">
                  <c:v>HoP/HoP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168</c:v>
                </c:pt>
                <c:pt idx="1">
                  <c:v>157</c:v>
                </c:pt>
                <c:pt idx="2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A-4683-98F9-FC6452146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534904"/>
        <c:axId val="469140696"/>
      </c:barChart>
      <c:catAx>
        <c:axId val="48353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SF Pro Display Medium"/>
              </a:defRPr>
            </a:pPr>
            <a:endParaRPr lang="en-US"/>
          </a:p>
        </c:txPr>
        <c:crossAx val="469140696"/>
        <c:crosses val="autoZero"/>
        <c:auto val="1"/>
        <c:lblAlgn val="ctr"/>
        <c:lblOffset val="100"/>
        <c:noMultiLvlLbl val="1"/>
      </c:catAx>
      <c:valAx>
        <c:axId val="469140696"/>
        <c:scaling>
          <c:orientation val="minMax"/>
          <c:max val="200"/>
          <c:min val="100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3000" b="0" i="0" u="none" strike="noStrike">
                    <a:solidFill>
                      <a:srgbClr val="000000"/>
                    </a:solidFill>
                    <a:latin typeface="SF Pro Display Medium"/>
                  </a:defRPr>
                </a:pPr>
                <a:r>
                  <a:rPr lang="en-US" sz="3000" b="0" i="0" u="none" strike="noStrike">
                    <a:solidFill>
                      <a:srgbClr val="000000"/>
                    </a:solidFill>
                    <a:latin typeface="SF Pro Display Medium"/>
                  </a:rPr>
                  <a:t>horn base circumference (mm)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Medium"/>
              </a:defRPr>
            </a:pPr>
            <a:endParaRPr lang="en-US"/>
          </a:p>
        </c:txPr>
        <c:crossAx val="483534904"/>
        <c:crosses val="autoZero"/>
        <c:crossBetween val="between"/>
        <c:majorUnit val="20"/>
        <c:minorUnit val="10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6892100000000002"/>
          <c:y val="8.4506999999999999E-2"/>
          <c:w val="0.71030099999999996"/>
          <c:h val="0.64735799999999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2323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Normal Ho+/Ho+</c:v>
                </c:pt>
                <c:pt idx="1">
                  <c:v>Normal Ho+/HoP</c:v>
                </c:pt>
                <c:pt idx="2">
                  <c:v>Normal HoP/HoP</c:v>
                </c:pt>
                <c:pt idx="3">
                  <c:v>Scurred HoP/HoP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1.0054000000000001</c:v>
                </c:pt>
                <c:pt idx="1">
                  <c:v>0.98650000000000004</c:v>
                </c:pt>
                <c:pt idx="2">
                  <c:v>0.71040000000000003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8-4D1E-AC09-5E967C540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79336"/>
        <c:axId val="484159320"/>
      </c:barChart>
      <c:catAx>
        <c:axId val="469179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Medium"/>
              </a:defRPr>
            </a:pPr>
            <a:endParaRPr lang="en-US"/>
          </a:p>
        </c:txPr>
        <c:crossAx val="484159320"/>
        <c:crosses val="autoZero"/>
        <c:auto val="1"/>
        <c:lblAlgn val="ctr"/>
        <c:lblOffset val="100"/>
        <c:noMultiLvlLbl val="1"/>
      </c:catAx>
      <c:valAx>
        <c:axId val="484159320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3000" b="0" i="0" u="none" strike="noStrike">
                    <a:solidFill>
                      <a:srgbClr val="000000"/>
                    </a:solidFill>
                    <a:latin typeface="SF Pro Display Medium"/>
                  </a:defRPr>
                </a:pPr>
                <a:r>
                  <a:rPr lang="en-US" sz="3000" b="0" i="0" u="none" strike="noStrike">
                    <a:solidFill>
                      <a:srgbClr val="000000"/>
                    </a:solidFill>
                    <a:latin typeface="SF Pro Display Medium"/>
                  </a:rPr>
                  <a:t>relative male reproductive success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high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Medium"/>
              </a:defRPr>
            </a:pPr>
            <a:endParaRPr lang="en-US"/>
          </a:p>
        </c:txPr>
        <c:crossAx val="469179336"/>
        <c:crosses val="autoZero"/>
        <c:crossBetween val="between"/>
        <c:majorUnit val="0.3"/>
        <c:minorUnit val="0.1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solidFill>
      <a:schemeClr val="bg1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66573"/>
          <c:y val="8.4506999999999999E-2"/>
          <c:w val="0.72311000000000003"/>
          <c:h val="0.64735799999999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2323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Normal Ho+/Ho+</c:v>
                </c:pt>
                <c:pt idx="1">
                  <c:v>Normal Ho+/HoP</c:v>
                </c:pt>
                <c:pt idx="2">
                  <c:v>Normal HoP/HoP</c:v>
                </c:pt>
                <c:pt idx="3">
                  <c:v>Scurred HoP/HoP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-1.1000000000000001</c:v>
                </c:pt>
                <c:pt idx="1">
                  <c:v>-8.3000000000000001E-3</c:v>
                </c:pt>
                <c:pt idx="2">
                  <c:v>-6.7000000000000002E-3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6-4C01-BABE-F646E1D64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079048"/>
        <c:axId val="604082408"/>
      </c:barChart>
      <c:catAx>
        <c:axId val="6040790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Regular"/>
              </a:defRPr>
            </a:pPr>
            <a:endParaRPr lang="en-US"/>
          </a:p>
        </c:txPr>
        <c:crossAx val="604082408"/>
        <c:crosses val="autoZero"/>
        <c:auto val="1"/>
        <c:lblAlgn val="ctr"/>
        <c:lblOffset val="100"/>
        <c:noMultiLvlLbl val="1"/>
      </c:catAx>
      <c:valAx>
        <c:axId val="60408240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3000" b="0" i="0" u="none" strike="noStrike">
                    <a:solidFill>
                      <a:srgbClr val="000000"/>
                    </a:solidFill>
                    <a:latin typeface="SF Pro Display Regular"/>
                  </a:defRPr>
                </a:pPr>
                <a:r>
                  <a:rPr lang="en-US" sz="3000" b="0" i="0" u="none" strike="noStrike">
                    <a:solidFill>
                      <a:srgbClr val="000000"/>
                    </a:solidFill>
                    <a:latin typeface="SF Pro Display Regular"/>
                  </a:rPr>
                  <a:t>relative male survival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high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Regular"/>
              </a:defRPr>
            </a:pPr>
            <a:endParaRPr lang="en-US"/>
          </a:p>
        </c:txPr>
        <c:crossAx val="604079048"/>
        <c:crosses val="autoZero"/>
        <c:crossBetween val="between"/>
        <c:majorUnit val="0.3"/>
        <c:minorUnit val="0.1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61436"/>
          <c:y val="8.4506999999999999E-2"/>
          <c:w val="0.70917699999999995"/>
          <c:h val="0.64735799999999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2323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Normal Ho+/Ho+</c:v>
                </c:pt>
                <c:pt idx="1">
                  <c:v>Normal Ho+/HoP</c:v>
                </c:pt>
                <c:pt idx="2">
                  <c:v>Normal HoP/HoP</c:v>
                </c:pt>
                <c:pt idx="3">
                  <c:v>Scurred HoP/HoP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4.5499999999999999E-2</c:v>
                </c:pt>
                <c:pt idx="1">
                  <c:v>0.17180000000000001</c:v>
                </c:pt>
                <c:pt idx="2">
                  <c:v>4.5699999999999998E-2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8-4EFF-B477-3BB2A6C0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11112"/>
        <c:axId val="469314472"/>
      </c:barChart>
      <c:catAx>
        <c:axId val="4693111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Regular"/>
              </a:defRPr>
            </a:pPr>
            <a:endParaRPr lang="en-US"/>
          </a:p>
        </c:txPr>
        <c:crossAx val="469314472"/>
        <c:crosses val="autoZero"/>
        <c:auto val="1"/>
        <c:lblAlgn val="ctr"/>
        <c:lblOffset val="100"/>
        <c:noMultiLvlLbl val="1"/>
      </c:catAx>
      <c:valAx>
        <c:axId val="469314472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3000" b="0" i="0" u="none" strike="noStrike">
                    <a:solidFill>
                      <a:srgbClr val="000000"/>
                    </a:solidFill>
                    <a:latin typeface="SF Pro Display Regular"/>
                  </a:defRPr>
                </a:pPr>
                <a:r>
                  <a:rPr lang="en-US" sz="3000" b="0" i="0" u="none" strike="noStrike">
                    <a:solidFill>
                      <a:srgbClr val="000000"/>
                    </a:solidFill>
                    <a:latin typeface="SF Pro Display Regular"/>
                  </a:rPr>
                  <a:t>relative male fitness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high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SF Pro Display Regular"/>
              </a:defRPr>
            </a:pPr>
            <a:endParaRPr lang="en-US"/>
          </a:p>
        </c:txPr>
        <c:crossAx val="469311112"/>
        <c:crosses val="autoZero"/>
        <c:crossBetween val="between"/>
        <c:majorUnit val="4.4999999999999998E-2"/>
        <c:minorUnit val="2.2499999999999999E-2"/>
      </c:valAx>
      <c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5455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1pPr>
    <a:lvl2pPr indent="2286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2pPr>
    <a:lvl3pPr indent="4572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3pPr>
    <a:lvl4pPr indent="6858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4pPr>
    <a:lvl5pPr indent="9144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5pPr>
    <a:lvl6pPr indent="11430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6pPr>
    <a:lvl7pPr indent="13716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7pPr>
    <a:lvl8pPr indent="16002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8pPr>
    <a:lvl9pPr indent="1828800" defTabSz="825500" latinLnBrk="0">
      <a:defRPr sz="1400">
        <a:latin typeface="SF Pro Display Regular"/>
        <a:ea typeface="SF Pro Display Regular"/>
        <a:cs typeface="SF Pro Display Regular"/>
        <a:sym typeface="SF Pro Display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o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/>
          <p:cNvSpPr/>
          <p:nvPr/>
        </p:nvSpPr>
        <p:spPr>
          <a:xfrm>
            <a:off x="-1" y="-1"/>
            <a:ext cx="13004801" cy="1391657"/>
          </a:xfrm>
          <a:prstGeom prst="rect">
            <a:avLst/>
          </a:prstGeom>
          <a:solidFill>
            <a:srgbClr val="3233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328369" y="-8306"/>
            <a:ext cx="8306739" cy="1390799"/>
          </a:xfrm>
          <a:prstGeom prst="rect">
            <a:avLst/>
          </a:prstGeom>
        </p:spPr>
        <p:txBody>
          <a:bodyPr lIns="0" tIns="0" rIns="0" bIns="0" anchor="ctr"/>
          <a:lstStyle>
            <a:lvl1pPr marL="0" marR="0" algn="r" defTabSz="584200">
              <a:defRPr sz="3600">
                <a:solidFill>
                  <a:srgbClr val="EBEBEB"/>
                </a:solidFill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Title Text</a:t>
            </a:r>
          </a:p>
        </p:txBody>
      </p:sp>
      <p:pic>
        <p:nvPicPr>
          <p:cNvPr id="14" name="UoG_white.eps.pdf" descr="UoG_white.e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37" y="241246"/>
            <a:ext cx="2838866" cy="89169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"/>
          <p:cNvSpPr/>
          <p:nvPr/>
        </p:nvSpPr>
        <p:spPr>
          <a:xfrm>
            <a:off x="0" y="1391655"/>
            <a:ext cx="13004801" cy="6951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pic>
        <p:nvPicPr>
          <p:cNvPr id="16" name="the-village-st-kilda.jpg" descr="the-village-st-kild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61166"/>
            <a:ext cx="13004801" cy="8292435"/>
          </a:xfrm>
          <a:prstGeom prst="rect">
            <a:avLst/>
          </a:prstGeom>
          <a:ln w="12700"/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0023" y="9258300"/>
            <a:ext cx="352054" cy="3683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ildebees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/>
          <p:cNvSpPr/>
          <p:nvPr/>
        </p:nvSpPr>
        <p:spPr>
          <a:xfrm>
            <a:off x="-1" y="-1"/>
            <a:ext cx="13004801" cy="1391657"/>
          </a:xfrm>
          <a:prstGeom prst="rect">
            <a:avLst/>
          </a:prstGeom>
          <a:solidFill>
            <a:srgbClr val="3233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328369" y="-8306"/>
            <a:ext cx="8306739" cy="1390799"/>
          </a:xfrm>
          <a:prstGeom prst="rect">
            <a:avLst/>
          </a:prstGeom>
        </p:spPr>
        <p:txBody>
          <a:bodyPr lIns="0" tIns="0" rIns="0" bIns="0" anchor="ctr"/>
          <a:lstStyle>
            <a:lvl1pPr marL="0" marR="0" algn="r" defTabSz="584200">
              <a:defRPr sz="3600">
                <a:solidFill>
                  <a:srgbClr val="EBEBEB"/>
                </a:solidFill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Title Text</a:t>
            </a:r>
          </a:p>
        </p:txBody>
      </p:sp>
      <p:pic>
        <p:nvPicPr>
          <p:cNvPr id="26" name="UoG_white.eps.pdf" descr="UoG_white.e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37" y="241246"/>
            <a:ext cx="2838866" cy="89169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tangle"/>
          <p:cNvSpPr/>
          <p:nvPr/>
        </p:nvSpPr>
        <p:spPr>
          <a:xfrm>
            <a:off x="0" y="1391655"/>
            <a:ext cx="13004801" cy="6951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pic>
        <p:nvPicPr>
          <p:cNvPr id="28" name="image2.jpg" descr="image2.jpg"/>
          <p:cNvPicPr>
            <a:picLocks/>
          </p:cNvPicPr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" y="1461166"/>
            <a:ext cx="13002346" cy="8305134"/>
          </a:xfrm>
          <a:prstGeom prst="rect">
            <a:avLst/>
          </a:prstGeom>
          <a:ln w="12700"/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0023" y="9258300"/>
            <a:ext cx="352054" cy="3683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tif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-1" y="-1"/>
            <a:ext cx="13004801" cy="1391657"/>
          </a:xfrm>
          <a:prstGeom prst="rect">
            <a:avLst/>
          </a:prstGeom>
          <a:solidFill>
            <a:srgbClr val="3233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4328369" y="-8306"/>
            <a:ext cx="8306739" cy="1390799"/>
          </a:xfrm>
          <a:prstGeom prst="rect">
            <a:avLst/>
          </a:prstGeom>
        </p:spPr>
        <p:txBody>
          <a:bodyPr lIns="0" tIns="0" rIns="0" bIns="0" anchor="ctr"/>
          <a:lstStyle>
            <a:lvl1pPr marL="0" marR="0" algn="r" defTabSz="584200">
              <a:defRPr sz="3600">
                <a:solidFill>
                  <a:srgbClr val="EBEBEB"/>
                </a:solidFill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Title Text</a:t>
            </a:r>
          </a:p>
        </p:txBody>
      </p:sp>
      <p:pic>
        <p:nvPicPr>
          <p:cNvPr id="38" name="UoG_white.eps.pdf" descr="UoG_white.e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37" y="241246"/>
            <a:ext cx="2838866" cy="89169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0" y="1391655"/>
            <a:ext cx="13004801" cy="6951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pic>
        <p:nvPicPr>
          <p:cNvPr id="40" name="image95.jpg" descr="image95.jpg"/>
          <p:cNvPicPr>
            <a:picLocks/>
          </p:cNvPicPr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132" y="1461166"/>
            <a:ext cx="13004669" cy="8292434"/>
          </a:xfrm>
          <a:prstGeom prst="rect">
            <a:avLst/>
          </a:prstGeom>
          <a:ln w="12700"/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0023" y="9258300"/>
            <a:ext cx="352054" cy="3683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ildebe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-1" y="-1"/>
            <a:ext cx="13004801" cy="1391657"/>
          </a:xfrm>
          <a:prstGeom prst="rect">
            <a:avLst/>
          </a:prstGeom>
          <a:solidFill>
            <a:srgbClr val="3233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321693" y="-8306"/>
            <a:ext cx="8306740" cy="1390799"/>
          </a:xfrm>
          <a:prstGeom prst="rect">
            <a:avLst/>
          </a:prstGeom>
        </p:spPr>
        <p:txBody>
          <a:bodyPr lIns="0" tIns="0" rIns="0" bIns="0" anchor="ctr"/>
          <a:lstStyle>
            <a:lvl1pPr marL="0" marR="0" algn="r" defTabSz="584200">
              <a:defRPr sz="3600">
                <a:solidFill>
                  <a:srgbClr val="EBEBEB"/>
                </a:solidFill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Title Text</a:t>
            </a:r>
          </a:p>
        </p:txBody>
      </p:sp>
      <p:pic>
        <p:nvPicPr>
          <p:cNvPr id="57" name="UoG_white.eps.pdf" descr="UoG_white.e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37" y="241246"/>
            <a:ext cx="2838866" cy="89169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Rectangle"/>
          <p:cNvSpPr/>
          <p:nvPr/>
        </p:nvSpPr>
        <p:spPr>
          <a:xfrm>
            <a:off x="0" y="1391655"/>
            <a:ext cx="13004801" cy="6951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pic>
        <p:nvPicPr>
          <p:cNvPr id="59" name="image2.jpg" descr="image2.jpg"/>
          <p:cNvPicPr>
            <a:picLocks/>
          </p:cNvPicPr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" y="1461166"/>
            <a:ext cx="13002346" cy="8305134"/>
          </a:xfrm>
          <a:prstGeom prst="rect">
            <a:avLst/>
          </a:prstGeom>
          <a:ln w="12700"/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0023" y="9258300"/>
            <a:ext cx="352054" cy="3683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"/>
          <p:cNvSpPr/>
          <p:nvPr/>
        </p:nvSpPr>
        <p:spPr>
          <a:xfrm>
            <a:off x="-1" y="-1"/>
            <a:ext cx="13004801" cy="1391657"/>
          </a:xfrm>
          <a:prstGeom prst="rect">
            <a:avLst/>
          </a:prstGeom>
          <a:solidFill>
            <a:srgbClr val="3233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4321693" y="-8306"/>
            <a:ext cx="8306740" cy="1390799"/>
          </a:xfrm>
          <a:prstGeom prst="rect">
            <a:avLst/>
          </a:prstGeom>
        </p:spPr>
        <p:txBody>
          <a:bodyPr lIns="0" tIns="0" rIns="0" bIns="0" anchor="ctr"/>
          <a:lstStyle>
            <a:lvl1pPr marL="0" marR="0" algn="r" defTabSz="584200">
              <a:defRPr sz="3600">
                <a:solidFill>
                  <a:srgbClr val="EBEBEB"/>
                </a:solidFill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r>
              <a:t>Title Text</a:t>
            </a:r>
          </a:p>
        </p:txBody>
      </p:sp>
      <p:pic>
        <p:nvPicPr>
          <p:cNvPr id="69" name="UoG_white.eps.pdf" descr="UoG_white.e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37" y="241246"/>
            <a:ext cx="2838866" cy="89169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angle"/>
          <p:cNvSpPr/>
          <p:nvPr/>
        </p:nvSpPr>
        <p:spPr>
          <a:xfrm>
            <a:off x="0" y="1391655"/>
            <a:ext cx="13004801" cy="6951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71" name="Rectangle"/>
          <p:cNvSpPr/>
          <p:nvPr/>
        </p:nvSpPr>
        <p:spPr>
          <a:xfrm>
            <a:off x="-1" y="1461166"/>
            <a:ext cx="13004801" cy="8292435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0023" y="9258300"/>
            <a:ext cx="352054" cy="3683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rmal fai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"/>
          <p:cNvSpPr/>
          <p:nvPr/>
        </p:nvSpPr>
        <p:spPr>
          <a:xfrm>
            <a:off x="-1" y="1448466"/>
            <a:ext cx="13004801" cy="8292435"/>
          </a:xfrm>
          <a:prstGeom prst="rect">
            <a:avLst/>
          </a:prstGeom>
          <a:solidFill>
            <a:srgbClr val="F6F2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80" name="Rectangle"/>
          <p:cNvSpPr/>
          <p:nvPr/>
        </p:nvSpPr>
        <p:spPr>
          <a:xfrm>
            <a:off x="-1" y="-1"/>
            <a:ext cx="13004801" cy="1391657"/>
          </a:xfrm>
          <a:prstGeom prst="rect">
            <a:avLst/>
          </a:prstGeom>
          <a:solidFill>
            <a:srgbClr val="3233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334393" y="0"/>
            <a:ext cx="8306739" cy="1390799"/>
          </a:xfrm>
          <a:prstGeom prst="rect">
            <a:avLst/>
          </a:prstGeom>
        </p:spPr>
        <p:txBody>
          <a:bodyPr lIns="0" tIns="0" rIns="0" bIns="0" anchor="ctr"/>
          <a:lstStyle>
            <a:lvl1pPr marL="0" marR="0" algn="r" defTabSz="584200">
              <a:defRPr sz="3600">
                <a:solidFill>
                  <a:srgbClr val="EBEBEB"/>
                </a:solidFill>
                <a:uFillTx/>
              </a:defRPr>
            </a:lvl1pPr>
          </a:lstStyle>
          <a:p>
            <a:r>
              <a:t>Title Text</a:t>
            </a:r>
          </a:p>
        </p:txBody>
      </p:sp>
      <p:pic>
        <p:nvPicPr>
          <p:cNvPr id="82" name="UoG_white.eps.pdf" descr="UoG_white.e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37" y="241246"/>
            <a:ext cx="2838866" cy="8916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Rectangle"/>
          <p:cNvSpPr/>
          <p:nvPr/>
        </p:nvSpPr>
        <p:spPr>
          <a:xfrm>
            <a:off x="0" y="1391655"/>
            <a:ext cx="13004801" cy="6951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/>
          </a:p>
        </p:txBody>
      </p:sp>
      <p:pic>
        <p:nvPicPr>
          <p:cNvPr id="84" name="sometimes-i-pretend-to-be-normal-but-it-gets-boring-so-i-go-back-to-being-me-quote-1 copy.jpg" descr="sometimes-i-pretend-to-be-normal-but-it-gets-boring-so-i-go-back-to-being-me-quote-1 copy.jpg"/>
          <p:cNvPicPr>
            <a:picLocks noChangeAspect="1"/>
          </p:cNvPicPr>
          <p:nvPr/>
        </p:nvPicPr>
        <p:blipFill>
          <a:blip r:embed="rId3">
            <a:alphaModFix amt="22157"/>
            <a:extLst/>
          </a:blip>
          <a:stretch>
            <a:fillRect/>
          </a:stretch>
        </p:blipFill>
        <p:spPr>
          <a:xfrm>
            <a:off x="4013200" y="1461166"/>
            <a:ext cx="4978400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0023" y="9258300"/>
            <a:ext cx="352054" cy="3683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uFillTx/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13017500" cy="975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47700" y="390595"/>
            <a:ext cx="11709400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900"/>
              </a:spcBef>
              <a:buChar char="–"/>
              <a:defRPr sz="3600"/>
            </a:lvl2pPr>
            <a:lvl3pPr marL="1183639" indent="-228600">
              <a:spcBef>
                <a:spcPts val="800"/>
              </a:spcBef>
              <a:defRPr sz="3000"/>
            </a:lvl3pPr>
            <a:lvl4pPr marL="1640839" indent="-228600">
              <a:spcBef>
                <a:spcPts val="600"/>
              </a:spcBef>
              <a:buChar char="–"/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1985" y="9080500"/>
            <a:ext cx="440830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defTabSz="8255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57799" marR="57799" indent="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1pPr>
      <a:lvl2pPr marL="57799" marR="57799" indent="2286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2pPr>
      <a:lvl3pPr marL="57799" marR="57799" indent="4572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3pPr>
      <a:lvl4pPr marL="57799" marR="57799" indent="6858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4pPr>
      <a:lvl5pPr marL="57799" marR="57799" indent="9144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5pPr>
      <a:lvl6pPr marL="57799" marR="57799" indent="11430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6pPr>
      <a:lvl7pPr marL="57799" marR="57799" indent="13716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7pPr>
      <a:lvl8pPr marL="57799" marR="57799" indent="16002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8pPr>
      <a:lvl9pPr marL="57799" marR="57799" indent="18288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9pPr>
    </p:titleStyle>
    <p:bodyStyle>
      <a:lvl1pPr marL="383540" marR="57799" indent="-342900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1pPr>
      <a:lvl2pPr marL="831214" marR="57799" indent="-333374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2pPr>
      <a:lvl3pPr marL="1275079" marR="57799" indent="-320039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3pPr>
      <a:lvl4pPr marL="1812289" marR="57799" indent="-400050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4pPr>
      <a:lvl5pPr marL="2269489" marR="57799" indent="-400050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5pPr>
      <a:lvl6pPr marL="2269489" marR="57799" indent="-400050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6pPr>
      <a:lvl7pPr marL="2269489" marR="57799" indent="-400050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7pPr>
      <a:lvl8pPr marL="2269489" marR="57799" indent="-400050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8pPr>
      <a:lvl9pPr marL="2269489" marR="57799" indent="-400050" algn="l" defTabSz="129540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SF Pro Display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arren Monckt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Darren Monckton</a:t>
            </a:r>
          </a:p>
        </p:txBody>
      </p:sp>
      <p:sp>
        <p:nvSpPr>
          <p:cNvPr id="107" name="sexual selection of male horn size in Soay sheep"/>
          <p:cNvSpPr txBox="1"/>
          <p:nvPr/>
        </p:nvSpPr>
        <p:spPr>
          <a:xfrm>
            <a:off x="387437" y="1784027"/>
            <a:ext cx="9935882" cy="388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spcBef>
                <a:spcPts val="4500"/>
              </a:spcBef>
              <a:buClr>
                <a:srgbClr val="000000"/>
              </a:buClr>
              <a:buFont typeface="SF Pro Display Regular"/>
              <a:defRPr sz="8400">
                <a:latin typeface="SF Pro Display Bold"/>
                <a:ea typeface="SF Pro Display Bold"/>
                <a:cs typeface="SF Pro Display Bold"/>
                <a:sym typeface="SF Pro Display Bold"/>
              </a:defRPr>
            </a:lvl1pPr>
          </a:lstStyle>
          <a:p>
            <a:pPr>
              <a:defRPr sz="2400"/>
            </a:pPr>
            <a:r>
              <a:rPr sz="8400"/>
              <a:t>sexual selection of male horn size in Soay sheep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 fill="hold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 advAuto="0"/>
      <p:bldP spid="107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in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winter</a:t>
            </a:r>
          </a:p>
        </p:txBody>
      </p:sp>
      <p:pic>
        <p:nvPicPr>
          <p:cNvPr id="152" name="b2ecebc3636301aad9674407b4411ab1.jpg" descr="b2ecebc3636301aad9674407b4411ab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719" y="4678141"/>
            <a:ext cx="8294039" cy="467958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53" name="20180206_180207.jpg" descr="20180206_1802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87" y="1787338"/>
            <a:ext cx="6754078" cy="549466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at colour var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coat colour variation</a:t>
            </a:r>
          </a:p>
        </p:txBody>
      </p:sp>
      <p:pic>
        <p:nvPicPr>
          <p:cNvPr id="156" name="Ewe coat types.png" descr="Ewe coat typ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2342" y="1790377"/>
            <a:ext cx="8786295" cy="660729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57" name="080807-004 piebald lamb AO.jpg" descr="080807-004 piebald lamb A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437" y="6609935"/>
            <a:ext cx="4781181" cy="275418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horn var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horn variation</a:t>
            </a:r>
          </a:p>
        </p:txBody>
      </p:sp>
      <p:pic>
        <p:nvPicPr>
          <p:cNvPr id="160" name="Horns.png" descr="Hor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" t="816" r="1023" b="1230"/>
          <a:stretch>
            <a:fillRect/>
          </a:stretch>
        </p:blipFill>
        <p:spPr>
          <a:xfrm>
            <a:off x="1454744" y="1784028"/>
            <a:ext cx="10081465" cy="758004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ut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rutting</a:t>
            </a:r>
          </a:p>
        </p:txBody>
      </p:sp>
      <p:pic>
        <p:nvPicPr>
          <p:cNvPr id="163" name="Rams fighting.JPG" descr="Rams fighting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137" y="1784027"/>
            <a:ext cx="12242627" cy="75864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 highly studied pop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highly studied population</a:t>
            </a:r>
          </a:p>
        </p:txBody>
      </p:sp>
      <p:pic>
        <p:nvPicPr>
          <p:cNvPr id="166" name="080807-010 severe scur ram AO for meet sheep poss.jpg" descr="080807-010 severe scur ram AO for meet sheep po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7030" y="1784027"/>
            <a:ext cx="11304103" cy="757375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844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Screenshot 2019-05-20 at 17.47.16.png" descr="Screenshot 2019-05-20 at 17.47.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33" y="2307167"/>
            <a:ext cx="12229925" cy="37080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70" name="• 1,750 sheep monitored and 5,880 sheep sampled over a 21-year period"/>
          <p:cNvSpPr txBox="1"/>
          <p:nvPr/>
        </p:nvSpPr>
        <p:spPr>
          <a:xfrm>
            <a:off x="380514" y="7046325"/>
            <a:ext cx="1222992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• 1,750 sheep monitored and 5,880 sheep sampled over a 21-year period</a:t>
            </a:r>
          </a:p>
        </p:txBody>
      </p:sp>
    </p:spTree>
    <p:extLst>
      <p:ext uri="{BB962C8B-B14F-4D97-AF65-F5344CB8AC3E}">
        <p14:creationId xmlns:p14="http://schemas.microsoft.com/office/powerpoint/2010/main" val="129876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orn variation in males is largely driven by variants in the RXFP2 ge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horn variation in males is largely driven by variants in the </a:t>
            </a:r>
            <a:r>
              <a:rPr i="1"/>
              <a:t>RXFP2</a:t>
            </a:r>
            <a:r>
              <a:t> gene</a:t>
            </a:r>
          </a:p>
        </p:txBody>
      </p:sp>
      <p:pic>
        <p:nvPicPr>
          <p:cNvPr id="173" name="Screenshot 2019-05-21 at 10.46.11.png" descr="Screenshot 2019-05-21 at 10.46.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894" y="1784027"/>
            <a:ext cx="4173749" cy="757375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Ho+/Ho+"/>
          <p:cNvSpPr txBox="1"/>
          <p:nvPr/>
        </p:nvSpPr>
        <p:spPr>
          <a:xfrm>
            <a:off x="387437" y="3187700"/>
            <a:ext cx="18621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buClr>
                <a:srgbClr val="000000"/>
              </a:buClr>
              <a:buFont typeface="SF Pro Display Regular"/>
              <a:defRPr sz="3600" i="1"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Ho</a:t>
            </a:r>
            <a:r>
              <a:rPr baseline="31999"/>
              <a:t>+</a:t>
            </a:r>
            <a:r>
              <a:t>/Ho</a:t>
            </a:r>
            <a:r>
              <a:rPr baseline="31999"/>
              <a:t>+</a:t>
            </a:r>
          </a:p>
        </p:txBody>
      </p:sp>
      <p:sp>
        <p:nvSpPr>
          <p:cNvPr id="175" name="Ho+/HoP"/>
          <p:cNvSpPr txBox="1"/>
          <p:nvPr/>
        </p:nvSpPr>
        <p:spPr>
          <a:xfrm>
            <a:off x="387437" y="7251700"/>
            <a:ext cx="18588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buClr>
                <a:srgbClr val="000000"/>
              </a:buClr>
              <a:buFont typeface="SF Pro Display Regular"/>
              <a:defRPr sz="3600" i="1"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Ho</a:t>
            </a:r>
            <a:r>
              <a:rPr baseline="31999"/>
              <a:t>+</a:t>
            </a:r>
            <a:r>
              <a:t>/Ho</a:t>
            </a:r>
            <a:r>
              <a:rPr baseline="31999"/>
              <a:t>P</a:t>
            </a:r>
          </a:p>
        </p:txBody>
      </p:sp>
      <p:sp>
        <p:nvSpPr>
          <p:cNvPr id="176" name="HoP/HoP"/>
          <p:cNvSpPr txBox="1"/>
          <p:nvPr/>
        </p:nvSpPr>
        <p:spPr>
          <a:xfrm>
            <a:off x="10779539" y="3187700"/>
            <a:ext cx="18555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buClr>
                <a:srgbClr val="000000"/>
              </a:buClr>
              <a:buFont typeface="SF Pro Display Regular"/>
              <a:defRPr sz="3600" i="1"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Ho</a:t>
            </a:r>
            <a:r>
              <a:rPr baseline="31999"/>
              <a:t>P</a:t>
            </a:r>
            <a:r>
              <a:t>/Ho</a:t>
            </a:r>
            <a:r>
              <a:rPr baseline="31999"/>
              <a:t>P</a:t>
            </a:r>
          </a:p>
        </p:txBody>
      </p:sp>
      <p:sp>
        <p:nvSpPr>
          <p:cNvPr id="177" name="HoP/HoP"/>
          <p:cNvSpPr txBox="1"/>
          <p:nvPr/>
        </p:nvSpPr>
        <p:spPr>
          <a:xfrm>
            <a:off x="10779539" y="7251700"/>
            <a:ext cx="18555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buClr>
                <a:srgbClr val="000000"/>
              </a:buClr>
              <a:buFont typeface="SF Pro Display Regular"/>
              <a:defRPr sz="3600" i="1"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Ho</a:t>
            </a:r>
            <a:r>
              <a:rPr baseline="31999"/>
              <a:t>P</a:t>
            </a:r>
            <a:r>
              <a:t>/Ho</a:t>
            </a:r>
            <a:r>
              <a:rPr baseline="31999"/>
              <a:t>P</a:t>
            </a:r>
          </a:p>
        </p:txBody>
      </p:sp>
      <p:pic>
        <p:nvPicPr>
          <p:cNvPr id="178" name="Screenshot 2019-05-21 at 10.46.11.png" descr="Screenshot 2019-05-21 at 10.46.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1828" y="1784027"/>
            <a:ext cx="4017654" cy="75737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635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orn variation in males is driven by variants in the RXFP2 ge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horn variation in males is driven by variants in the </a:t>
            </a:r>
            <a:r>
              <a:rPr i="1"/>
              <a:t>RXFP2</a:t>
            </a:r>
            <a:r>
              <a:t> gene</a:t>
            </a:r>
          </a:p>
        </p:txBody>
      </p:sp>
      <p:graphicFrame>
        <p:nvGraphicFramePr>
          <p:cNvPr id="181" name="2D Column Chart"/>
          <p:cNvGraphicFramePr/>
          <p:nvPr/>
        </p:nvGraphicFramePr>
        <p:xfrm>
          <a:off x="379996" y="1637070"/>
          <a:ext cx="5807682" cy="694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2" name="2D Column Chart"/>
          <p:cNvGraphicFramePr/>
          <p:nvPr/>
        </p:nvGraphicFramePr>
        <p:xfrm>
          <a:off x="6759276" y="1588166"/>
          <a:ext cx="5791869" cy="699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3" name="RFXP2 genotype"/>
          <p:cNvSpPr txBox="1"/>
          <p:nvPr/>
        </p:nvSpPr>
        <p:spPr>
          <a:xfrm>
            <a:off x="387437" y="8716375"/>
            <a:ext cx="122299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000000"/>
              </a:buClr>
              <a:buFont typeface="SF Pro Display Regular"/>
              <a:defRPr sz="3600" i="1"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t>RFXP2 </a:t>
            </a:r>
            <a:r>
              <a:rPr i="0">
                <a:latin typeface="+mn-lt"/>
                <a:ea typeface="+mn-ea"/>
                <a:cs typeface="+mn-cs"/>
                <a:sym typeface="SF Pro Display Medium"/>
              </a:rPr>
              <a:t>genotype</a:t>
            </a:r>
          </a:p>
        </p:txBody>
      </p:sp>
    </p:spTree>
    <p:extLst>
      <p:ext uri="{BB962C8B-B14F-4D97-AF65-F5344CB8AC3E}">
        <p14:creationId xmlns:p14="http://schemas.microsoft.com/office/powerpoint/2010/main" val="420787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ale reproductive suc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male reproductive success</a:t>
            </a:r>
          </a:p>
        </p:txBody>
      </p:sp>
      <p:graphicFrame>
        <p:nvGraphicFramePr>
          <p:cNvPr id="186" name="2D Bar Chart"/>
          <p:cNvGraphicFramePr/>
          <p:nvPr>
            <p:extLst>
              <p:ext uri="{D42A27DB-BD31-4B8C-83A1-F6EECF244321}">
                <p14:modId xmlns:p14="http://schemas.microsoft.com/office/powerpoint/2010/main" val="83411906"/>
              </p:ext>
            </p:extLst>
          </p:nvPr>
        </p:nvGraphicFramePr>
        <p:xfrm>
          <a:off x="617069" y="2171700"/>
          <a:ext cx="12025574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7" name="• large horned males produce the most offspring in any one season"/>
          <p:cNvSpPr txBox="1"/>
          <p:nvPr/>
        </p:nvSpPr>
        <p:spPr>
          <a:xfrm>
            <a:off x="387437" y="8170275"/>
            <a:ext cx="1222992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000000"/>
              </a:buClr>
              <a:buFont typeface="SF Pro Display Regular"/>
              <a:defRPr sz="3600"/>
            </a:pPr>
            <a:r>
              <a:t>• large horned males produce the most offspring in</a:t>
            </a:r>
            <a:br/>
            <a:r>
              <a:t>any one season</a:t>
            </a:r>
          </a:p>
        </p:txBody>
      </p:sp>
    </p:spTree>
    <p:extLst>
      <p:ext uri="{BB962C8B-B14F-4D97-AF65-F5344CB8AC3E}">
        <p14:creationId xmlns:p14="http://schemas.microsoft.com/office/powerpoint/2010/main" val="135003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ale surviv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male survival</a:t>
            </a:r>
          </a:p>
        </p:txBody>
      </p:sp>
      <p:graphicFrame>
        <p:nvGraphicFramePr>
          <p:cNvPr id="190" name="2D Bar Chart"/>
          <p:cNvGraphicFramePr/>
          <p:nvPr>
            <p:extLst>
              <p:ext uri="{D42A27DB-BD31-4B8C-83A1-F6EECF244321}">
                <p14:modId xmlns:p14="http://schemas.microsoft.com/office/powerpoint/2010/main" val="4145650385"/>
              </p:ext>
            </p:extLst>
          </p:nvPr>
        </p:nvGraphicFramePr>
        <p:xfrm>
          <a:off x="822545" y="1944419"/>
          <a:ext cx="11812563" cy="541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1" name="• large horned males are the most likely to die during any one year"/>
          <p:cNvSpPr txBox="1"/>
          <p:nvPr/>
        </p:nvSpPr>
        <p:spPr>
          <a:xfrm>
            <a:off x="387437" y="8170275"/>
            <a:ext cx="1222992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000000"/>
              </a:buClr>
              <a:buFont typeface="SF Pro Display Regular"/>
              <a:defRPr sz="3600"/>
            </a:pPr>
            <a:r>
              <a:t>• large horned males are the most likely to die</a:t>
            </a:r>
            <a:br/>
            <a:r>
              <a:t>during any one year</a:t>
            </a:r>
          </a:p>
        </p:txBody>
      </p:sp>
    </p:spTree>
    <p:extLst>
      <p:ext uri="{BB962C8B-B14F-4D97-AF65-F5344CB8AC3E}">
        <p14:creationId xmlns:p14="http://schemas.microsoft.com/office/powerpoint/2010/main" val="74579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ter-sex sexual sel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inter-sex sexual selection</a:t>
            </a:r>
          </a:p>
        </p:txBody>
      </p:sp>
      <p:pic>
        <p:nvPicPr>
          <p:cNvPr id="110" name="image44.jpg" descr="image44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4069" y="6944725"/>
            <a:ext cx="3418329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1" name="image45.jpg" descr="image45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57035" y="1790377"/>
            <a:ext cx="3317083" cy="24130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2" name="image47.jpg" descr="image47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298" y="1798061"/>
            <a:ext cx="2768286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3" name="image48.jpg" descr="image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4069" y="1798061"/>
            <a:ext cx="3633696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4" name="image49.jpg" descr="image49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4069" y="4364402"/>
            <a:ext cx="3624270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5" name="image51.gif" descr="image5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4364402"/>
            <a:ext cx="2413000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6" name="bower-birds.jpg" descr="bower-bird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952" y="4364402"/>
            <a:ext cx="3625165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7" name="image101.jpg" descr="image10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8081" y="6944725"/>
            <a:ext cx="3446036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8" name="Male_peacock_spider2.svg.png" descr="Male_peacock_spider2.svg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50" y="6944725"/>
            <a:ext cx="2963335" cy="2413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it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fitness</a:t>
            </a:r>
          </a:p>
        </p:txBody>
      </p:sp>
      <p:sp>
        <p:nvSpPr>
          <p:cNvPr id="194" name="fitness"/>
          <p:cNvSpPr txBox="1"/>
          <p:nvPr/>
        </p:nvSpPr>
        <p:spPr>
          <a:xfrm>
            <a:off x="2635579" y="5247052"/>
            <a:ext cx="14974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fitness</a:t>
            </a:r>
          </a:p>
        </p:txBody>
      </p:sp>
      <p:sp>
        <p:nvSpPr>
          <p:cNvPr id="195" name="~"/>
          <p:cNvSpPr txBox="1"/>
          <p:nvPr/>
        </p:nvSpPr>
        <p:spPr>
          <a:xfrm>
            <a:off x="4133067" y="5247052"/>
            <a:ext cx="4556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~</a:t>
            </a:r>
          </a:p>
        </p:txBody>
      </p:sp>
      <p:sp>
        <p:nvSpPr>
          <p:cNvPr id="196" name="survival"/>
          <p:cNvSpPr txBox="1"/>
          <p:nvPr/>
        </p:nvSpPr>
        <p:spPr>
          <a:xfrm>
            <a:off x="4588684" y="5247052"/>
            <a:ext cx="16789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survival</a:t>
            </a:r>
          </a:p>
        </p:txBody>
      </p:sp>
      <p:sp>
        <p:nvSpPr>
          <p:cNvPr id="197" name="+"/>
          <p:cNvSpPr txBox="1"/>
          <p:nvPr/>
        </p:nvSpPr>
        <p:spPr>
          <a:xfrm>
            <a:off x="6267668" y="5247052"/>
            <a:ext cx="4556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+</a:t>
            </a:r>
          </a:p>
        </p:txBody>
      </p:sp>
      <p:sp>
        <p:nvSpPr>
          <p:cNvPr id="198" name="reproductive success"/>
          <p:cNvSpPr txBox="1"/>
          <p:nvPr/>
        </p:nvSpPr>
        <p:spPr>
          <a:xfrm>
            <a:off x="6723284" y="5247052"/>
            <a:ext cx="43732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reproductive success</a:t>
            </a:r>
          </a:p>
        </p:txBody>
      </p:sp>
    </p:spTree>
    <p:extLst>
      <p:ext uri="{BB962C8B-B14F-4D97-AF65-F5344CB8AC3E}">
        <p14:creationId xmlns:p14="http://schemas.microsoft.com/office/powerpoint/2010/main" val="321739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male fit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male fitness</a:t>
            </a:r>
          </a:p>
        </p:txBody>
      </p:sp>
      <p:graphicFrame>
        <p:nvGraphicFramePr>
          <p:cNvPr id="201" name="2D Bar Chart"/>
          <p:cNvGraphicFramePr/>
          <p:nvPr>
            <p:extLst>
              <p:ext uri="{D42A27DB-BD31-4B8C-83A1-F6EECF244321}">
                <p14:modId xmlns:p14="http://schemas.microsoft.com/office/powerpoint/2010/main" val="923355723"/>
              </p:ext>
            </p:extLst>
          </p:nvPr>
        </p:nvGraphicFramePr>
        <p:xfrm>
          <a:off x="590466" y="2171700"/>
          <a:ext cx="1204464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2" name="• intermediate horned males produce the most offspring during their lifetime"/>
          <p:cNvSpPr txBox="1"/>
          <p:nvPr/>
        </p:nvSpPr>
        <p:spPr>
          <a:xfrm>
            <a:off x="387437" y="8170275"/>
            <a:ext cx="1222992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rPr dirty="0"/>
              <a:t>• intermediate horned males produce the most offspring during their lifetime</a:t>
            </a:r>
          </a:p>
        </p:txBody>
      </p:sp>
    </p:spTree>
    <p:extLst>
      <p:ext uri="{BB962C8B-B14F-4D97-AF65-F5344CB8AC3E}">
        <p14:creationId xmlns:p14="http://schemas.microsoft.com/office/powerpoint/2010/main" val="337997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 heterozygote advant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heterozygote advantage</a:t>
            </a:r>
          </a:p>
        </p:txBody>
      </p:sp>
      <p:sp>
        <p:nvSpPr>
          <p:cNvPr id="205" name="• a heterozygote advantage for male sheep maintains RXFP2 diversity…"/>
          <p:cNvSpPr txBox="1"/>
          <p:nvPr/>
        </p:nvSpPr>
        <p:spPr>
          <a:xfrm>
            <a:off x="387437" y="4464319"/>
            <a:ext cx="1222992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000000"/>
              </a:buClr>
              <a:buFont typeface="SF Pro Display Regular"/>
              <a:defRPr sz="3600"/>
            </a:pPr>
            <a:r>
              <a:t>• a heterozygote advantage for male sheep</a:t>
            </a:r>
            <a:br/>
            <a:r>
              <a:t>maintains </a:t>
            </a:r>
            <a:r>
              <a:rPr i="1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RXFP2</a:t>
            </a:r>
            <a:r>
              <a:t> diversity</a:t>
            </a:r>
          </a:p>
          <a:p>
            <a:pPr>
              <a:buClr>
                <a:srgbClr val="000000"/>
              </a:buClr>
              <a:buFont typeface="SF Pro Display Regular"/>
              <a:defRPr sz="3600"/>
            </a:pPr>
            <a:endParaRPr/>
          </a:p>
          <a:p>
            <a:pPr>
              <a:buClr>
                <a:srgbClr val="000000"/>
              </a:buClr>
              <a:buFont typeface="SF Pro Display Regular"/>
              <a:defRPr sz="3600"/>
            </a:pPr>
            <a:r>
              <a:t>• effects on survival constrain horn size</a:t>
            </a:r>
          </a:p>
        </p:txBody>
      </p:sp>
    </p:spTree>
    <p:extLst>
      <p:ext uri="{BB962C8B-B14F-4D97-AF65-F5344CB8AC3E}">
        <p14:creationId xmlns:p14="http://schemas.microsoft.com/office/powerpoint/2010/main" val="244693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creen Shot 2015-02-12 at 19.18.31.png" descr="Screen Shot 2015-02-12 at 19.18.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7" y="3961691"/>
            <a:ext cx="3709052" cy="539603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08" name="Screen Shot 2015-02-12 at 19.22.40.png" descr="Screen Shot 2015-02-12 at 19.22.4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1629" y="2795794"/>
            <a:ext cx="8136944" cy="65619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09" name="Darwin’s Galapagos island finc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Darwin’s Galapagos island finches</a:t>
            </a:r>
          </a:p>
        </p:txBody>
      </p:sp>
      <p:pic>
        <p:nvPicPr>
          <p:cNvPr id="210" name="1.16896.jpg" descr="1.168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9428" y="7324566"/>
            <a:ext cx="1964434" cy="178938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1" name="Screen Shot 2015-02-12 at 19.13.03.png" descr="Screen Shot 2015-02-12 at 19.13.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7" y="1790377"/>
            <a:ext cx="12226117" cy="432992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2" name="Screen Shot 2015-02-12 at 17.45.06.png" descr="Screen Shot 2015-02-12 at 17.45.0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6415" y="5422652"/>
            <a:ext cx="1964357" cy="168903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259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creen Shot 2015-02-12 at 19.22.40.png" descr="Screen Shot 2015-02-12 at 19.22.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1629" y="2795794"/>
            <a:ext cx="8136944" cy="65619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15" name="Darwin’s Galapagos island finc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Darwin’s Galapagos island finches</a:t>
            </a:r>
          </a:p>
        </p:txBody>
      </p:sp>
      <p:pic>
        <p:nvPicPr>
          <p:cNvPr id="216" name="Screen Shot 2015-02-12 at 19.13.03.png" descr="Screen Shot 2015-02-12 at 19.13.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7" y="1790377"/>
            <a:ext cx="6474815" cy="229308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903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Darwin’s Galapagos island finc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Darwin’s Galapagos island finches</a:t>
            </a:r>
          </a:p>
        </p:txBody>
      </p:sp>
      <p:pic>
        <p:nvPicPr>
          <p:cNvPr id="219" name="Screen Shot 2015-02-12 at 19.13.03.png" descr="Screen Shot 2015-02-12 at 19.13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7" y="1790377"/>
            <a:ext cx="6474815" cy="229308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20" name="• whole-genome sequencing of 120 individuals representing all of the Darwin’s finch species and two close relatives…"/>
          <p:cNvSpPr txBox="1"/>
          <p:nvPr/>
        </p:nvSpPr>
        <p:spPr>
          <a:xfrm>
            <a:off x="387437" y="4857689"/>
            <a:ext cx="12240996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500"/>
              </a:spcBef>
              <a:buClr>
                <a:srgbClr val="000000"/>
              </a:buClr>
              <a:buFont typeface="SF Pro Display Regular"/>
              <a:defRPr sz="3600"/>
            </a:pPr>
            <a:r>
              <a:t>• whole-genome sequencing of 120 individuals representing all of the Darwin’s finch species and two close relatives</a:t>
            </a:r>
          </a:p>
          <a:p>
            <a:pPr algn="l">
              <a:spcBef>
                <a:spcPts val="3500"/>
              </a:spcBef>
              <a:buClr>
                <a:srgbClr val="000000"/>
              </a:buClr>
              <a:buFont typeface="SF Pro Display Regular"/>
              <a:defRPr sz="3600"/>
            </a:pPr>
            <a:r>
              <a:t>• phylogenetic analysis reveals important discrepancies with the phenotype-based taxonomy</a:t>
            </a:r>
          </a:p>
          <a:p>
            <a:pPr algn="l">
              <a:spcBef>
                <a:spcPts val="3500"/>
              </a:spcBef>
              <a:buClr>
                <a:srgbClr val="000000"/>
              </a:buClr>
              <a:buFont typeface="SF Pro Display Regular"/>
              <a:defRPr sz="3600"/>
            </a:pPr>
            <a:r>
              <a:t>• variants in </a:t>
            </a:r>
            <a:r>
              <a:rPr i="1"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ALX1</a:t>
            </a:r>
            <a:r>
              <a:t> affect craniofacial development and beak shape diversity </a:t>
            </a:r>
          </a:p>
        </p:txBody>
      </p:sp>
    </p:spTree>
    <p:extLst>
      <p:ext uri="{BB962C8B-B14F-4D97-AF65-F5344CB8AC3E}">
        <p14:creationId xmlns:p14="http://schemas.microsoft.com/office/powerpoint/2010/main" val="29495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ntra-sex sexual sel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intra-sex sexual selection</a:t>
            </a:r>
          </a:p>
        </p:txBody>
      </p:sp>
      <p:pic>
        <p:nvPicPr>
          <p:cNvPr id="121" name="image57.jpg" descr="image57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87" y="2652067"/>
            <a:ext cx="4067491" cy="28531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2" name="image60.jpg" descr="image60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7190" y="5636602"/>
            <a:ext cx="4031497" cy="28531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3" name="image61.jpg" descr="image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624" y="2652067"/>
            <a:ext cx="3804135" cy="28531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4" name="image62.jpg" descr="image6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996" y="2652067"/>
            <a:ext cx="4134930" cy="28531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5" name="image63.jpg" descr="image6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7" y="5636602"/>
            <a:ext cx="3805898" cy="28531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6" name="two-men-fighting.jpg" descr="two-men-fighting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19971" y="5636567"/>
            <a:ext cx="4008787" cy="28531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atural selection should drive a sexually selected feature to fixat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natural selection should drive a sexually selected feature to fixation?</a:t>
            </a:r>
          </a:p>
        </p:txBody>
      </p:sp>
      <p:sp>
        <p:nvSpPr>
          <p:cNvPr id="129" name="• why are many sexually selected traits not driven to fixation?"/>
          <p:cNvSpPr txBox="1"/>
          <p:nvPr/>
        </p:nvSpPr>
        <p:spPr>
          <a:xfrm>
            <a:off x="400137" y="3011355"/>
            <a:ext cx="122476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• why are many sexually selected traits not driven to fixation?</a:t>
            </a:r>
          </a:p>
        </p:txBody>
      </p:sp>
      <p:sp>
        <p:nvSpPr>
          <p:cNvPr id="130" name="• trait is driven by variation in many different genes with small effects and complex interactions"/>
          <p:cNvSpPr txBox="1"/>
          <p:nvPr/>
        </p:nvSpPr>
        <p:spPr>
          <a:xfrm>
            <a:off x="400137" y="4983278"/>
            <a:ext cx="1224767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000000"/>
              </a:buClr>
              <a:buFont typeface="SF Pro Display Regular"/>
              <a:defRPr sz="3600"/>
            </a:pPr>
            <a:r>
              <a:t>• trait is driven by variation in many different genes</a:t>
            </a:r>
            <a:br/>
            <a:r>
              <a:t>with small effects and complex interactions</a:t>
            </a:r>
          </a:p>
        </p:txBody>
      </p:sp>
      <p:sp>
        <p:nvSpPr>
          <p:cNvPr id="131" name="• trait is constrained by other fitness effects"/>
          <p:cNvSpPr txBox="1"/>
          <p:nvPr/>
        </p:nvSpPr>
        <p:spPr>
          <a:xfrm>
            <a:off x="387437" y="7501301"/>
            <a:ext cx="122476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SF Pro Display Regular"/>
              <a:defRPr sz="3600"/>
            </a:lvl1pPr>
          </a:lstStyle>
          <a:p>
            <a:r>
              <a:t>• trait is constrained by other fitness effects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t Kil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 Kilda</a:t>
            </a:r>
          </a:p>
        </p:txBody>
      </p:sp>
      <p:pic>
        <p:nvPicPr>
          <p:cNvPr id="134" name="Screenshot 2019-05-21 at 10.56.46.png" descr="Screenshot 2019-05-21 at 10.56.46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859" y="1784027"/>
            <a:ext cx="12245182" cy="7581608"/>
          </a:xfrm>
          <a:prstGeom prst="rect">
            <a:avLst/>
          </a:prstGeom>
          <a:ln w="12700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t Kil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 Kilda</a:t>
            </a:r>
          </a:p>
        </p:txBody>
      </p:sp>
      <p:pic>
        <p:nvPicPr>
          <p:cNvPr id="137" name="Screenshot 2019-05-21 at 10.57.07.png" descr="Screenshot 2019-05-21 at 10.57.07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707" y="1784027"/>
            <a:ext cx="12239485" cy="7586450"/>
          </a:xfrm>
          <a:prstGeom prst="rect">
            <a:avLst/>
          </a:prstGeom>
          <a:ln w="12700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t Kil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 Kilda</a:t>
            </a:r>
          </a:p>
        </p:txBody>
      </p:sp>
      <p:pic>
        <p:nvPicPr>
          <p:cNvPr id="140" name="Screenshot 2019-05-21 at 10.57.25.png" descr="Screenshot 2019-05-21 at 10.57.25.pn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69" y="1780678"/>
            <a:ext cx="12242362" cy="7580449"/>
          </a:xfrm>
          <a:prstGeom prst="rect">
            <a:avLst/>
          </a:prstGeom>
          <a:ln w="12700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1J4A7391.jpg" descr="1J4A73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73" y="5101925"/>
            <a:ext cx="6393226" cy="42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t Kil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 Kilda</a:t>
            </a:r>
          </a:p>
        </p:txBody>
      </p:sp>
      <p:pic>
        <p:nvPicPr>
          <p:cNvPr id="144" name="1478411952857.jpg" descr="1478411952857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7469" y="3898975"/>
            <a:ext cx="7005579" cy="400887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45" name="P-24f50e5b-099c-490c-81b0-ade6c65cee0d-620x349.jpg" descr="P-24f50e5b-099c-490c-81b0-ade6c65cee0d-620x34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10" y="1784028"/>
            <a:ext cx="7005744" cy="434565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oay shee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Soay sheep</a:t>
            </a:r>
          </a:p>
        </p:txBody>
      </p:sp>
      <p:pic>
        <p:nvPicPr>
          <p:cNvPr id="148" name="3631961137.jpg" descr="36319611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2407" y="1784027"/>
            <a:ext cx="6362701" cy="45212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49" name="soay-sheep-1000x600.jpg" descr="soay-sheep-1000x6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37" y="4649635"/>
            <a:ext cx="7843113" cy="47058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F Pro Display Medium"/>
        <a:ea typeface="SF Pro Display Medium"/>
        <a:cs typeface="SF Pro Display Medium"/>
      </a:majorFont>
      <a:minorFont>
        <a:latin typeface="SF Pro Display Medium"/>
        <a:ea typeface="SF Pro Display Medium"/>
        <a:cs typeface="SF Pro Display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3A4FE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ctr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SF Pro Display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ctr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SF Pro Display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F Pro Display Medium"/>
        <a:ea typeface="SF Pro Display Medium"/>
        <a:cs typeface="SF Pro Display Medium"/>
      </a:majorFont>
      <a:minorFont>
        <a:latin typeface="SF Pro Display Medium"/>
        <a:ea typeface="SF Pro Display Medium"/>
        <a:cs typeface="SF Pro Display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3A4FE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ctr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SF Pro Display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ctr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SF Pro Display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177</Words>
  <Application>Microsoft Office PowerPoint</Application>
  <PresentationFormat>Custom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SF Pro Display Bold</vt:lpstr>
      <vt:lpstr>SF Pro Display Medium</vt:lpstr>
      <vt:lpstr>SF Pro Display Regular</vt:lpstr>
      <vt:lpstr>White</vt:lpstr>
      <vt:lpstr>Darren Monckton</vt:lpstr>
      <vt:lpstr>inter-sex sexual selection</vt:lpstr>
      <vt:lpstr>intra-sex sexual selection</vt:lpstr>
      <vt:lpstr>natural selection should drive a sexually selected feature to fixation?</vt:lpstr>
      <vt:lpstr>St Kilda</vt:lpstr>
      <vt:lpstr>St Kilda</vt:lpstr>
      <vt:lpstr>St Kilda</vt:lpstr>
      <vt:lpstr>St Kilda</vt:lpstr>
      <vt:lpstr>Soay sheep</vt:lpstr>
      <vt:lpstr>winter</vt:lpstr>
      <vt:lpstr>coat colour variation</vt:lpstr>
      <vt:lpstr>horn variation</vt:lpstr>
      <vt:lpstr>rutting</vt:lpstr>
      <vt:lpstr>a highly studied population</vt:lpstr>
      <vt:lpstr>PowerPoint Presentation</vt:lpstr>
      <vt:lpstr>horn variation in males is largely driven by variants in the RXFP2 gene</vt:lpstr>
      <vt:lpstr>horn variation in males is driven by variants in the RXFP2 gene</vt:lpstr>
      <vt:lpstr>male reproductive success</vt:lpstr>
      <vt:lpstr>male survival</vt:lpstr>
      <vt:lpstr>fitness</vt:lpstr>
      <vt:lpstr>male fitness</vt:lpstr>
      <vt:lpstr>a heterozygote advantage</vt:lpstr>
      <vt:lpstr>Darwin’s Galapagos island finches</vt:lpstr>
      <vt:lpstr>Darwin’s Galapagos island finches</vt:lpstr>
      <vt:lpstr>Darwin’s Galapagos island finches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Darren Monckton</dc:title>
  <cp:lastModifiedBy>Anne Macleod</cp:lastModifiedBy>
  <cp:revision>14</cp:revision>
  <dcterms:modified xsi:type="dcterms:W3CDTF">2019-07-10T12:56:43Z</dcterms:modified>
</cp:coreProperties>
</file>