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311" r:id="rId6"/>
    <p:sldId id="310" r:id="rId7"/>
    <p:sldId id="302" r:id="rId8"/>
    <p:sldId id="303" r:id="rId9"/>
    <p:sldId id="304" r:id="rId10"/>
    <p:sldId id="305" r:id="rId11"/>
    <p:sldId id="306" r:id="rId12"/>
    <p:sldId id="291" r:id="rId13"/>
    <p:sldId id="309" r:id="rId14"/>
    <p:sldId id="308" r:id="rId15"/>
    <p:sldId id="301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7" autoAdjust="0"/>
  </p:normalViewPr>
  <p:slideViewPr>
    <p:cSldViewPr snapToGrid="0" showGuides="1">
      <p:cViewPr varScale="1">
        <p:scale>
          <a:sx n="68" d="100"/>
          <a:sy n="68" d="100"/>
        </p:scale>
        <p:origin x="1446" y="7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9" d="100"/>
          <a:sy n="99" d="100"/>
        </p:scale>
        <p:origin x="-349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dochertya\Desktop\SSAs\Sector%20Manager%20Workbook%20V3%20(working)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dochertya\Desktop\SSAs\Sector%20Manager%20Workbook%20V3%20(working)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http://ishare.sds.co.uk/ServiceDevelopmentAndDelivery/SectorDevelopment/EvidenceBase/Skills%20Assessments/SSAs/2017-2018/Data/Sectoral%20Data%20-%20National-LA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http://ishare.sds.co.uk/ServiceDevelopmentAndDelivery/SectorDevelopment/EvidenceBase/Skills%20Assessments/SSAs/2017-2018/Data/Sectoral%20Data%20-%20National-LA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dochertya\Desktop\SSAs\Sector%20Manager%20Workbook%20V3%20(working)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dochertya\Desktop\SSAs\Sector%20Manager%20Workbook%20V3%20(working)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9873840769903773"/>
          <c:y val="6.4701036458034026E-3"/>
          <c:w val="0.47991482582186978"/>
          <c:h val="0.960680754321768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'Comparator Charts'!$C$2</c:f>
              <c:strCache>
                <c:ptCount val="1"/>
                <c:pt idx="0">
                  <c:v>GVA by key sector (£million, constant 2013 prices)</c:v>
                </c:pt>
              </c:strCache>
            </c:strRef>
          </c:tx>
          <c:spPr>
            <a:solidFill>
              <a:srgbClr val="006373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26724"/>
              </a:solidFill>
            </c:spPr>
            <c:extLst>
              <c:ext xmlns:c16="http://schemas.microsoft.com/office/drawing/2014/chart" uri="{C3380CC4-5D6E-409C-BE32-E72D297353CC}">
                <c16:uniqueId val="{00000001-6D80-4C19-8590-5B0B67D3BA8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'Comparator Charts'!$B$3:$B$11</c:f>
              <c:strCache>
                <c:ptCount val="9"/>
                <c:pt idx="0">
                  <c:v>ICT &amp; Digital</c:v>
                </c:pt>
                <c:pt idx="1">
                  <c:v>Creative Industries</c:v>
                </c:pt>
                <c:pt idx="2">
                  <c:v>Food &amp; Drink</c:v>
                </c:pt>
                <c:pt idx="3">
                  <c:v>Tourism</c:v>
                </c:pt>
                <c:pt idx="4">
                  <c:v>Energy</c:v>
                </c:pt>
                <c:pt idx="5">
                  <c:v>Engineering</c:v>
                </c:pt>
                <c:pt idx="6">
                  <c:v>Construction</c:v>
                </c:pt>
                <c:pt idx="7">
                  <c:v>Health &amp; Social Care</c:v>
                </c:pt>
                <c:pt idx="8">
                  <c:v>Financial and Business Services</c:v>
                </c:pt>
              </c:strCache>
            </c:strRef>
          </c:cat>
          <c:val>
            <c:numRef>
              <c:f>'Comparator Charts'!$C$3:$C$11</c:f>
              <c:numCache>
                <c:formatCode>_(* #,##0.00_);_(* \(#,##0.00\);_(* "-"??_);_(@_)</c:formatCode>
                <c:ptCount val="9"/>
                <c:pt idx="0">
                  <c:v>4583.4973130277031</c:v>
                </c:pt>
                <c:pt idx="1">
                  <c:v>4793.1309604402704</c:v>
                </c:pt>
                <c:pt idx="2">
                  <c:v>4869.0797000000002</c:v>
                </c:pt>
                <c:pt idx="3">
                  <c:v>5028.2137119135823</c:v>
                </c:pt>
                <c:pt idx="4">
                  <c:v>7095.400067217216</c:v>
                </c:pt>
                <c:pt idx="5">
                  <c:v>10304.432891697861</c:v>
                </c:pt>
                <c:pt idx="6">
                  <c:v>11432.217139688466</c:v>
                </c:pt>
                <c:pt idx="7">
                  <c:v>12010.054999999995</c:v>
                </c:pt>
                <c:pt idx="8">
                  <c:v>14253.746050043133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80-4C19-8590-5B0B67D3BA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695872"/>
        <c:axId val="82388480"/>
      </c:barChart>
      <c:catAx>
        <c:axId val="81695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82388480"/>
        <c:crosses val="autoZero"/>
        <c:auto val="1"/>
        <c:lblAlgn val="ctr"/>
        <c:lblOffset val="100"/>
        <c:noMultiLvlLbl val="0"/>
      </c:catAx>
      <c:valAx>
        <c:axId val="82388480"/>
        <c:scaling>
          <c:orientation val="minMax"/>
        </c:scaling>
        <c:delete val="1"/>
        <c:axPos val="b"/>
        <c:numFmt formatCode="_(* #,##0.00_);_(* \(#,##0.00\);_(* &quot;-&quot;??_);_(@_)" sourceLinked="1"/>
        <c:majorTickMark val="out"/>
        <c:minorTickMark val="none"/>
        <c:tickLblPos val="none"/>
        <c:crossAx val="816958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Trebuchet MS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9873840769903773"/>
          <c:y val="1.6096492963505193E-2"/>
          <c:w val="0.5707060367454071"/>
          <c:h val="0.974505071288199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'Comparator Charts'!$C$25</c:f>
              <c:strCache>
                <c:ptCount val="1"/>
                <c:pt idx="0">
                  <c:v>Total Employment (000s, jobs)</c:v>
                </c:pt>
              </c:strCache>
            </c:strRef>
          </c:tx>
          <c:spPr>
            <a:solidFill>
              <a:srgbClr val="006373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F26724"/>
              </a:solidFill>
            </c:spPr>
            <c:extLst>
              <c:ext xmlns:c16="http://schemas.microsoft.com/office/drawing/2014/chart" uri="{C3380CC4-5D6E-409C-BE32-E72D297353CC}">
                <c16:uniqueId val="{00000001-E0B4-4160-9BE8-69656EA95914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'Comparator Charts'!$B$26:$B$34</c:f>
              <c:strCache>
                <c:ptCount val="9"/>
                <c:pt idx="0">
                  <c:v>ICT &amp; Digital</c:v>
                </c:pt>
                <c:pt idx="1">
                  <c:v>Energy</c:v>
                </c:pt>
                <c:pt idx="2">
                  <c:v>Creative Industries</c:v>
                </c:pt>
                <c:pt idx="3">
                  <c:v>Food &amp; Drink</c:v>
                </c:pt>
                <c:pt idx="4">
                  <c:v>Engineering</c:v>
                </c:pt>
                <c:pt idx="5">
                  <c:v>Tourism</c:v>
                </c:pt>
                <c:pt idx="6">
                  <c:v>Construction</c:v>
                </c:pt>
                <c:pt idx="7">
                  <c:v>Financial and Business Services</c:v>
                </c:pt>
                <c:pt idx="8">
                  <c:v>Health &amp; Social Care</c:v>
                </c:pt>
              </c:strCache>
            </c:strRef>
          </c:cat>
          <c:val>
            <c:numRef>
              <c:f>'Comparator Charts'!$C$26:$C$34</c:f>
              <c:numCache>
                <c:formatCode>_-* #,##0.0_-;\-* #,##0.0_-;_-* "-"??_-;_-@_-</c:formatCode>
                <c:ptCount val="9"/>
                <c:pt idx="0">
                  <c:v>62.213485236648154</c:v>
                </c:pt>
                <c:pt idx="1">
                  <c:v>76.952717094304219</c:v>
                </c:pt>
                <c:pt idx="2">
                  <c:v>89.569422885245856</c:v>
                </c:pt>
                <c:pt idx="3">
                  <c:v>104.75609299999998</c:v>
                </c:pt>
                <c:pt idx="4">
                  <c:v>168.56729731573392</c:v>
                </c:pt>
                <c:pt idx="5">
                  <c:v>217.13854854366724</c:v>
                </c:pt>
                <c:pt idx="6">
                  <c:v>233.63498725361069</c:v>
                </c:pt>
                <c:pt idx="7">
                  <c:v>236.50381212530095</c:v>
                </c:pt>
                <c:pt idx="8">
                  <c:v>429.02077999999983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B4-4160-9BE8-69656EA95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014976"/>
        <c:axId val="82022400"/>
      </c:barChart>
      <c:catAx>
        <c:axId val="820149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82022400"/>
        <c:crosses val="autoZero"/>
        <c:auto val="1"/>
        <c:lblAlgn val="ctr"/>
        <c:lblOffset val="100"/>
        <c:noMultiLvlLbl val="0"/>
      </c:catAx>
      <c:valAx>
        <c:axId val="82022400"/>
        <c:scaling>
          <c:orientation val="minMax"/>
        </c:scaling>
        <c:delete val="1"/>
        <c:axPos val="b"/>
        <c:numFmt formatCode="_-* #,##0.0_-;\-* #,##0.0_-;_-* &quot;-&quot;??_-;_-@_-" sourceLinked="1"/>
        <c:majorTickMark val="out"/>
        <c:minorTickMark val="none"/>
        <c:tickLblPos val="none"/>
        <c:crossAx val="820149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Trebuchet MS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87384076990379"/>
          <c:y val="2.0796051601035443E-2"/>
          <c:w val="0.56643593414459592"/>
          <c:h val="0.958407896797928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'Charts for Word'!$B$92</c:f>
              <c:strCache>
                <c:ptCount val="1"/>
                <c:pt idx="0">
                  <c:v>2027</c:v>
                </c:pt>
              </c:strCache>
            </c:strRef>
          </c:tx>
          <c:spPr>
            <a:solidFill>
              <a:srgbClr val="74A9CF"/>
            </a:solidFill>
          </c:spPr>
          <c:invertIfNegative val="0"/>
          <c:dLbls>
            <c:dLbl>
              <c:idx val="0"/>
              <c:layout>
                <c:manualLayout>
                  <c:x val="-5.555555555555606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2B-4FEF-8DE4-C789EDE5D921}"/>
                </c:ext>
              </c:extLst>
            </c:dLbl>
            <c:dLbl>
              <c:idx val="1"/>
              <c:layout>
                <c:manualLayout>
                  <c:x val="-1.920751149926957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2B-4FEF-8DE4-C789EDE5D921}"/>
                </c:ext>
              </c:extLst>
            </c:dLbl>
            <c:dLbl>
              <c:idx val="2"/>
              <c:layout>
                <c:manualLayout>
                  <c:x val="-4.698486212183571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2B-4FEF-8DE4-C789EDE5D921}"/>
                </c:ext>
              </c:extLst>
            </c:dLbl>
            <c:dLbl>
              <c:idx val="3"/>
              <c:layout>
                <c:manualLayout>
                  <c:x val="-8.7914572977960334E-3"/>
                  <c:y val="3.70141851764308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2B-4FEF-8DE4-C789EDE5D921}"/>
                </c:ext>
              </c:extLst>
            </c:dLbl>
            <c:dLbl>
              <c:idx val="4"/>
              <c:layout>
                <c:manualLayout>
                  <c:x val="-1.1111111111111122E-2"/>
                  <c:y val="-3.171808961946225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2B-4FEF-8DE4-C789EDE5D921}"/>
                </c:ext>
              </c:extLst>
            </c:dLbl>
            <c:dLbl>
              <c:idx val="5"/>
              <c:layout>
                <c:manualLayout>
                  <c:x val="-8.3333243313410167E-3"/>
                  <c:y val="3.70112706736611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2B-4FEF-8DE4-C789EDE5D921}"/>
                </c:ext>
              </c:extLst>
            </c:dLbl>
            <c:dLbl>
              <c:idx val="6"/>
              <c:layout>
                <c:manualLayout>
                  <c:x val="-8.3333333333333367E-3"/>
                  <c:y val="4.02819738167170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2B-4FEF-8DE4-C789EDE5D921}"/>
                </c:ext>
              </c:extLst>
            </c:dLbl>
            <c:dLbl>
              <c:idx val="7"/>
              <c:layout>
                <c:manualLayout>
                  <c:x val="-8.3333333333333367E-3"/>
                  <c:y val="4.02819738167170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2B-4FEF-8DE4-C789EDE5D921}"/>
                </c:ext>
              </c:extLst>
            </c:dLbl>
            <c:dLbl>
              <c:idx val="8"/>
              <c:layout>
                <c:manualLayout>
                  <c:x val="-8.3333333333333367E-3"/>
                  <c:y val="8.05639476334341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2B-4FEF-8DE4-C789EDE5D921}"/>
                </c:ext>
              </c:extLst>
            </c:dLbl>
            <c:dLbl>
              <c:idx val="9"/>
              <c:layout>
                <c:manualLayout>
                  <c:x val="-4.5730120990377593E-3"/>
                  <c:y val="3.70141851764308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2B-4FEF-8DE4-C789EDE5D921}"/>
                </c:ext>
              </c:extLst>
            </c:dLbl>
            <c:dLbl>
              <c:idx val="10"/>
              <c:layout>
                <c:manualLayout>
                  <c:x val="-5.5555555555555558E-3"/>
                  <c:y val="4.02819738167170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2B-4FEF-8DE4-C789EDE5D921}"/>
                </c:ext>
              </c:extLst>
            </c:dLbl>
            <c:dLbl>
              <c:idx val="11"/>
              <c:layout>
                <c:manualLayout>
                  <c:x val="-8.3333243313410167E-3"/>
                  <c:y val="7.40254558500919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F2B-4FEF-8DE4-C789EDE5D921}"/>
                </c:ext>
              </c:extLst>
            </c:dLbl>
            <c:dLbl>
              <c:idx val="12"/>
              <c:layout>
                <c:manualLayout>
                  <c:x val="-6.870228594684830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F2B-4FEF-8DE4-C789EDE5D92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'Charts for Word'!$A$93:$A$101</c:f>
              <c:strCache>
                <c:ptCount val="9"/>
                <c:pt idx="0">
                  <c:v>Elementary occupations</c:v>
                </c:pt>
                <c:pt idx="1">
                  <c:v>Process, plant &amp; machine operatives</c:v>
                </c:pt>
                <c:pt idx="2">
                  <c:v>Sales &amp; customer service occupations</c:v>
                </c:pt>
                <c:pt idx="3">
                  <c:v>Caring, leisure &amp; other service occupations</c:v>
                </c:pt>
                <c:pt idx="4">
                  <c:v>Skilled trades occupations</c:v>
                </c:pt>
                <c:pt idx="5">
                  <c:v>Administrative &amp; secretarial occupations</c:v>
                </c:pt>
                <c:pt idx="6">
                  <c:v>Associate professional &amp; technical occupations</c:v>
                </c:pt>
                <c:pt idx="7">
                  <c:v>Professional occupations</c:v>
                </c:pt>
                <c:pt idx="8">
                  <c:v>Managers, directors &amp; senior officials</c:v>
                </c:pt>
              </c:strCache>
            </c:strRef>
          </c:cat>
          <c:val>
            <c:numRef>
              <c:f>'Charts for Word'!$B$93:$B$101</c:f>
              <c:numCache>
                <c:formatCode>0.0</c:formatCode>
                <c:ptCount val="9"/>
                <c:pt idx="0">
                  <c:v>82.900418932500827</c:v>
                </c:pt>
                <c:pt idx="1">
                  <c:v>2.7952221506727013</c:v>
                </c:pt>
                <c:pt idx="2">
                  <c:v>6.8772416300349368</c:v>
                </c:pt>
                <c:pt idx="3">
                  <c:v>15.25969744232667</c:v>
                </c:pt>
                <c:pt idx="4">
                  <c:v>29.726570509735183</c:v>
                </c:pt>
                <c:pt idx="5">
                  <c:v>11.782628758938126</c:v>
                </c:pt>
                <c:pt idx="6">
                  <c:v>13.976790717442571</c:v>
                </c:pt>
                <c:pt idx="7">
                  <c:v>5.0163999153856471</c:v>
                </c:pt>
                <c:pt idx="8">
                  <c:v>21.890825704898088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F2B-4FEF-8DE4-C789EDE5D921}"/>
            </c:ext>
          </c:extLst>
        </c:ser>
        <c:ser>
          <c:idx val="1"/>
          <c:order val="1"/>
          <c:tx>
            <c:strRef>
              <c:f>'Charts for Word'!$C$92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6373"/>
            </a:solidFill>
          </c:spPr>
          <c:invertIfNegative val="0"/>
          <c:dLbls>
            <c:dLbl>
              <c:idx val="0"/>
              <c:layout>
                <c:manualLayout>
                  <c:x val="-9.1460241980755187E-3"/>
                  <c:y val="-3.70141851764308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F2B-4FEF-8DE4-C789EDE5D921}"/>
                </c:ext>
              </c:extLst>
            </c:dLbl>
            <c:dLbl>
              <c:idx val="1"/>
              <c:layout>
                <c:manualLayout>
                  <c:x val="-4.573012099037759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F2B-4FEF-8DE4-C789EDE5D921}"/>
                </c:ext>
              </c:extLst>
            </c:dLbl>
            <c:dLbl>
              <c:idx val="2"/>
              <c:layout>
                <c:manualLayout>
                  <c:x val="-6.8595181485566394E-3"/>
                  <c:y val="-3.70141851764308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F2B-4FEF-8DE4-C789EDE5D921}"/>
                </c:ext>
              </c:extLst>
            </c:dLbl>
            <c:dLbl>
              <c:idx val="3"/>
              <c:layout>
                <c:manualLayout>
                  <c:x val="-9.1460241980755187E-3"/>
                  <c:y val="-1.1104255552929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F2B-4FEF-8DE4-C789EDE5D921}"/>
                </c:ext>
              </c:extLst>
            </c:dLbl>
            <c:dLbl>
              <c:idx val="4"/>
              <c:layout>
                <c:manualLayout>
                  <c:x val="-9.2936712181310808E-3"/>
                  <c:y val="-4.02842572841439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F2B-4FEF-8DE4-C789EDE5D921}"/>
                </c:ext>
              </c:extLst>
            </c:dLbl>
            <c:dLbl>
              <c:idx val="5"/>
              <c:layout>
                <c:manualLayout>
                  <c:x val="-1.1089049800769784E-2"/>
                  <c:y val="-4.0281342781374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F2B-4FEF-8DE4-C789EDE5D921}"/>
                </c:ext>
              </c:extLst>
            </c:dLbl>
            <c:dLbl>
              <c:idx val="6"/>
              <c:layout>
                <c:manualLayout>
                  <c:x val="-1.1591263721104831E-2"/>
                  <c:y val="-3.70141851764308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F2B-4FEF-8DE4-C789EDE5D921}"/>
                </c:ext>
              </c:extLst>
            </c:dLbl>
            <c:dLbl>
              <c:idx val="7"/>
              <c:layout>
                <c:manualLayout>
                  <c:x val="-1.290651647022519E-2"/>
                  <c:y val="-3.70141851764308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F2B-4FEF-8DE4-C789EDE5D921}"/>
                </c:ext>
              </c:extLst>
            </c:dLbl>
            <c:dLbl>
              <c:idx val="8"/>
              <c:layout>
                <c:manualLayout>
                  <c:x val="-8.3333333333333367E-3"/>
                  <c:y val="-4.02819738167170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F2B-4FEF-8DE4-C789EDE5D921}"/>
                </c:ext>
              </c:extLst>
            </c:dLbl>
            <c:dLbl>
              <c:idx val="9"/>
              <c:layout>
                <c:manualLayout>
                  <c:x val="-9.1460241980755187E-3"/>
                  <c:y val="-3.70141851764308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F2B-4FEF-8DE4-C789EDE5D921}"/>
                </c:ext>
              </c:extLst>
            </c:dLbl>
            <c:dLbl>
              <c:idx val="10"/>
              <c:layout>
                <c:manualLayout>
                  <c:x val="-8.3333243313410167E-3"/>
                  <c:y val="-7.729552795780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F2B-4FEF-8DE4-C789EDE5D921}"/>
                </c:ext>
              </c:extLst>
            </c:dLbl>
            <c:dLbl>
              <c:idx val="11"/>
              <c:layout>
                <c:manualLayout>
                  <c:x val="-1.0619830380859892E-2"/>
                  <c:y val="-7.729552795780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F2B-4FEF-8DE4-C789EDE5D921}"/>
                </c:ext>
              </c:extLst>
            </c:dLbl>
            <c:dLbl>
              <c:idx val="12"/>
              <c:layout>
                <c:manualLayout>
                  <c:x val="-6.8702285946848308E-3"/>
                  <c:y val="-7.40283703528617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F2B-4FEF-8DE4-C789EDE5D92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'Charts for Word'!$A$93:$A$101</c:f>
              <c:strCache>
                <c:ptCount val="9"/>
                <c:pt idx="0">
                  <c:v>Elementary occupations</c:v>
                </c:pt>
                <c:pt idx="1">
                  <c:v>Process, plant &amp; machine operatives</c:v>
                </c:pt>
                <c:pt idx="2">
                  <c:v>Sales &amp; customer service occupations</c:v>
                </c:pt>
                <c:pt idx="3">
                  <c:v>Caring, leisure &amp; other service occupations</c:v>
                </c:pt>
                <c:pt idx="4">
                  <c:v>Skilled trades occupations</c:v>
                </c:pt>
                <c:pt idx="5">
                  <c:v>Administrative &amp; secretarial occupations</c:v>
                </c:pt>
                <c:pt idx="6">
                  <c:v>Associate professional &amp; technical occupations</c:v>
                </c:pt>
                <c:pt idx="7">
                  <c:v>Professional occupations</c:v>
                </c:pt>
                <c:pt idx="8">
                  <c:v>Managers, directors &amp; senior officials</c:v>
                </c:pt>
              </c:strCache>
            </c:strRef>
          </c:cat>
          <c:val>
            <c:numRef>
              <c:f>'Charts for Word'!$C$93:$C$101</c:f>
              <c:numCache>
                <c:formatCode>0.0</c:formatCode>
                <c:ptCount val="9"/>
                <c:pt idx="0">
                  <c:v>76.323369749992622</c:v>
                </c:pt>
                <c:pt idx="1">
                  <c:v>2.7737213176703452</c:v>
                </c:pt>
                <c:pt idx="2">
                  <c:v>7.6279411878543284</c:v>
                </c:pt>
                <c:pt idx="3">
                  <c:v>13.935005556911394</c:v>
                </c:pt>
                <c:pt idx="4">
                  <c:v>28.560121365630611</c:v>
                </c:pt>
                <c:pt idx="5">
                  <c:v>10.724875559707817</c:v>
                </c:pt>
                <c:pt idx="6">
                  <c:v>12.837068614207078</c:v>
                </c:pt>
                <c:pt idx="7">
                  <c:v>4.7956740814751324</c:v>
                </c:pt>
                <c:pt idx="8">
                  <c:v>23.461428957422129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EF2B-4FEF-8DE4-C789EDE5D9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39"/>
        <c:axId val="82387712"/>
        <c:axId val="82389248"/>
      </c:barChart>
      <c:catAx>
        <c:axId val="823877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82389248"/>
        <c:crosses val="autoZero"/>
        <c:auto val="1"/>
        <c:lblAlgn val="ctr"/>
        <c:lblOffset val="100"/>
        <c:noMultiLvlLbl val="0"/>
      </c:catAx>
      <c:valAx>
        <c:axId val="8238924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one"/>
        <c:crossAx val="823877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526246719160104E-2"/>
          <c:y val="0"/>
          <c:w val="0.9872254585207596"/>
          <c:h val="0.905657162681916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'Charts for Word'!$B$116</c:f>
              <c:strCache>
                <c:ptCount val="1"/>
                <c:pt idx="0">
                  <c:v>2017-2027</c:v>
                </c:pt>
              </c:strCache>
            </c:strRef>
          </c:tx>
          <c:spPr>
            <a:solidFill>
              <a:srgbClr val="006373"/>
            </a:solidFill>
          </c:spPr>
          <c:invertIfNegative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'Charts for Word'!$A$117:$A$119</c:f>
              <c:strCache>
                <c:ptCount val="3"/>
                <c:pt idx="0">
                  <c:v>Expansion demand</c:v>
                </c:pt>
                <c:pt idx="1">
                  <c:v>Replacement demand</c:v>
                </c:pt>
                <c:pt idx="2">
                  <c:v>Total requirement</c:v>
                </c:pt>
              </c:strCache>
            </c:strRef>
          </c:cat>
          <c:val>
            <c:numRef>
              <c:f>'Charts for Word'!$B$117:$B$119</c:f>
              <c:numCache>
                <c:formatCode>0.0</c:formatCode>
                <c:ptCount val="3"/>
                <c:pt idx="0">
                  <c:v>15.150238739429224</c:v>
                </c:pt>
                <c:pt idx="1">
                  <c:v>134.15216206135267</c:v>
                </c:pt>
                <c:pt idx="2">
                  <c:v>149.30240080078204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0-E166-405E-BEDC-C88BFB95CB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626624"/>
        <c:axId val="81628160"/>
      </c:barChart>
      <c:catAx>
        <c:axId val="8162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/>
            </a:pPr>
            <a:endParaRPr lang="en-US"/>
          </a:p>
        </c:txPr>
        <c:crossAx val="81628160"/>
        <c:crosses val="autoZero"/>
        <c:auto val="1"/>
        <c:lblAlgn val="ctr"/>
        <c:lblOffset val="100"/>
        <c:noMultiLvlLbl val="0"/>
      </c:catAx>
      <c:valAx>
        <c:axId val="8162816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816266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rebuchet MS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9873840769903773"/>
          <c:y val="1.9446675125874165E-2"/>
          <c:w val="0.5707060367454071"/>
          <c:h val="0.947704483959373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'Comparator Charts'!$C$96</c:f>
              <c:strCache>
                <c:ptCount val="1"/>
                <c:pt idx="0">
                  <c:v>Total requirement by key sector (jobs) (000s)</c:v>
                </c:pt>
              </c:strCache>
            </c:strRef>
          </c:tx>
          <c:spPr>
            <a:solidFill>
              <a:srgbClr val="006373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26724"/>
              </a:solidFill>
            </c:spPr>
            <c:extLst>
              <c:ext xmlns:c16="http://schemas.microsoft.com/office/drawing/2014/chart" uri="{C3380CC4-5D6E-409C-BE32-E72D297353CC}">
                <c16:uniqueId val="{00000000-089F-45C9-BA08-F121CAF9C3F7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'Comparator Charts'!$B$97:$B$105</c:f>
              <c:strCache>
                <c:ptCount val="9"/>
                <c:pt idx="0">
                  <c:v>ICT &amp; Digital</c:v>
                </c:pt>
                <c:pt idx="1">
                  <c:v>Energy</c:v>
                </c:pt>
                <c:pt idx="2">
                  <c:v>Engineering</c:v>
                </c:pt>
                <c:pt idx="3">
                  <c:v>Creative Industries</c:v>
                </c:pt>
                <c:pt idx="4">
                  <c:v>Financial and Business Services</c:v>
                </c:pt>
                <c:pt idx="5">
                  <c:v>Food &amp; Drink</c:v>
                </c:pt>
                <c:pt idx="6">
                  <c:v>Construction</c:v>
                </c:pt>
                <c:pt idx="7">
                  <c:v>Health &amp; Social Care</c:v>
                </c:pt>
                <c:pt idx="8">
                  <c:v>Tourism</c:v>
                </c:pt>
              </c:strCache>
            </c:strRef>
          </c:cat>
          <c:val>
            <c:numRef>
              <c:f>'Comparator Charts'!$C$97:$C$105</c:f>
              <c:numCache>
                <c:formatCode>0.0</c:formatCode>
                <c:ptCount val="9"/>
                <c:pt idx="0">
                  <c:v>8.0242774353146586</c:v>
                </c:pt>
                <c:pt idx="1">
                  <c:v>13.454850914798623</c:v>
                </c:pt>
                <c:pt idx="2">
                  <c:v>21.064122977770236</c:v>
                </c:pt>
                <c:pt idx="3">
                  <c:v>23.446294409410971</c:v>
                </c:pt>
                <c:pt idx="4">
                  <c:v>52.978040559138051</c:v>
                </c:pt>
                <c:pt idx="5">
                  <c:v>54.866504425372966</c:v>
                </c:pt>
                <c:pt idx="6">
                  <c:v>91.111846798387447</c:v>
                </c:pt>
                <c:pt idx="7">
                  <c:v>139.19915169018108</c:v>
                </c:pt>
                <c:pt idx="8">
                  <c:v>149.30240080078204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C8-416D-98A0-1F0D7E135A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627392"/>
        <c:axId val="81695872"/>
      </c:barChart>
      <c:catAx>
        <c:axId val="81627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81695872"/>
        <c:crosses val="autoZero"/>
        <c:auto val="1"/>
        <c:lblAlgn val="ctr"/>
        <c:lblOffset val="100"/>
        <c:noMultiLvlLbl val="0"/>
      </c:catAx>
      <c:valAx>
        <c:axId val="81695872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one"/>
        <c:crossAx val="816273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Trebuchet MS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9873840769903773"/>
          <c:y val="1.6088114930218101E-2"/>
          <c:w val="0.5707060367454071"/>
          <c:h val="0.95106289295702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'Comparator Charts'!$C$49</c:f>
              <c:strCache>
                <c:ptCount val="1"/>
                <c:pt idx="0">
                  <c:v>Productivity (£ per job)</c:v>
                </c:pt>
              </c:strCache>
            </c:strRef>
          </c:tx>
          <c:spPr>
            <a:solidFill>
              <a:srgbClr val="00637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26724"/>
              </a:solidFill>
            </c:spPr>
            <c:extLst>
              <c:ext xmlns:c16="http://schemas.microsoft.com/office/drawing/2014/chart" uri="{C3380CC4-5D6E-409C-BE32-E72D297353CC}">
                <c16:uniqueId val="{00000001-B0EC-4EC8-8AEC-E4C4AA50C3E4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'Comparator Charts'!$B$50:$B$58</c:f>
              <c:strCache>
                <c:ptCount val="9"/>
                <c:pt idx="0">
                  <c:v>Tourism</c:v>
                </c:pt>
                <c:pt idx="1">
                  <c:v>Health &amp; Social Care</c:v>
                </c:pt>
                <c:pt idx="2">
                  <c:v>Food &amp; Drink</c:v>
                </c:pt>
                <c:pt idx="3">
                  <c:v>Construction</c:v>
                </c:pt>
                <c:pt idx="4">
                  <c:v>Creative Industries</c:v>
                </c:pt>
                <c:pt idx="5">
                  <c:v>Financial and Business Services</c:v>
                </c:pt>
                <c:pt idx="6">
                  <c:v>Engineering</c:v>
                </c:pt>
                <c:pt idx="7">
                  <c:v>ICT &amp; Digital</c:v>
                </c:pt>
                <c:pt idx="8">
                  <c:v>Energy</c:v>
                </c:pt>
              </c:strCache>
            </c:strRef>
          </c:cat>
          <c:val>
            <c:numRef>
              <c:f>'Comparator Charts'!$C$50:$C$58</c:f>
              <c:numCache>
                <c:formatCode>_-* #,##0.0_-;\-* #,##0.0_-;_-* "-"??_-;_-@_-</c:formatCode>
                <c:ptCount val="9"/>
                <c:pt idx="0">
                  <c:v>23.156706838271933</c:v>
                </c:pt>
                <c:pt idx="1">
                  <c:v>27.99411021536066</c:v>
                </c:pt>
                <c:pt idx="2">
                  <c:v>46.480157483536523</c:v>
                </c:pt>
                <c:pt idx="3">
                  <c:v>48.931956955910906</c:v>
                </c:pt>
                <c:pt idx="4">
                  <c:v>53.513027169786611</c:v>
                </c:pt>
                <c:pt idx="5">
                  <c:v>60.268567859241998</c:v>
                </c:pt>
                <c:pt idx="6">
                  <c:v>61.129489858268371</c:v>
                </c:pt>
                <c:pt idx="7">
                  <c:v>73.673694627345824</c:v>
                </c:pt>
                <c:pt idx="8">
                  <c:v>92.204672364224962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EC-4EC8-8AEC-E4C4AA50C3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627008"/>
        <c:axId val="81628544"/>
      </c:barChart>
      <c:catAx>
        <c:axId val="81627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81628544"/>
        <c:crosses val="autoZero"/>
        <c:auto val="1"/>
        <c:lblAlgn val="ctr"/>
        <c:lblOffset val="100"/>
        <c:noMultiLvlLbl val="0"/>
      </c:catAx>
      <c:valAx>
        <c:axId val="81628544"/>
        <c:scaling>
          <c:orientation val="minMax"/>
        </c:scaling>
        <c:delete val="1"/>
        <c:axPos val="b"/>
        <c:numFmt formatCode="_-* #,##0.0_-;\-* #,##0.0_-;_-* &quot;-&quot;??_-;_-@_-" sourceLinked="1"/>
        <c:majorTickMark val="out"/>
        <c:minorTickMark val="none"/>
        <c:tickLblPos val="none"/>
        <c:crossAx val="816270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Trebuchet MS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14851" y="4715153"/>
            <a:ext cx="4567974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969897" y="9430306"/>
            <a:ext cx="82777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672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E2B9335-1749-40DF-9E56-683DD1967D0A}" type="slidenum">
              <a:rPr lang="en-GB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2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6600" y="900001"/>
            <a:ext cx="5664600" cy="2110050"/>
          </a:xfrm>
        </p:spPr>
        <p:txBody>
          <a:bodyPr/>
          <a:lstStyle>
            <a:lvl1pPr algn="l">
              <a:lnSpc>
                <a:spcPts val="7700"/>
              </a:lnSpc>
              <a:defRPr sz="7400" spc="-6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200" y="2993400"/>
            <a:ext cx="4201200" cy="1752600"/>
          </a:xfrm>
        </p:spPr>
        <p:txBody>
          <a:bodyPr/>
          <a:lstStyle>
            <a:lvl1pPr marL="0" indent="0" algn="l">
              <a:lnSpc>
                <a:spcPts val="4600"/>
              </a:lnSpc>
              <a:spcBef>
                <a:spcPts val="0"/>
              </a:spcBef>
              <a:buNone/>
              <a:defRPr sz="4000" spc="-6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6268"/>
            <a:ext cx="1584000" cy="835865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 noChangeAspect="1"/>
          </p:cNvSpPr>
          <p:nvPr>
            <p:ph type="pic" sz="quarter" idx="10" hasCustomPrompt="1"/>
          </p:nvPr>
        </p:nvSpPr>
        <p:spPr>
          <a:xfrm rot="21300000">
            <a:off x="5091484" y="3214744"/>
            <a:ext cx="3583742" cy="3809651"/>
          </a:xfrm>
          <a:noFill/>
        </p:spPr>
        <p:txBody>
          <a:bodyPr tIns="1188000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GB"/>
              <a:t>Insert image or delete</a:t>
            </a:r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F97758-C025-4C7A-BAD1-55B8B6DB08C2}" type="datetimeFigureOut">
              <a:rPr lang="en-GB" smtClean="0"/>
              <a:pPr/>
              <a:t>25/05/2018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7254A0-C809-44F6-886A-129DFA0BF6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24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v2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6600" y="900001"/>
            <a:ext cx="5664600" cy="2110050"/>
          </a:xfrm>
        </p:spPr>
        <p:txBody>
          <a:bodyPr/>
          <a:lstStyle>
            <a:lvl1pPr algn="l">
              <a:lnSpc>
                <a:spcPts val="7700"/>
              </a:lnSpc>
              <a:defRPr sz="7400" spc="-6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200" y="2993400"/>
            <a:ext cx="4201200" cy="1752600"/>
          </a:xfrm>
        </p:spPr>
        <p:txBody>
          <a:bodyPr/>
          <a:lstStyle>
            <a:lvl1pPr marL="0" indent="0" algn="l">
              <a:lnSpc>
                <a:spcPts val="4600"/>
              </a:lnSpc>
              <a:spcBef>
                <a:spcPts val="0"/>
              </a:spcBef>
              <a:buNone/>
              <a:defRPr sz="4000" spc="-6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6268"/>
            <a:ext cx="1584000" cy="83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8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g 3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75" y="930320"/>
            <a:ext cx="75156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75" y="2901600"/>
            <a:ext cx="5895625" cy="3225600"/>
          </a:xfrm>
        </p:spPr>
        <p:txBody>
          <a:bodyPr/>
          <a:lstStyle>
            <a:lvl1pPr marL="0" indent="0">
              <a:spcBef>
                <a:spcPts val="1417"/>
              </a:spcBef>
              <a:buNone/>
              <a:defRPr/>
            </a:lvl1pPr>
            <a:lvl2pPr marL="179388" indent="-179388"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63575" y="2008188"/>
            <a:ext cx="7573225" cy="555012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0" hasCustomPrompt="1"/>
          </p:nvPr>
        </p:nvSpPr>
        <p:spPr>
          <a:xfrm rot="21294977">
            <a:off x="6786090" y="3314658"/>
            <a:ext cx="1663718" cy="1193314"/>
          </a:xfrm>
          <a:noFill/>
        </p:spPr>
        <p:txBody>
          <a:bodyPr tIns="216000"/>
          <a:lstStyle>
            <a:lvl1pPr marL="0" indent="0" algn="ctr">
              <a:buNone/>
              <a:defRPr sz="900" b="0">
                <a:solidFill>
                  <a:schemeClr val="bg1"/>
                </a:solidFill>
              </a:defRPr>
            </a:lvl1pPr>
          </a:lstStyle>
          <a:p>
            <a:r>
              <a:rPr lang="en-GB"/>
              <a:t>Insert image or delete</a:t>
            </a:r>
          </a:p>
        </p:txBody>
      </p:sp>
      <p:sp>
        <p:nvSpPr>
          <p:cNvPr id="9" name="Picture Placeholder 7"/>
          <p:cNvSpPr>
            <a:spLocks noGrp="1" noChangeAspect="1"/>
          </p:cNvSpPr>
          <p:nvPr>
            <p:ph type="pic" sz="quarter" idx="14" hasCustomPrompt="1"/>
          </p:nvPr>
        </p:nvSpPr>
        <p:spPr>
          <a:xfrm rot="21294977">
            <a:off x="6893530" y="4549486"/>
            <a:ext cx="1661953" cy="1197648"/>
          </a:xfrm>
          <a:noFill/>
        </p:spPr>
        <p:txBody>
          <a:bodyPr tIns="216000"/>
          <a:lstStyle>
            <a:lvl1pPr marL="0" indent="0" algn="ctr">
              <a:buNone/>
              <a:defRPr sz="900" b="0">
                <a:solidFill>
                  <a:schemeClr val="bg1"/>
                </a:solidFill>
              </a:defRPr>
            </a:lvl1pPr>
          </a:lstStyle>
          <a:p>
            <a:r>
              <a:rPr lang="en-GB"/>
              <a:t>Insert image or delete</a:t>
            </a:r>
          </a:p>
        </p:txBody>
      </p:sp>
      <p:sp>
        <p:nvSpPr>
          <p:cNvPr id="10" name="Picture Placeholder 7"/>
          <p:cNvSpPr>
            <a:spLocks noGrp="1" noChangeAspect="1"/>
          </p:cNvSpPr>
          <p:nvPr>
            <p:ph type="pic" sz="quarter" idx="15" hasCustomPrompt="1"/>
          </p:nvPr>
        </p:nvSpPr>
        <p:spPr>
          <a:xfrm rot="21294977">
            <a:off x="6992460" y="5784422"/>
            <a:ext cx="1670915" cy="1144790"/>
          </a:xfrm>
          <a:noFill/>
        </p:spPr>
        <p:txBody>
          <a:bodyPr tIns="216000"/>
          <a:lstStyle>
            <a:lvl1pPr marL="0" indent="0" algn="ctr">
              <a:buNone/>
              <a:defRPr sz="900" b="0">
                <a:solidFill>
                  <a:schemeClr val="bg1"/>
                </a:solidFill>
              </a:defRPr>
            </a:lvl1pPr>
          </a:lstStyle>
          <a:p>
            <a:r>
              <a:rPr lang="en-GB"/>
              <a:t>Insert image or delete</a:t>
            </a:r>
          </a:p>
        </p:txBody>
      </p:sp>
    </p:spTree>
    <p:extLst>
      <p:ext uri="{BB962C8B-B14F-4D97-AF65-F5344CB8AC3E}">
        <p14:creationId xmlns:p14="http://schemas.microsoft.com/office/powerpoint/2010/main" val="412108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g 4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75" y="930320"/>
            <a:ext cx="75156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75" y="2901600"/>
            <a:ext cx="7558825" cy="3225600"/>
          </a:xfrm>
        </p:spPr>
        <p:txBody>
          <a:bodyPr/>
          <a:lstStyle>
            <a:lvl1pPr marL="165600" indent="-165600">
              <a:spcBef>
                <a:spcPts val="1417"/>
              </a:spcBef>
              <a:buFont typeface="Arial" panose="020B0604020202020204" pitchFamily="34" charset="0"/>
              <a:buChar char="•"/>
              <a:defRPr>
                <a:solidFill>
                  <a:srgbClr val="006072"/>
                </a:solidFill>
              </a:defRPr>
            </a:lvl1pPr>
            <a:lvl2pPr marL="439200" indent="-179388">
              <a:defRPr>
                <a:solidFill>
                  <a:srgbClr val="00607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63575" y="2008188"/>
            <a:ext cx="7573225" cy="555012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677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g 5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75" y="930320"/>
            <a:ext cx="75156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75" y="2901600"/>
            <a:ext cx="7558825" cy="3225600"/>
          </a:xfrm>
        </p:spPr>
        <p:txBody>
          <a:bodyPr/>
          <a:lstStyle>
            <a:lvl1pPr marL="165100" indent="-165100">
              <a:spcBef>
                <a:spcPts val="1417"/>
              </a:spcBef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1pPr>
            <a:lvl2pPr marL="439738" indent="-179388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63575" y="2008188"/>
            <a:ext cx="7573225" cy="555012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611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g 6"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76" y="930320"/>
            <a:ext cx="3606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63576" y="2008188"/>
            <a:ext cx="3606800" cy="555012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75" y="2901600"/>
            <a:ext cx="3600000" cy="3225600"/>
          </a:xfrm>
        </p:spPr>
        <p:txBody>
          <a:bodyPr/>
          <a:lstStyle>
            <a:lvl1pPr marL="0" indent="0">
              <a:spcBef>
                <a:spcPts val="1417"/>
              </a:spcBef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1pPr>
            <a:lvl2pPr marL="439738" indent="-179388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icture Placeholder 7"/>
          <p:cNvSpPr>
            <a:spLocks noGrp="1" noChangeAspect="1"/>
          </p:cNvSpPr>
          <p:nvPr>
            <p:ph type="pic" sz="quarter" idx="10" hasCustomPrompt="1"/>
          </p:nvPr>
        </p:nvSpPr>
        <p:spPr>
          <a:xfrm rot="21300000">
            <a:off x="5033873" y="1904937"/>
            <a:ext cx="3583742" cy="2581689"/>
          </a:xfrm>
          <a:noFill/>
        </p:spPr>
        <p:txBody>
          <a:bodyPr tIns="1188000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GB"/>
              <a:t>Insert image or delete</a:t>
            </a:r>
          </a:p>
        </p:txBody>
      </p:sp>
    </p:spTree>
    <p:extLst>
      <p:ext uri="{BB962C8B-B14F-4D97-AF65-F5344CB8AC3E}">
        <p14:creationId xmlns:p14="http://schemas.microsoft.com/office/powerpoint/2010/main" val="313062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g 7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75" y="930320"/>
            <a:ext cx="75156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75" y="2901600"/>
            <a:ext cx="5794825" cy="3225600"/>
          </a:xfrm>
        </p:spPr>
        <p:txBody>
          <a:bodyPr/>
          <a:lstStyle>
            <a:lvl1pPr marL="165100" indent="-165100">
              <a:spcBef>
                <a:spcPts val="1417"/>
              </a:spcBef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1pPr>
            <a:lvl2pPr marL="439738" indent="-179388"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63575" y="2008188"/>
            <a:ext cx="7573225" cy="555012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11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 hasCustomPrompt="1"/>
          </p:nvPr>
        </p:nvSpPr>
        <p:spPr>
          <a:xfrm>
            <a:off x="663575" y="2232025"/>
            <a:ext cx="5924550" cy="4233863"/>
          </a:xfrm>
        </p:spPr>
        <p:txBody>
          <a:bodyPr tIns="61200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en-GB"/>
              <a:t>Insert Chart</a:t>
            </a:r>
          </a:p>
        </p:txBody>
      </p:sp>
    </p:spTree>
    <p:extLst>
      <p:ext uri="{BB962C8B-B14F-4D97-AF65-F5344CB8AC3E}">
        <p14:creationId xmlns:p14="http://schemas.microsoft.com/office/powerpoint/2010/main" val="3282492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3575" y="930320"/>
            <a:ext cx="7834314" cy="1143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575" y="2901600"/>
            <a:ext cx="7834314" cy="3225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/>
              <a:t>Second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7" r:id="rId4"/>
    <p:sldLayoutId id="2147483658" r:id="rId5"/>
    <p:sldLayoutId id="2147483659" r:id="rId6"/>
    <p:sldLayoutId id="2147483660" r:id="rId7"/>
    <p:sldLayoutId id="2147483656" r:id="rId8"/>
    <p:sldLayoutId id="2147483654" r:id="rId9"/>
    <p:sldLayoutId id="2147483662" r:id="rId10"/>
  </p:sldLayoutIdLst>
  <p:txStyles>
    <p:titleStyle>
      <a:lvl1pPr algn="l" defTabSz="914400" rtl="0" eaLnBrk="1" latinLnBrk="0" hangingPunct="1">
        <a:lnSpc>
          <a:spcPts val="6800"/>
        </a:lnSpc>
        <a:spcBef>
          <a:spcPct val="0"/>
        </a:spcBef>
        <a:buNone/>
        <a:defRPr sz="6500" b="1" kern="1200" spc="-60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50813" indent="-150813" algn="l" defTabSz="914400" rtl="0" eaLnBrk="1" latinLnBrk="0" hangingPunct="1">
        <a:spcBef>
          <a:spcPts val="1417"/>
        </a:spcBef>
        <a:buFont typeface="Arial" pitchFamily="34" charset="0"/>
        <a:buChar char="•"/>
        <a:defRPr sz="1500" b="1" kern="1200" spc="-60" baseline="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2159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b="1" kern="1200" spc="-6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worldofwork.co.uk/" TargetMode="External"/><Relationship Id="rId2" Type="http://schemas.openxmlformats.org/officeDocument/2006/relationships/hyperlink" Target="https://www.ourskillsforce.co.uk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Lawrence.Durden@sds.co.uk" TargetMode="External"/><Relationship Id="rId4" Type="http://schemas.openxmlformats.org/officeDocument/2006/relationships/hyperlink" Target="http://scottishtourismalliance.co.uk/page/peopl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075" y="1628775"/>
            <a:ext cx="5664600" cy="166687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GB" sz="2800" u="sng" dirty="0">
                <a:ea typeface="Geneva"/>
              </a:rPr>
              <a:t>Tourism - Key Skills Messages </a:t>
            </a:r>
            <a:br>
              <a:rPr lang="en-GB" sz="2800" u="sng" dirty="0">
                <a:ea typeface="Geneva"/>
              </a:rPr>
            </a:br>
            <a:br>
              <a:rPr lang="en-GB" sz="1800" u="sng" dirty="0">
                <a:ea typeface="Geneva"/>
              </a:rPr>
            </a:br>
            <a:br>
              <a:rPr lang="en-GB" sz="2800" u="sng" dirty="0">
                <a:ea typeface="Geneva"/>
              </a:rPr>
            </a:br>
            <a:br>
              <a:rPr lang="en-GB" sz="2800" u="sng" dirty="0">
                <a:ea typeface="Geneva"/>
              </a:rPr>
            </a:b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2450" y="1755150"/>
            <a:ext cx="4201200" cy="1752600"/>
          </a:xfrm>
        </p:spPr>
        <p:txBody>
          <a:bodyPr/>
          <a:lstStyle/>
          <a:p>
            <a:endParaRPr lang="en-GB" sz="900" dirty="0">
              <a:ea typeface="Geneva"/>
            </a:endParaRPr>
          </a:p>
          <a:p>
            <a:pPr algn="ctr">
              <a:lnSpc>
                <a:spcPct val="100000"/>
              </a:lnSpc>
            </a:pPr>
            <a:r>
              <a:rPr lang="en-GB" sz="1800" dirty="0">
                <a:ea typeface="Geneva"/>
              </a:rPr>
              <a:t>Lawrence Durden,</a:t>
            </a:r>
          </a:p>
          <a:p>
            <a:pPr algn="ctr">
              <a:lnSpc>
                <a:spcPct val="100000"/>
              </a:lnSpc>
            </a:pPr>
            <a:r>
              <a:rPr lang="en-GB" sz="1800" dirty="0">
                <a:ea typeface="Geneva"/>
              </a:rPr>
              <a:t>Sector Manager for Tourism,</a:t>
            </a:r>
          </a:p>
          <a:p>
            <a:pPr algn="ctr">
              <a:lnSpc>
                <a:spcPct val="100000"/>
              </a:lnSpc>
            </a:pPr>
            <a:r>
              <a:rPr lang="en-GB" sz="1800" dirty="0">
                <a:ea typeface="Geneva"/>
              </a:rPr>
              <a:t>Skills Development Scotland (SDS)</a:t>
            </a:r>
          </a:p>
          <a:p>
            <a:pPr algn="ctr">
              <a:lnSpc>
                <a:spcPct val="100000"/>
              </a:lnSpc>
            </a:pPr>
            <a:endParaRPr lang="en-GB" sz="1800" dirty="0">
              <a:ea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1F6E4-99C7-460D-960D-D2ACC8487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175" y="526788"/>
            <a:ext cx="7515625" cy="1143000"/>
          </a:xfrm>
        </p:spPr>
        <p:txBody>
          <a:bodyPr/>
          <a:lstStyle/>
          <a:p>
            <a:r>
              <a:rPr lang="en-GB" sz="3600" dirty="0"/>
              <a:t>Additional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75F7E-CB94-4A5D-9305-1036E428B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Brexit</a:t>
            </a:r>
          </a:p>
          <a:p>
            <a:r>
              <a:rPr lang="en-GB" dirty="0"/>
              <a:t>Business Rates</a:t>
            </a:r>
          </a:p>
          <a:p>
            <a:r>
              <a:rPr lang="en-GB" dirty="0"/>
              <a:t>National Living Wage</a:t>
            </a:r>
          </a:p>
          <a:p>
            <a:r>
              <a:rPr lang="en-GB" dirty="0"/>
              <a:t>Low productivity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493F9A-3391-4D9C-BADE-A0FED7B886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EC46E-B919-4814-8258-94CED1BCE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3B423-1A01-4AB9-8743-1F1B9392E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Apprenticeships </a:t>
            </a:r>
          </a:p>
          <a:p>
            <a:r>
              <a:rPr lang="en-GB" dirty="0"/>
              <a:t>Springboard Activity</a:t>
            </a:r>
          </a:p>
          <a:p>
            <a:r>
              <a:rPr lang="en-GB" dirty="0"/>
              <a:t>World Host, Glasgow Welcomes and its derivatives</a:t>
            </a:r>
          </a:p>
          <a:p>
            <a:r>
              <a:rPr lang="en-GB" dirty="0"/>
              <a:t>HIT Scotland (214 Scholarships)</a:t>
            </a:r>
          </a:p>
          <a:p>
            <a:r>
              <a:rPr lang="en-GB" dirty="0"/>
              <a:t>Hospitality Works</a:t>
            </a:r>
          </a:p>
          <a:p>
            <a:r>
              <a:rPr lang="en-GB" dirty="0"/>
              <a:t>SE Programmes,(e.g. Destination Leaders Programme, Business Improvement Academy, Digital Tourism Scotland))</a:t>
            </a:r>
          </a:p>
          <a:p>
            <a:r>
              <a:rPr lang="en-GB" dirty="0"/>
              <a:t>Tourism Sector Deal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EBBDB-CD3F-44D4-84EC-635CA34714C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25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34DE0-A954-419F-917F-60D7AF22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D8A69-FD58-4F93-A987-BE563A818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</a:t>
            </a:r>
            <a:r>
              <a:rPr lang="en-GB" dirty="0" err="1"/>
              <a:t>Skillsforce</a:t>
            </a:r>
            <a:r>
              <a:rPr lang="en-GB" dirty="0"/>
              <a:t>      </a:t>
            </a:r>
            <a:r>
              <a:rPr lang="en-GB" dirty="0">
                <a:hlinkClick r:id="rId2"/>
              </a:rPr>
              <a:t>https://www.ourskillsforce.co.uk/</a:t>
            </a:r>
            <a:endParaRPr lang="en-GB" dirty="0"/>
          </a:p>
          <a:p>
            <a:r>
              <a:rPr lang="en-GB" dirty="0"/>
              <a:t>My World of Work  </a:t>
            </a:r>
            <a:r>
              <a:rPr lang="en-GB" dirty="0">
                <a:hlinkClick r:id="rId3"/>
              </a:rPr>
              <a:t>https://www.myworldofwork.co.uk/</a:t>
            </a:r>
            <a:endParaRPr lang="en-GB" dirty="0"/>
          </a:p>
          <a:p>
            <a:r>
              <a:rPr lang="en-GB" dirty="0"/>
              <a:t>Apprenticeship. Scot       https://www.apprenticeships.scot/    </a:t>
            </a:r>
          </a:p>
          <a:p>
            <a:r>
              <a:rPr lang="en-GB" dirty="0"/>
              <a:t>STA 5 Big Questions    </a:t>
            </a:r>
            <a:r>
              <a:rPr lang="en-GB" dirty="0">
                <a:hlinkClick r:id="rId4"/>
              </a:rPr>
              <a:t>http://scottishtourismalliance.co.uk/page/people/</a:t>
            </a:r>
            <a:endParaRPr lang="en-GB" dirty="0"/>
          </a:p>
          <a:p>
            <a:endParaRPr lang="en-GB" dirty="0">
              <a:hlinkClick r:id="rId5"/>
            </a:endParaRPr>
          </a:p>
          <a:p>
            <a:r>
              <a:rPr lang="en-GB" dirty="0">
                <a:hlinkClick r:id="rId5"/>
              </a:rPr>
              <a:t>Lawrence.Durden@sds.co.uk</a:t>
            </a:r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D99D5-B7AB-4905-9993-A5203CA4777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25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Box 4"/>
          <p:cNvSpPr txBox="1">
            <a:spLocks noChangeArrowheads="1"/>
          </p:cNvSpPr>
          <p:nvPr/>
        </p:nvSpPr>
        <p:spPr bwMode="auto">
          <a:xfrm>
            <a:off x="611188" y="218728"/>
            <a:ext cx="8143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 b="1" i="1" dirty="0">
                <a:solidFill>
                  <a:srgbClr val="FFFF00"/>
                </a:solidFill>
                <a:latin typeface="Calibri" pitchFamily="34" charset="0"/>
              </a:rPr>
              <a:t>Tourism is Everyone’s Business</a:t>
            </a:r>
          </a:p>
        </p:txBody>
      </p:sp>
      <p:sp>
        <p:nvSpPr>
          <p:cNvPr id="64516" name="AutoShape 6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6354"/>
            <a:ext cx="9144000" cy="5173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613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4DAEF-0455-4A3C-824F-178ACA3BC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838" y="154745"/>
            <a:ext cx="7515626" cy="1257394"/>
          </a:xfrm>
        </p:spPr>
        <p:txBody>
          <a:bodyPr/>
          <a:lstStyle/>
          <a:p>
            <a:r>
              <a:rPr lang="en-GB" sz="3600" dirty="0"/>
              <a:t>Key Sector GVA 2017 (£m)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1F71A-77E2-458E-A6C6-34AFBAFC727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386FDE0-74D8-4820-8F05-DFF0C5DF9B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63575" y="2901950"/>
          <a:ext cx="7558088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4262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635AB-0B5C-4304-847E-36E18F1F8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93" y="367613"/>
            <a:ext cx="7515625" cy="1143000"/>
          </a:xfrm>
        </p:spPr>
        <p:txBody>
          <a:bodyPr/>
          <a:lstStyle/>
          <a:p>
            <a:r>
              <a:rPr lang="en-GB" sz="2400" dirty="0"/>
              <a:t>Key sector total employment 2017 (Jobs 000’s)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44BE3C-58F1-4787-A75B-108C4EEB5CC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B76CD7E-4B40-4769-9CF2-F5E92195D2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63575" y="2901950"/>
          <a:ext cx="7558088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185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7FE16-13C8-41BC-AF5F-D56F1A688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59" y="526438"/>
            <a:ext cx="7515625" cy="1143000"/>
          </a:xfrm>
        </p:spPr>
        <p:txBody>
          <a:bodyPr/>
          <a:lstStyle/>
          <a:p>
            <a:r>
              <a:rPr lang="en-GB" sz="3200" dirty="0"/>
              <a:t>Tourism Occupations 2017/2027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98C60-3F9A-4511-8BB2-453FA25F11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5CC900A-9CF6-499A-8182-A47B5595F56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63575" y="2901950"/>
          <a:ext cx="7558088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8050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37E7C-5571-4418-8B0F-CA4479132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19" y="-194989"/>
            <a:ext cx="7264800" cy="1355868"/>
          </a:xfrm>
        </p:spPr>
        <p:txBody>
          <a:bodyPr/>
          <a:lstStyle/>
          <a:p>
            <a:r>
              <a:rPr lang="en-GB" sz="2400" dirty="0"/>
              <a:t>Expansion and replacement demand  2017 to 2027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DC5F9-EDED-4544-8769-A5DA19A4AE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7AD4E7E-9F76-4C91-B58D-28B14F1991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63575" y="2901950"/>
          <a:ext cx="7558088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824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00AC4-1E35-40CD-B51E-A2B92ED6D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038" y="124313"/>
            <a:ext cx="7515625" cy="1143000"/>
          </a:xfrm>
        </p:spPr>
        <p:txBody>
          <a:bodyPr/>
          <a:lstStyle/>
          <a:p>
            <a:r>
              <a:rPr lang="en-GB" sz="2800" dirty="0"/>
              <a:t>Expansion and replacement comparison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221EDF-5492-43FF-B98A-5D968C50A8B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CC81B63-B45D-4A1B-B57D-D54435ECB11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63575" y="2901950"/>
          <a:ext cx="7558088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8840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55F61-70FB-41D9-8A1F-2591E638E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793" y="153449"/>
            <a:ext cx="7515625" cy="1143000"/>
          </a:xfrm>
        </p:spPr>
        <p:txBody>
          <a:bodyPr/>
          <a:lstStyle/>
          <a:p>
            <a:r>
              <a:rPr lang="en-GB" sz="2800" dirty="0"/>
              <a:t>Key sector productivity (2017), £ per job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60564A-AC05-4DB4-8D63-81ADDEC741E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336601C-5A55-452B-84EC-3EBEB265950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2916238"/>
          <a:ext cx="7559675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1465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Key Challenges and Priority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Improving management, leadership and enterprise skills across the sector.</a:t>
            </a:r>
          </a:p>
          <a:p>
            <a:r>
              <a:rPr lang="en-GB" sz="1600" dirty="0"/>
              <a:t>Supporting the development of professional and digital skills for all in the sector.</a:t>
            </a:r>
          </a:p>
          <a:p>
            <a:r>
              <a:rPr lang="en-GB" sz="1600" dirty="0"/>
              <a:t>Ensuring staff at all levels understand and are able to respond to visitor needs and expectations</a:t>
            </a:r>
          </a:p>
          <a:p>
            <a:r>
              <a:rPr lang="en-GB" sz="1600" dirty="0"/>
              <a:t>Raising the attractiveness of the sector.</a:t>
            </a:r>
          </a:p>
          <a:p>
            <a:endParaRPr lang="en-GB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4835 - L Durden">
  <a:themeElements>
    <a:clrScheme name="SDS PowerPoint">
      <a:dk1>
        <a:srgbClr val="000000"/>
      </a:dk1>
      <a:lt1>
        <a:srgbClr val="FFFFFF"/>
      </a:lt1>
      <a:dk2>
        <a:srgbClr val="006072"/>
      </a:dk2>
      <a:lt2>
        <a:srgbClr val="00A1AF"/>
      </a:lt2>
      <a:accent1>
        <a:srgbClr val="F99B1C"/>
      </a:accent1>
      <a:accent2>
        <a:srgbClr val="00637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99B1C"/>
      </a:hlink>
      <a:folHlink>
        <a:srgbClr val="F99B1C"/>
      </a:folHlink>
    </a:clrScheme>
    <a:fontScheme name="SD Scot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FD61CF628F844FB14B0ABE56A9D3C7" ma:contentTypeVersion="4" ma:contentTypeDescription="Create a new document." ma:contentTypeScope="" ma:versionID="62f78ec8726e747ffffa192c316951a7">
  <xsd:schema xmlns:xsd="http://www.w3.org/2001/XMLSchema" xmlns:xs="http://www.w3.org/2001/XMLSchema" xmlns:p="http://schemas.microsoft.com/office/2006/metadata/properties" xmlns:ns2="6a86dc4b-94a2-41c6-ac04-738aee2ee8e3" targetNamespace="http://schemas.microsoft.com/office/2006/metadata/properties" ma:root="true" ma:fieldsID="eac03d0fec50f6cf37ebc0f11ba67d67" ns2:_="">
    <xsd:import namespace="6a86dc4b-94a2-41c6-ac04-738aee2ee8e3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Document_x0020_Type" minOccurs="0"/>
                <xsd:element ref="ns2:Orde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86dc4b-94a2-41c6-ac04-738aee2ee8e3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Note">
          <xsd:maxLength value="255"/>
        </xsd:restriction>
      </xsd:simpleType>
    </xsd:element>
    <xsd:element name="Document_x0020_Type" ma:index="9" nillable="true" ma:displayName="Document Type" ma:internalName="Document_x0020_Type">
      <xsd:simpleType>
        <xsd:restriction base="dms:Text">
          <xsd:maxLength value="255"/>
        </xsd:restriction>
      </xsd:simpleType>
    </xsd:element>
    <xsd:element name="Order0" ma:index="10" nillable="true" ma:displayName="Order" ma:internalName="Order0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6a86dc4b-94a2-41c6-ac04-738aee2ee8e3">Powerpoint</Document_x0020_Type>
    <Description0 xmlns="6a86dc4b-94a2-41c6-ac04-738aee2ee8e3">Blank presentation slides for adaptation to suit your presentation. Please refer to guidance document. Please save template to your computer before editing</Description0>
    <Order0 xmlns="6a86dc4b-94a2-41c6-ac04-738aee2ee8e3">2</Order0>
  </documentManagement>
</p:properties>
</file>

<file path=customXml/itemProps1.xml><?xml version="1.0" encoding="utf-8"?>
<ds:datastoreItem xmlns:ds="http://schemas.openxmlformats.org/officeDocument/2006/customXml" ds:itemID="{F458B4A2-3509-426E-A5FF-C6834D4DEB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65F706-ED19-4230-9CED-630BF972EC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86dc4b-94a2-41c6-ac04-738aee2ee8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91801F-9CCB-4F29-8C07-3CE892BE5BED}">
  <ds:schemaRefs>
    <ds:schemaRef ds:uri="6a86dc4b-94a2-41c6-ac04-738aee2ee8e3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4835 - L Durden</Template>
  <TotalTime>467</TotalTime>
  <Words>251</Words>
  <Application>Microsoft Office PowerPoint</Application>
  <PresentationFormat>On-screen Show (4:3)</PresentationFormat>
  <Paragraphs>57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Geneva</vt:lpstr>
      <vt:lpstr>4835 - L Durden</vt:lpstr>
      <vt:lpstr>Tourism - Key Skills Messages     </vt:lpstr>
      <vt:lpstr>PowerPoint Presentation</vt:lpstr>
      <vt:lpstr>Key Sector GVA 2017 (£m)</vt:lpstr>
      <vt:lpstr>Key sector total employment 2017 (Jobs 000’s)</vt:lpstr>
      <vt:lpstr>Tourism Occupations 2017/2027</vt:lpstr>
      <vt:lpstr>Expansion and replacement demand  2017 to 2027</vt:lpstr>
      <vt:lpstr>Expansion and replacement comparison</vt:lpstr>
      <vt:lpstr>Key sector productivity (2017), £ per job</vt:lpstr>
      <vt:lpstr>Key Challenges and Priority Themes</vt:lpstr>
      <vt:lpstr>Additional challenges</vt:lpstr>
      <vt:lpstr>Activity</vt:lpstr>
      <vt:lpstr>Further Info</vt:lpstr>
    </vt:vector>
  </TitlesOfParts>
  <Company>Skills Development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Telecon with LEAD Consulting Iceland, 11.04.16    Tourism Skills – Skills Investment Plan</dc:title>
  <dc:creator>samanthaf</dc:creator>
  <cp:lastModifiedBy>Lawrence Durden</cp:lastModifiedBy>
  <cp:revision>53</cp:revision>
  <dcterms:created xsi:type="dcterms:W3CDTF">2016-04-08T10:46:35Z</dcterms:created>
  <dcterms:modified xsi:type="dcterms:W3CDTF">2018-05-25T10:35:58Z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0x01010085FD61CF628F844FB14B0ABE56A9D3C7</vt:lpwstr>
  </property>
</Properties>
</file>