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notesMasterIdLst>
    <p:notesMasterId r:id="rId19"/>
  </p:notesMasterIdLst>
  <p:handoutMasterIdLst>
    <p:handoutMasterId r:id="rId20"/>
  </p:handoutMasterIdLst>
  <p:sldIdLst>
    <p:sldId id="264" r:id="rId12"/>
    <p:sldId id="279" r:id="rId13"/>
    <p:sldId id="282" r:id="rId14"/>
    <p:sldId id="283" r:id="rId15"/>
    <p:sldId id="285" r:id="rId16"/>
    <p:sldId id="278" r:id="rId17"/>
    <p:sldId id="286" r:id="rId18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>
      <p:cViewPr varScale="1">
        <p:scale>
          <a:sx n="65" d="100"/>
          <a:sy n="65" d="100"/>
        </p:scale>
        <p:origin x="12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F1CAB-3459-4FBC-9FE9-C1B02407AE21}" type="datetimeFigureOut">
              <a:rPr lang="en-GB" smtClean="0"/>
              <a:t>21/02/2018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C1FC1-DB3E-43F3-A7E9-EFA3D7016B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38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Solar coordinator within</a:t>
            </a:r>
            <a:r>
              <a:rPr lang="en-GB" baseline="0" dirty="0" smtClean="0"/>
              <a:t> your centre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FC1-DB3E-43F3-A7E9-EFA3D7016B3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7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6.png"/><Relationship Id="rId2" Type="http://schemas.openxmlformats.org/officeDocument/2006/relationships/hyperlink" Target="http://www.sqasolar.org.uk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7544" y="548680"/>
            <a:ext cx="8229600" cy="15841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SQA Solar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lang="en-GB" kern="0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lang="en-GB" sz="2600" b="0" kern="0" dirty="0" smtClean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lang="en-GB" sz="2600" b="0" kern="0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2600" b="0" kern="0" dirty="0" smtClean="0">
                <a:solidFill>
                  <a:schemeClr val="tx1"/>
                </a:solidFill>
              </a:rPr>
              <a:t>Caroline Douglas – Digital Content Manager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Derek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McFarlane – Solar Project Officer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lang="en-GB" sz="2800" kern="0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GB" sz="2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GB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lang="en-GB" sz="2800" kern="0" baseline="0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endParaRPr lang="en-GB" kern="0" dirty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endParaRPr lang="en-GB" kern="0" dirty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1316832" cy="13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solidFill>
                  <a:schemeClr val="tx1"/>
                </a:solidFill>
              </a:rPr>
              <a:t>What we will cover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1484784"/>
            <a:ext cx="7777162" cy="40324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Solar website – Overview &amp; Guidance materials (Derek)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endParaRPr lang="en-GB" kern="0" dirty="0">
              <a:solidFill>
                <a:schemeClr val="tx1"/>
              </a:solidFill>
              <a:latin typeface="Arial"/>
            </a:endParaRPr>
          </a:p>
          <a:p>
            <a:pPr>
              <a:buClrTx/>
              <a:defRPr/>
            </a:pPr>
            <a:r>
              <a:rPr lang="en-GB" kern="0" dirty="0" smtClean="0">
                <a:solidFill>
                  <a:schemeClr val="tx1"/>
                </a:solidFill>
                <a:latin typeface="Arial"/>
              </a:rPr>
              <a:t>SecureAssess – Solar demonstration </a:t>
            </a:r>
            <a:r>
              <a:rPr lang="en-GB" kern="0" dirty="0">
                <a:solidFill>
                  <a:schemeClr val="tx1"/>
                </a:solidFill>
                <a:latin typeface="Arial"/>
              </a:rPr>
              <a:t>including live </a:t>
            </a:r>
            <a:r>
              <a:rPr lang="en-GB" kern="0" dirty="0" smtClean="0">
                <a:solidFill>
                  <a:schemeClr val="tx1"/>
                </a:solidFill>
                <a:latin typeface="Arial"/>
              </a:rPr>
              <a:t>scheduling of Admin &amp; IT Graded Unit Paper 2 </a:t>
            </a:r>
            <a:r>
              <a:rPr lang="en-GB" kern="0" dirty="0">
                <a:solidFill>
                  <a:schemeClr val="tx1"/>
                </a:solidFill>
                <a:latin typeface="Arial"/>
              </a:rPr>
              <a:t>(Derek</a:t>
            </a:r>
            <a:r>
              <a:rPr lang="en-GB" kern="0" dirty="0" smtClean="0">
                <a:solidFill>
                  <a:schemeClr val="tx1"/>
                </a:solidFill>
                <a:latin typeface="Arial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Admin &amp; IT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Graded Unit Paper 2 – Marking Demonstration (Caroline)</a:t>
            </a:r>
            <a:endParaRPr lang="en-GB" kern="0" dirty="0">
              <a:solidFill>
                <a:schemeClr val="tx1"/>
              </a:solidFill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6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solidFill>
                  <a:schemeClr val="tx1"/>
                </a:solidFill>
              </a:rPr>
              <a:t>Current Availability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1484784"/>
            <a:ext cx="7777162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HH82 34 - Digital </a:t>
            </a:r>
            <a:r>
              <a:rPr lang="en-GB" b="1" dirty="0">
                <a:solidFill>
                  <a:schemeClr val="tx1"/>
                </a:solidFill>
              </a:rPr>
              <a:t>Technologies for </a:t>
            </a:r>
            <a:r>
              <a:rPr lang="en-GB" b="1" dirty="0" smtClean="0">
                <a:solidFill>
                  <a:schemeClr val="tx1"/>
                </a:solidFill>
              </a:rPr>
              <a:t>Administrators</a:t>
            </a:r>
            <a:endParaRPr lang="en-GB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dirty="0">
                <a:solidFill>
                  <a:schemeClr val="tx1"/>
                </a:solidFill>
              </a:rPr>
              <a:t>Outcomes 1, 2 &amp; 3.1</a:t>
            </a:r>
            <a:r>
              <a:rPr lang="en-GB" dirty="0" smtClean="0">
                <a:solidFill>
                  <a:schemeClr val="tx1"/>
                </a:solidFill>
              </a:rPr>
              <a:t>) - This </a:t>
            </a:r>
            <a:r>
              <a:rPr lang="en-GB" dirty="0">
                <a:solidFill>
                  <a:schemeClr val="tx1"/>
                </a:solidFill>
              </a:rPr>
              <a:t>computer-based test assessment is dynamically generated from a bank of questions that are all </a:t>
            </a:r>
            <a:r>
              <a:rPr lang="en-GB" b="1" dirty="0">
                <a:solidFill>
                  <a:schemeClr val="tx1"/>
                </a:solidFill>
              </a:rPr>
              <a:t>automatically</a:t>
            </a:r>
            <a:r>
              <a:rPr lang="en-GB" dirty="0">
                <a:solidFill>
                  <a:schemeClr val="tx1"/>
                </a:solidFill>
              </a:rPr>
              <a:t> marked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marL="0" lv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dirty="0">
                <a:solidFill>
                  <a:schemeClr val="tx1"/>
                </a:solidFill>
              </a:rPr>
              <a:t>Outcome 3</a:t>
            </a:r>
            <a:r>
              <a:rPr lang="en-GB" dirty="0" smtClean="0">
                <a:solidFill>
                  <a:schemeClr val="tx1"/>
                </a:solidFill>
              </a:rPr>
              <a:t>) - This </a:t>
            </a:r>
            <a:r>
              <a:rPr lang="en-GB" dirty="0">
                <a:solidFill>
                  <a:schemeClr val="tx1"/>
                </a:solidFill>
              </a:rPr>
              <a:t>computer-based project assessment supports digitally submitted evidence that is </a:t>
            </a:r>
            <a:r>
              <a:rPr lang="en-GB" b="1" dirty="0" smtClean="0">
                <a:solidFill>
                  <a:schemeClr val="tx1"/>
                </a:solidFill>
              </a:rPr>
              <a:t>tutor </a:t>
            </a:r>
            <a:r>
              <a:rPr lang="en-GB" dirty="0" smtClean="0">
                <a:solidFill>
                  <a:schemeClr val="tx1"/>
                </a:solidFill>
              </a:rPr>
              <a:t>marked </a:t>
            </a:r>
            <a:r>
              <a:rPr lang="en-GB" dirty="0">
                <a:solidFill>
                  <a:schemeClr val="tx1"/>
                </a:solidFill>
              </a:rPr>
              <a:t>online through Solar using associated marking schemes.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4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solidFill>
                  <a:schemeClr val="tx1"/>
                </a:solidFill>
              </a:rPr>
              <a:t>Current Availability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1484784"/>
            <a:ext cx="7777162" cy="46805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HH9M 34 - </a:t>
            </a:r>
            <a:r>
              <a:rPr lang="en-GB" b="1" dirty="0" smtClean="0">
                <a:solidFill>
                  <a:schemeClr val="tx1"/>
                </a:solidFill>
              </a:rPr>
              <a:t>Admin </a:t>
            </a:r>
            <a:r>
              <a:rPr lang="en-GB" b="1" dirty="0">
                <a:solidFill>
                  <a:schemeClr val="tx1"/>
                </a:solidFill>
              </a:rPr>
              <a:t>and IT: Graded Unit </a:t>
            </a:r>
            <a:r>
              <a:rPr lang="en-GB" b="1" dirty="0" smtClean="0">
                <a:solidFill>
                  <a:schemeClr val="tx1"/>
                </a:solidFill>
              </a:rPr>
              <a:t>1 Exam</a:t>
            </a:r>
            <a:endParaRPr lang="en-GB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Graded </a:t>
            </a:r>
            <a:r>
              <a:rPr lang="en-GB" dirty="0">
                <a:solidFill>
                  <a:schemeClr val="tx1"/>
                </a:solidFill>
              </a:rPr>
              <a:t>Unit </a:t>
            </a:r>
            <a:r>
              <a:rPr lang="en-GB" dirty="0" smtClean="0">
                <a:solidFill>
                  <a:schemeClr val="tx1"/>
                </a:solidFill>
              </a:rPr>
              <a:t>1 - </a:t>
            </a:r>
            <a:r>
              <a:rPr lang="en-GB" dirty="0">
                <a:solidFill>
                  <a:schemeClr val="tx1"/>
                </a:solidFill>
              </a:rPr>
              <a:t>Dynamic Paper 1 (</a:t>
            </a:r>
            <a:r>
              <a:rPr lang="en-GB" u="sng" dirty="0">
                <a:solidFill>
                  <a:schemeClr val="tx1"/>
                </a:solidFill>
              </a:rPr>
              <a:t>Part A</a:t>
            </a:r>
            <a:r>
              <a:rPr lang="en-GB" dirty="0" smtClean="0">
                <a:solidFill>
                  <a:schemeClr val="tx1"/>
                </a:solidFill>
              </a:rPr>
              <a:t>) - This </a:t>
            </a:r>
            <a:r>
              <a:rPr lang="en-GB" dirty="0">
                <a:solidFill>
                  <a:schemeClr val="tx1"/>
                </a:solidFill>
              </a:rPr>
              <a:t>computer-based test assessment is dynamically generated from a bank of questions that are all </a:t>
            </a:r>
            <a:r>
              <a:rPr lang="en-GB" b="1" dirty="0">
                <a:solidFill>
                  <a:schemeClr val="tx1"/>
                </a:solidFill>
              </a:rPr>
              <a:t>automatically</a:t>
            </a:r>
            <a:r>
              <a:rPr lang="en-GB" dirty="0">
                <a:solidFill>
                  <a:schemeClr val="tx1"/>
                </a:solidFill>
              </a:rPr>
              <a:t> marked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marL="0" lv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Graded </a:t>
            </a:r>
            <a:r>
              <a:rPr lang="en-GB" dirty="0">
                <a:solidFill>
                  <a:schemeClr val="tx1"/>
                </a:solidFill>
              </a:rPr>
              <a:t>Unit </a:t>
            </a:r>
            <a:r>
              <a:rPr lang="en-GB" dirty="0" smtClean="0">
                <a:solidFill>
                  <a:schemeClr val="tx1"/>
                </a:solidFill>
              </a:rPr>
              <a:t>1 - </a:t>
            </a:r>
            <a:r>
              <a:rPr lang="en-GB" dirty="0">
                <a:solidFill>
                  <a:schemeClr val="tx1"/>
                </a:solidFill>
              </a:rPr>
              <a:t>Dynamic Paper 2 (</a:t>
            </a:r>
            <a:r>
              <a:rPr lang="en-GB" u="sng" dirty="0">
                <a:solidFill>
                  <a:schemeClr val="tx1"/>
                </a:solidFill>
              </a:rPr>
              <a:t>Part B</a:t>
            </a:r>
            <a:r>
              <a:rPr lang="en-GB" dirty="0" smtClean="0">
                <a:solidFill>
                  <a:schemeClr val="tx1"/>
                </a:solidFill>
              </a:rPr>
              <a:t>) - This </a:t>
            </a:r>
            <a:r>
              <a:rPr lang="en-GB" dirty="0">
                <a:solidFill>
                  <a:schemeClr val="tx1"/>
                </a:solidFill>
              </a:rPr>
              <a:t>computer-based test assessment is dynamically generated from a bank of scenario questions which are </a:t>
            </a:r>
            <a:r>
              <a:rPr lang="en-GB" b="1" dirty="0" smtClean="0">
                <a:solidFill>
                  <a:schemeClr val="tx1"/>
                </a:solidFill>
              </a:rPr>
              <a:t>tutor</a:t>
            </a:r>
            <a:r>
              <a:rPr lang="en-GB" dirty="0" smtClean="0">
                <a:solidFill>
                  <a:schemeClr val="tx1"/>
                </a:solidFill>
              </a:rPr>
              <a:t> marked </a:t>
            </a:r>
            <a:r>
              <a:rPr lang="en-GB" dirty="0">
                <a:solidFill>
                  <a:schemeClr val="tx1"/>
                </a:solidFill>
              </a:rPr>
              <a:t>online through Solar using associated marking schemes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0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Delivering Centres through Solar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1484784"/>
            <a:ext cx="7777162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286 candidates 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over 10 centres for DTfA</a:t>
            </a:r>
            <a:endParaRPr lang="en-GB" kern="0" dirty="0" smtClean="0">
              <a:solidFill>
                <a:schemeClr val="tx1"/>
              </a:solidFill>
              <a:latin typeface="Arial"/>
            </a:endParaRPr>
          </a:p>
          <a:p>
            <a:pPr lvl="1" indent="-342900">
              <a:buClrTx/>
              <a:buFont typeface="Wingdings" pitchFamily="2" charset="2"/>
              <a:buChar char="w"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Ayrshire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College (Kilwinning)</a:t>
            </a:r>
            <a:endParaRPr lang="en-GB" sz="2000" kern="0" dirty="0">
              <a:solidFill>
                <a:schemeClr val="tx1"/>
              </a:solidFill>
              <a:latin typeface="Arial"/>
            </a:endParaRPr>
          </a:p>
          <a:p>
            <a:pPr lvl="1" indent="-342900">
              <a:buClrTx/>
              <a:buFont typeface="Wingdings" pitchFamily="2" charset="2"/>
              <a:buChar char="w"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Borders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College</a:t>
            </a:r>
          </a:p>
          <a:p>
            <a:pPr lvl="1" indent="-342900">
              <a:buClrTx/>
              <a:buFont typeface="Wingdings" pitchFamily="2" charset="2"/>
              <a:buChar char="w"/>
              <a:defRPr/>
            </a:pPr>
            <a:r>
              <a:rPr lang="en-GB" sz="2000" kern="0" baseline="0" dirty="0" smtClean="0">
                <a:solidFill>
                  <a:schemeClr val="tx1"/>
                </a:solidFill>
                <a:latin typeface="Arial"/>
              </a:rPr>
              <a:t>Dundee</a:t>
            </a:r>
            <a:r>
              <a:rPr lang="en-GB" sz="2000" kern="0" dirty="0" smtClean="0">
                <a:solidFill>
                  <a:schemeClr val="tx1"/>
                </a:solidFill>
                <a:latin typeface="Arial"/>
              </a:rPr>
              <a:t> and Angus College</a:t>
            </a:r>
          </a:p>
          <a:p>
            <a:pPr lvl="1" indent="-342900">
              <a:buClrTx/>
              <a:buFont typeface="Wingdings" pitchFamily="2" charset="2"/>
              <a:buChar char="w"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Edinburgh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College</a:t>
            </a:r>
          </a:p>
          <a:p>
            <a:pPr lvl="1" indent="-342900">
              <a:buClrTx/>
              <a:buFont typeface="Wingdings" pitchFamily="2" charset="2"/>
              <a:buChar char="w"/>
              <a:defRPr/>
            </a:pPr>
            <a:r>
              <a:rPr lang="en-GB" sz="2000" kern="0" baseline="0" dirty="0" smtClean="0">
                <a:solidFill>
                  <a:schemeClr val="tx1"/>
                </a:solidFill>
                <a:latin typeface="Arial"/>
              </a:rPr>
              <a:t>Fife</a:t>
            </a:r>
            <a:r>
              <a:rPr lang="en-GB" sz="2000" kern="0" dirty="0" smtClean="0">
                <a:solidFill>
                  <a:schemeClr val="tx1"/>
                </a:solidFill>
                <a:latin typeface="Arial"/>
              </a:rPr>
              <a:t> College</a:t>
            </a:r>
          </a:p>
          <a:p>
            <a:pPr lvl="1" indent="-342900">
              <a:buClrTx/>
              <a:buFont typeface="Wingdings" pitchFamily="2" charset="2"/>
              <a:buChar char="w"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Glasgow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Kelvin College</a:t>
            </a:r>
          </a:p>
          <a:p>
            <a:pPr lvl="1" indent="-342900">
              <a:buClrTx/>
              <a:buFont typeface="Wingdings" pitchFamily="2" charset="2"/>
              <a:buChar char="w"/>
              <a:defRPr/>
            </a:pPr>
            <a:r>
              <a:rPr lang="en-GB" sz="2000" kern="0" baseline="0" dirty="0" smtClean="0">
                <a:solidFill>
                  <a:schemeClr val="tx1"/>
                </a:solidFill>
                <a:latin typeface="Arial"/>
              </a:rPr>
              <a:t>Inverness</a:t>
            </a:r>
            <a:r>
              <a:rPr lang="en-GB" sz="2000" kern="0" dirty="0" smtClean="0">
                <a:solidFill>
                  <a:schemeClr val="tx1"/>
                </a:solidFill>
                <a:latin typeface="Arial"/>
              </a:rPr>
              <a:t> College</a:t>
            </a:r>
          </a:p>
          <a:p>
            <a:pPr lvl="1" indent="-342900">
              <a:buClrTx/>
              <a:buFont typeface="Wingdings" pitchFamily="2" charset="2"/>
              <a:buChar char="w"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Lews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Castle College</a:t>
            </a:r>
          </a:p>
          <a:p>
            <a:pPr lvl="1" indent="-342900">
              <a:buClrTx/>
              <a:buFont typeface="Wingdings" pitchFamily="2" charset="2"/>
              <a:buChar char="w"/>
              <a:defRPr/>
            </a:pPr>
            <a:r>
              <a:rPr lang="en-GB" sz="2000" kern="0" baseline="0" dirty="0" smtClean="0">
                <a:solidFill>
                  <a:schemeClr val="tx1"/>
                </a:solidFill>
                <a:latin typeface="Arial"/>
              </a:rPr>
              <a:t>Perth</a:t>
            </a:r>
            <a:r>
              <a:rPr lang="en-GB" sz="2000" kern="0" dirty="0" smtClean="0">
                <a:solidFill>
                  <a:schemeClr val="tx1"/>
                </a:solidFill>
                <a:latin typeface="Arial"/>
              </a:rPr>
              <a:t> College</a:t>
            </a:r>
          </a:p>
          <a:p>
            <a:pPr lvl="1" indent="-342900">
              <a:buClrTx/>
              <a:buFont typeface="Wingdings" pitchFamily="2" charset="2"/>
              <a:buChar char="w"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South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Lanarkshire College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4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Future plans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932363" y="1304097"/>
            <a:ext cx="3527425" cy="3925103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w"/>
              <a:defRPr/>
            </a:pPr>
            <a:endParaRPr lang="en-GB" sz="2800" kern="0" smtClean="0"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smtClean="0">
                <a:latin typeface="Arial"/>
              </a:rPr>
              <a:t>Annual </a:t>
            </a:r>
            <a:r>
              <a:rPr lang="en-GB" sz="2800" kern="0" dirty="0" smtClean="0">
                <a:latin typeface="Arial"/>
              </a:rPr>
              <a:t>review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w"/>
              <a:defRPr/>
            </a:pPr>
            <a:endParaRPr lang="en-GB" sz="2800" kern="0" dirty="0" smtClean="0"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 smtClean="0">
                <a:latin typeface="Arial"/>
              </a:rPr>
              <a:t>Demand </a:t>
            </a:r>
            <a:r>
              <a:rPr lang="en-GB" sz="2800" kern="0" dirty="0" smtClean="0">
                <a:latin typeface="Arial"/>
              </a:rPr>
              <a:t>led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w"/>
              <a:defRPr/>
            </a:pPr>
            <a:endParaRPr lang="en-GB" sz="2800" kern="0" dirty="0" smtClean="0"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 smtClean="0">
                <a:latin typeface="Arial"/>
              </a:rPr>
              <a:t>Ongoing </a:t>
            </a:r>
            <a:r>
              <a:rPr lang="en-GB" sz="2800" kern="0" dirty="0" smtClean="0">
                <a:latin typeface="Arial"/>
              </a:rPr>
              <a:t>discussions</a:t>
            </a:r>
            <a:endParaRPr lang="en-US" sz="2800" kern="0" dirty="0" smtClean="0"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Symbol" pitchFamily="18" charset="2"/>
              <a:buNone/>
              <a:defRPr/>
            </a:pPr>
            <a:endParaRPr lang="en-US" sz="2800" kern="0" dirty="0" smtClean="0">
              <a:solidFill>
                <a:srgbClr val="40404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9" y="1520120"/>
            <a:ext cx="4443487" cy="34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7544" y="548680"/>
            <a:ext cx="8229600" cy="15841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Contact Us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lang="en-GB" kern="0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lang="en-GB" sz="2800" kern="0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hlinkClick r:id="rId2"/>
              </a:rPr>
              <a:t>www.sqasolar.org.uk</a:t>
            </a:r>
            <a:endParaRPr kumimoji="0" lang="en-GB" sz="2400" b="0" i="0" u="none" strike="noStrike" kern="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GB" sz="2800" b="1" i="0" u="none" strike="noStrike" kern="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2400" b="0" kern="0" dirty="0" smtClean="0">
                <a:solidFill>
                  <a:srgbClr val="0070C0"/>
                </a:solidFill>
              </a:rPr>
              <a:t>@sqasolar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GB" sz="2800" b="0" i="0" u="none" strike="noStrike" kern="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solar@sqa.org.uk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lang="en-GB" sz="2800" kern="0" baseline="0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en-GB" sz="2400" b="0" dirty="0" smtClean="0">
                <a:solidFill>
                  <a:srgbClr val="0070C0"/>
                </a:solidFill>
              </a:rPr>
              <a:t>0345 </a:t>
            </a:r>
            <a:r>
              <a:rPr lang="en-GB" sz="2400" b="0" dirty="0">
                <a:solidFill>
                  <a:srgbClr val="0070C0"/>
                </a:solidFill>
              </a:rPr>
              <a:t>213 1213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endParaRPr lang="en-GB" kern="0" dirty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endParaRPr lang="en-GB" kern="0" dirty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1316832" cy="1327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13" y="3454189"/>
            <a:ext cx="731236" cy="504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18899" r="22440" b="24401"/>
          <a:stretch/>
        </p:blipFill>
        <p:spPr>
          <a:xfrm>
            <a:off x="1520237" y="2578240"/>
            <a:ext cx="1025788" cy="756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92" y="4152531"/>
            <a:ext cx="829677" cy="745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76" y="5148428"/>
            <a:ext cx="567507" cy="5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9FABB946-0470-4FE4-9F4E-774AD65256DD}"/>
    </a:ext>
  </a:extLst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A5C8EB15-43A5-4A4D-A2B7-5760610B2E25}"/>
    </a:ext>
  </a:extLst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08D93DD5-95AF-4224-92DA-7AB63BEF42F4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30C71AAD-07E7-4B16-BEA7-1444E9AA8CB9}"/>
    </a:ext>
  </a:extLst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82DAC372-A731-4CE9-A44F-D8C310159A1A}"/>
    </a:ext>
  </a:extLst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6FEEEAA6-9090-473A-949E-56CEAA0A8859}"/>
    </a:ext>
  </a:extLst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8C2C5270-8414-4D9A-B582-28FA19114139}"/>
    </a:ext>
  </a:extLst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C7CF1094-8846-4004-8BB5-B8DAF1663735}"/>
    </a:ext>
  </a:extLst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470037B3-A001-413B-9AA0-04F45ED74310}"/>
    </a:ext>
  </a:extLst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2EA64CF3-54F2-4822-902B-07CD7F4CE7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SQA_Corporate_Aug14</Template>
  <TotalTime>163</TotalTime>
  <Words>263</Words>
  <Application>Microsoft Office PowerPoint</Application>
  <PresentationFormat>On-screen Show (4:3)</PresentationFormat>
  <Paragraphs>67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Arial</vt:lpstr>
      <vt:lpstr>Arial Narrow</vt:lpstr>
      <vt:lpstr>Calibri</vt:lpstr>
      <vt:lpstr>Symbol</vt:lpstr>
      <vt:lpstr>Wingdings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Knape</dc:creator>
  <cp:lastModifiedBy>Caroline Douglas</cp:lastModifiedBy>
  <cp:revision>13</cp:revision>
  <cp:lastPrinted>2013-10-31T13:53:25Z</cp:lastPrinted>
  <dcterms:created xsi:type="dcterms:W3CDTF">2017-09-29T08:44:10Z</dcterms:created>
  <dcterms:modified xsi:type="dcterms:W3CDTF">2018-02-21T11:41:44Z</dcterms:modified>
</cp:coreProperties>
</file>