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68" r:id="rId2"/>
    <p:sldMasterId id="2147483680" r:id="rId3"/>
    <p:sldMasterId id="2147483693" r:id="rId4"/>
  </p:sldMasterIdLst>
  <p:notesMasterIdLst>
    <p:notesMasterId r:id="rId22"/>
  </p:notesMasterIdLst>
  <p:handoutMasterIdLst>
    <p:handoutMasterId r:id="rId23"/>
  </p:handoutMasterIdLst>
  <p:sldIdLst>
    <p:sldId id="316" r:id="rId5"/>
    <p:sldId id="351" r:id="rId6"/>
    <p:sldId id="352" r:id="rId7"/>
    <p:sldId id="353" r:id="rId8"/>
    <p:sldId id="345" r:id="rId9"/>
    <p:sldId id="318" r:id="rId10"/>
    <p:sldId id="349" r:id="rId11"/>
    <p:sldId id="325" r:id="rId12"/>
    <p:sldId id="354" r:id="rId13"/>
    <p:sldId id="355" r:id="rId14"/>
    <p:sldId id="350" r:id="rId15"/>
    <p:sldId id="340" r:id="rId16"/>
    <p:sldId id="341" r:id="rId17"/>
    <p:sldId id="344" r:id="rId18"/>
    <p:sldId id="327" r:id="rId19"/>
    <p:sldId id="338" r:id="rId20"/>
    <p:sldId id="33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A19A"/>
    <a:srgbClr val="FF9900"/>
    <a:srgbClr val="990099"/>
    <a:srgbClr val="FFCC00"/>
    <a:srgbClr val="FF3399"/>
    <a:srgbClr val="2233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79232" autoAdjust="0"/>
  </p:normalViewPr>
  <p:slideViewPr>
    <p:cSldViewPr>
      <p:cViewPr varScale="1">
        <p:scale>
          <a:sx n="55" d="100"/>
          <a:sy n="55" d="100"/>
        </p:scale>
        <p:origin x="1896" y="66"/>
      </p:cViewPr>
      <p:guideLst>
        <p:guide orient="horz" pos="2160"/>
        <p:guide pos="2880"/>
      </p:guideLst>
    </p:cSldViewPr>
  </p:slideViewPr>
  <p:outlineViewPr>
    <p:cViewPr>
      <p:scale>
        <a:sx n="33" d="100"/>
        <a:sy n="33" d="100"/>
      </p:scale>
      <p:origin x="24" y="45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image" Target="../media/image4.jp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jpeg"/></Relationships>
</file>

<file path=ppt/diagrams/_rels/data3.xml.rels><?xml version="1.0" encoding="UTF-8" standalone="yes"?>
<Relationships xmlns="http://schemas.openxmlformats.org/package/2006/relationships"><Relationship Id="rId1" Type="http://schemas.openxmlformats.org/officeDocument/2006/relationships/image" Target="../media/image1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image" Target="../media/image4.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image" Target="../media/image8.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85AF4D-1822-4D38-940B-F0C80D3F0C5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F99403DC-5269-4A13-9292-D3029F997240}">
      <dgm:prSet phldrT="[Text]"/>
      <dgm:spPr/>
      <dgm:t>
        <a:bodyPr/>
        <a:lstStyle/>
        <a:p>
          <a:r>
            <a:rPr lang="en-GB" dirty="0" smtClean="0">
              <a:solidFill>
                <a:srgbClr val="002060"/>
              </a:solidFill>
              <a:latin typeface="Century Gothic" pitchFamily="34" charset="0"/>
            </a:rPr>
            <a:t>Helping Young people</a:t>
          </a:r>
          <a:endParaRPr lang="en-GB" dirty="0">
            <a:solidFill>
              <a:srgbClr val="002060"/>
            </a:solidFill>
            <a:latin typeface="Century Gothic" pitchFamily="34" charset="0"/>
          </a:endParaRPr>
        </a:p>
      </dgm:t>
    </dgm:pt>
    <dgm:pt modelId="{D1701115-F5CC-4737-8FEE-C8E8D08AE442}" type="parTrans" cxnId="{641AEE4B-EB3C-44D0-955F-7CB533F5B432}">
      <dgm:prSet/>
      <dgm:spPr/>
      <dgm:t>
        <a:bodyPr/>
        <a:lstStyle/>
        <a:p>
          <a:endParaRPr lang="en-GB"/>
        </a:p>
      </dgm:t>
    </dgm:pt>
    <dgm:pt modelId="{C6FFAB29-B9F1-41EB-9D0E-6C5B672BF14C}" type="sibTrans" cxnId="{641AEE4B-EB3C-44D0-955F-7CB533F5B432}">
      <dgm:prSet/>
      <dgm:spPr/>
      <dgm:t>
        <a:bodyPr/>
        <a:lstStyle/>
        <a:p>
          <a:endParaRPr lang="en-GB"/>
        </a:p>
      </dgm:t>
    </dgm:pt>
    <dgm:pt modelId="{CB69B1B4-3968-4937-91E0-FEF338210767}">
      <dgm:prSet phldrT="[Text]"/>
      <dgm:spPr/>
      <dgm:t>
        <a:bodyPr/>
        <a:lstStyle/>
        <a:p>
          <a:r>
            <a:rPr lang="en-GB" dirty="0" smtClean="0">
              <a:solidFill>
                <a:srgbClr val="002060"/>
              </a:solidFill>
              <a:latin typeface="Century Gothic" pitchFamily="34" charset="0"/>
            </a:rPr>
            <a:t>Relieving unemployment</a:t>
          </a:r>
          <a:endParaRPr lang="en-GB" dirty="0">
            <a:solidFill>
              <a:srgbClr val="002060"/>
            </a:solidFill>
            <a:latin typeface="Century Gothic" pitchFamily="34" charset="0"/>
          </a:endParaRPr>
        </a:p>
      </dgm:t>
    </dgm:pt>
    <dgm:pt modelId="{DDC62479-01DB-4BEB-8D6B-A07719A9C798}" type="parTrans" cxnId="{F7EA42EA-44F4-44BE-ACCC-98C62ABF5A92}">
      <dgm:prSet/>
      <dgm:spPr/>
      <dgm:t>
        <a:bodyPr/>
        <a:lstStyle/>
        <a:p>
          <a:endParaRPr lang="en-GB"/>
        </a:p>
      </dgm:t>
    </dgm:pt>
    <dgm:pt modelId="{B51D5069-98F8-44B0-900C-66D22A7A1C3B}" type="sibTrans" cxnId="{F7EA42EA-44F4-44BE-ACCC-98C62ABF5A92}">
      <dgm:prSet/>
      <dgm:spPr/>
      <dgm:t>
        <a:bodyPr/>
        <a:lstStyle/>
        <a:p>
          <a:endParaRPr lang="en-GB"/>
        </a:p>
      </dgm:t>
    </dgm:pt>
    <dgm:pt modelId="{93D81D67-20D7-430A-99E0-B71E707FE77E}">
      <dgm:prSet phldrT="[Text]"/>
      <dgm:spPr/>
      <dgm:t>
        <a:bodyPr/>
        <a:lstStyle/>
        <a:p>
          <a:r>
            <a:rPr lang="en-GB" dirty="0" smtClean="0">
              <a:solidFill>
                <a:srgbClr val="002060"/>
              </a:solidFill>
              <a:latin typeface="Century Gothic" pitchFamily="34" charset="0"/>
            </a:rPr>
            <a:t>Relieving poverty</a:t>
          </a:r>
          <a:endParaRPr lang="en-GB" dirty="0">
            <a:solidFill>
              <a:srgbClr val="002060"/>
            </a:solidFill>
            <a:latin typeface="Century Gothic" pitchFamily="34" charset="0"/>
          </a:endParaRPr>
        </a:p>
      </dgm:t>
    </dgm:pt>
    <dgm:pt modelId="{AA046A5B-0A93-4B93-8D34-24BA57101CD2}" type="parTrans" cxnId="{0FDB1ABE-2181-408B-B2E1-B30CB41C3961}">
      <dgm:prSet/>
      <dgm:spPr/>
      <dgm:t>
        <a:bodyPr/>
        <a:lstStyle/>
        <a:p>
          <a:endParaRPr lang="en-GB"/>
        </a:p>
      </dgm:t>
    </dgm:pt>
    <dgm:pt modelId="{62B30D53-670E-400A-A5D1-B5C10E230952}" type="sibTrans" cxnId="{0FDB1ABE-2181-408B-B2E1-B30CB41C3961}">
      <dgm:prSet/>
      <dgm:spPr/>
      <dgm:t>
        <a:bodyPr/>
        <a:lstStyle/>
        <a:p>
          <a:endParaRPr lang="en-GB"/>
        </a:p>
      </dgm:t>
    </dgm:pt>
    <dgm:pt modelId="{D3A765B5-E037-415C-906D-897504EC828A}" type="pres">
      <dgm:prSet presAssocID="{0E85AF4D-1822-4D38-940B-F0C80D3F0C51}" presName="Name0" presStyleCnt="0">
        <dgm:presLayoutVars>
          <dgm:dir/>
          <dgm:resizeHandles val="exact"/>
        </dgm:presLayoutVars>
      </dgm:prSet>
      <dgm:spPr/>
      <dgm:t>
        <a:bodyPr/>
        <a:lstStyle/>
        <a:p>
          <a:endParaRPr lang="en-GB"/>
        </a:p>
      </dgm:t>
    </dgm:pt>
    <dgm:pt modelId="{E1871D83-8402-4419-B7C3-ED0EE1AB0E09}" type="pres">
      <dgm:prSet presAssocID="{F99403DC-5269-4A13-9292-D3029F997240}" presName="composite" presStyleCnt="0"/>
      <dgm:spPr/>
    </dgm:pt>
    <dgm:pt modelId="{AFAA5119-5835-483C-A882-86120055250D}" type="pres">
      <dgm:prSet presAssocID="{F99403DC-5269-4A13-9292-D3029F997240}" presName="rect1" presStyleLbl="trAlignAcc1" presStyleIdx="0" presStyleCnt="3">
        <dgm:presLayoutVars>
          <dgm:bulletEnabled val="1"/>
        </dgm:presLayoutVars>
      </dgm:prSet>
      <dgm:spPr/>
      <dgm:t>
        <a:bodyPr/>
        <a:lstStyle/>
        <a:p>
          <a:endParaRPr lang="en-GB"/>
        </a:p>
      </dgm:t>
    </dgm:pt>
    <dgm:pt modelId="{26605F32-572E-4F61-8E2A-7FA42763AE8C}" type="pres">
      <dgm:prSet presAssocID="{F99403DC-5269-4A13-9292-D3029F997240}" presName="rect2" presStyleLbl="fgImgPlace1" presStyleIdx="0" presStyleCnt="3" custLinFactNeighborX="-8489" custLinFactNeighborY="4019"/>
      <dgm:spPr>
        <a:blipFill>
          <a:blip xmlns:r="http://schemas.openxmlformats.org/officeDocument/2006/relationships" r:embed="rId1">
            <a:extLst>
              <a:ext uri="{28A0092B-C50C-407E-A947-70E740481C1C}">
                <a14:useLocalDpi xmlns:a14="http://schemas.microsoft.com/office/drawing/2010/main" val="0"/>
              </a:ext>
            </a:extLst>
          </a:blip>
          <a:srcRect/>
          <a:stretch>
            <a:fillRect l="-55000" r="-55000"/>
          </a:stretch>
        </a:blipFill>
      </dgm:spPr>
      <dgm:t>
        <a:bodyPr/>
        <a:lstStyle/>
        <a:p>
          <a:endParaRPr lang="en-GB"/>
        </a:p>
      </dgm:t>
    </dgm:pt>
    <dgm:pt modelId="{2EBA0D07-C2DF-4023-BDBB-B0235CD3BBC6}" type="pres">
      <dgm:prSet presAssocID="{C6FFAB29-B9F1-41EB-9D0E-6C5B672BF14C}" presName="sibTrans" presStyleCnt="0"/>
      <dgm:spPr/>
    </dgm:pt>
    <dgm:pt modelId="{DCFE90E7-8E54-4C67-9B00-07460C565A3B}" type="pres">
      <dgm:prSet presAssocID="{CB69B1B4-3968-4937-91E0-FEF338210767}" presName="composite" presStyleCnt="0"/>
      <dgm:spPr/>
    </dgm:pt>
    <dgm:pt modelId="{024471E7-6998-4326-A60A-5A090E594127}" type="pres">
      <dgm:prSet presAssocID="{CB69B1B4-3968-4937-91E0-FEF338210767}" presName="rect1" presStyleLbl="trAlignAcc1" presStyleIdx="1" presStyleCnt="3">
        <dgm:presLayoutVars>
          <dgm:bulletEnabled val="1"/>
        </dgm:presLayoutVars>
      </dgm:prSet>
      <dgm:spPr/>
      <dgm:t>
        <a:bodyPr/>
        <a:lstStyle/>
        <a:p>
          <a:endParaRPr lang="en-GB"/>
        </a:p>
      </dgm:t>
    </dgm:pt>
    <dgm:pt modelId="{9A300697-7EC9-4948-B2E2-511879E50847}" type="pres">
      <dgm:prSet presAssocID="{CB69B1B4-3968-4937-91E0-FEF338210767}" presName="rect2"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t>
        <a:bodyPr/>
        <a:lstStyle/>
        <a:p>
          <a:endParaRPr lang="en-GB"/>
        </a:p>
      </dgm:t>
    </dgm:pt>
    <dgm:pt modelId="{A70B72C9-525D-4C9C-90C1-C2969CA47D3E}" type="pres">
      <dgm:prSet presAssocID="{B51D5069-98F8-44B0-900C-66D22A7A1C3B}" presName="sibTrans" presStyleCnt="0"/>
      <dgm:spPr/>
    </dgm:pt>
    <dgm:pt modelId="{97439014-0104-4E51-96C0-FF3516BCF571}" type="pres">
      <dgm:prSet presAssocID="{93D81D67-20D7-430A-99E0-B71E707FE77E}" presName="composite" presStyleCnt="0"/>
      <dgm:spPr/>
    </dgm:pt>
    <dgm:pt modelId="{B5970113-F469-4D6A-B3E8-56267F7EDACF}" type="pres">
      <dgm:prSet presAssocID="{93D81D67-20D7-430A-99E0-B71E707FE77E}" presName="rect1" presStyleLbl="trAlignAcc1" presStyleIdx="2" presStyleCnt="3">
        <dgm:presLayoutVars>
          <dgm:bulletEnabled val="1"/>
        </dgm:presLayoutVars>
      </dgm:prSet>
      <dgm:spPr/>
      <dgm:t>
        <a:bodyPr/>
        <a:lstStyle/>
        <a:p>
          <a:endParaRPr lang="en-GB"/>
        </a:p>
      </dgm:t>
    </dgm:pt>
    <dgm:pt modelId="{4405427B-D8EE-46CC-9F8C-17F64EB15423}" type="pres">
      <dgm:prSet presAssocID="{93D81D67-20D7-430A-99E0-B71E707FE77E}" presName="rect2"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000" b="-2000"/>
          </a:stretch>
        </a:blipFill>
      </dgm:spPr>
      <dgm:t>
        <a:bodyPr/>
        <a:lstStyle/>
        <a:p>
          <a:endParaRPr lang="en-GB"/>
        </a:p>
      </dgm:t>
    </dgm:pt>
  </dgm:ptLst>
  <dgm:cxnLst>
    <dgm:cxn modelId="{0FDB1ABE-2181-408B-B2E1-B30CB41C3961}" srcId="{0E85AF4D-1822-4D38-940B-F0C80D3F0C51}" destId="{93D81D67-20D7-430A-99E0-B71E707FE77E}" srcOrd="2" destOrd="0" parTransId="{AA046A5B-0A93-4B93-8D34-24BA57101CD2}" sibTransId="{62B30D53-670E-400A-A5D1-B5C10E230952}"/>
    <dgm:cxn modelId="{395E0DD0-A025-4730-9158-003753BD57A5}" type="presOf" srcId="{CB69B1B4-3968-4937-91E0-FEF338210767}" destId="{024471E7-6998-4326-A60A-5A090E594127}" srcOrd="0" destOrd="0" presId="urn:microsoft.com/office/officeart/2008/layout/PictureStrips"/>
    <dgm:cxn modelId="{6CDF100A-6FF0-4327-A3AE-6341559103BD}" type="presOf" srcId="{0E85AF4D-1822-4D38-940B-F0C80D3F0C51}" destId="{D3A765B5-E037-415C-906D-897504EC828A}" srcOrd="0" destOrd="0" presId="urn:microsoft.com/office/officeart/2008/layout/PictureStrips"/>
    <dgm:cxn modelId="{F7EA42EA-44F4-44BE-ACCC-98C62ABF5A92}" srcId="{0E85AF4D-1822-4D38-940B-F0C80D3F0C51}" destId="{CB69B1B4-3968-4937-91E0-FEF338210767}" srcOrd="1" destOrd="0" parTransId="{DDC62479-01DB-4BEB-8D6B-A07719A9C798}" sibTransId="{B51D5069-98F8-44B0-900C-66D22A7A1C3B}"/>
    <dgm:cxn modelId="{239BA6FA-32BC-4E8A-8C21-AB75CDE87127}" type="presOf" srcId="{F99403DC-5269-4A13-9292-D3029F997240}" destId="{AFAA5119-5835-483C-A882-86120055250D}" srcOrd="0" destOrd="0" presId="urn:microsoft.com/office/officeart/2008/layout/PictureStrips"/>
    <dgm:cxn modelId="{707860C0-B980-4480-A28A-8F8E31095574}" type="presOf" srcId="{93D81D67-20D7-430A-99E0-B71E707FE77E}" destId="{B5970113-F469-4D6A-B3E8-56267F7EDACF}" srcOrd="0" destOrd="0" presId="urn:microsoft.com/office/officeart/2008/layout/PictureStrips"/>
    <dgm:cxn modelId="{641AEE4B-EB3C-44D0-955F-7CB533F5B432}" srcId="{0E85AF4D-1822-4D38-940B-F0C80D3F0C51}" destId="{F99403DC-5269-4A13-9292-D3029F997240}" srcOrd="0" destOrd="0" parTransId="{D1701115-F5CC-4737-8FEE-C8E8D08AE442}" sibTransId="{C6FFAB29-B9F1-41EB-9D0E-6C5B672BF14C}"/>
    <dgm:cxn modelId="{2BDEE6C8-C1DE-4E0E-BB7B-EFDC939E96F3}" type="presParOf" srcId="{D3A765B5-E037-415C-906D-897504EC828A}" destId="{E1871D83-8402-4419-B7C3-ED0EE1AB0E09}" srcOrd="0" destOrd="0" presId="urn:microsoft.com/office/officeart/2008/layout/PictureStrips"/>
    <dgm:cxn modelId="{4EDE29D3-FAA2-46BB-BAFE-D718D529FA31}" type="presParOf" srcId="{E1871D83-8402-4419-B7C3-ED0EE1AB0E09}" destId="{AFAA5119-5835-483C-A882-86120055250D}" srcOrd="0" destOrd="0" presId="urn:microsoft.com/office/officeart/2008/layout/PictureStrips"/>
    <dgm:cxn modelId="{569F39C6-A3C0-4307-9C2B-EC52DFD78AA0}" type="presParOf" srcId="{E1871D83-8402-4419-B7C3-ED0EE1AB0E09}" destId="{26605F32-572E-4F61-8E2A-7FA42763AE8C}" srcOrd="1" destOrd="0" presId="urn:microsoft.com/office/officeart/2008/layout/PictureStrips"/>
    <dgm:cxn modelId="{294CC466-736B-4175-AF4C-170DBF1B1050}" type="presParOf" srcId="{D3A765B5-E037-415C-906D-897504EC828A}" destId="{2EBA0D07-C2DF-4023-BDBB-B0235CD3BBC6}" srcOrd="1" destOrd="0" presId="urn:microsoft.com/office/officeart/2008/layout/PictureStrips"/>
    <dgm:cxn modelId="{DB8B9F23-6185-4DBA-9351-3F8EEC209CE2}" type="presParOf" srcId="{D3A765B5-E037-415C-906D-897504EC828A}" destId="{DCFE90E7-8E54-4C67-9B00-07460C565A3B}" srcOrd="2" destOrd="0" presId="urn:microsoft.com/office/officeart/2008/layout/PictureStrips"/>
    <dgm:cxn modelId="{EB33DBB7-F8E8-4238-894D-9986D9943C5D}" type="presParOf" srcId="{DCFE90E7-8E54-4C67-9B00-07460C565A3B}" destId="{024471E7-6998-4326-A60A-5A090E594127}" srcOrd="0" destOrd="0" presId="urn:microsoft.com/office/officeart/2008/layout/PictureStrips"/>
    <dgm:cxn modelId="{C455E0E8-9448-4109-9A8E-9448517FA7FA}" type="presParOf" srcId="{DCFE90E7-8E54-4C67-9B00-07460C565A3B}" destId="{9A300697-7EC9-4948-B2E2-511879E50847}" srcOrd="1" destOrd="0" presId="urn:microsoft.com/office/officeart/2008/layout/PictureStrips"/>
    <dgm:cxn modelId="{F6436198-D049-4AAD-B097-6CAD3C83C9C5}" type="presParOf" srcId="{D3A765B5-E037-415C-906D-897504EC828A}" destId="{A70B72C9-525D-4C9C-90C1-C2969CA47D3E}" srcOrd="3" destOrd="0" presId="urn:microsoft.com/office/officeart/2008/layout/PictureStrips"/>
    <dgm:cxn modelId="{D285B81B-5FDC-409E-AD88-BBD96B59A4C8}" type="presParOf" srcId="{D3A765B5-E037-415C-906D-897504EC828A}" destId="{97439014-0104-4E51-96C0-FF3516BCF571}" srcOrd="4" destOrd="0" presId="urn:microsoft.com/office/officeart/2008/layout/PictureStrips"/>
    <dgm:cxn modelId="{6E74639F-47FD-4EB0-A299-AFC270D73847}" type="presParOf" srcId="{97439014-0104-4E51-96C0-FF3516BCF571}" destId="{B5970113-F469-4D6A-B3E8-56267F7EDACF}" srcOrd="0" destOrd="0" presId="urn:microsoft.com/office/officeart/2008/layout/PictureStrips"/>
    <dgm:cxn modelId="{BF32AC45-7F31-472C-B9BD-76974122A12E}" type="presParOf" srcId="{97439014-0104-4E51-96C0-FF3516BCF571}" destId="{4405427B-D8EE-46CC-9F8C-17F64EB15423}"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85AF4D-1822-4D38-940B-F0C80D3F0C5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F99403DC-5269-4A13-9292-D3029F997240}">
      <dgm:prSet phldrT="[Text]"/>
      <dgm:spPr/>
      <dgm:t>
        <a:bodyPr/>
        <a:lstStyle/>
        <a:p>
          <a:r>
            <a:rPr lang="en-GB" dirty="0" smtClean="0">
              <a:solidFill>
                <a:srgbClr val="002060"/>
              </a:solidFill>
              <a:latin typeface="Century Gothic" pitchFamily="34" charset="0"/>
            </a:rPr>
            <a:t>Promoting Careers</a:t>
          </a:r>
          <a:endParaRPr lang="en-GB" dirty="0">
            <a:solidFill>
              <a:srgbClr val="002060"/>
            </a:solidFill>
            <a:latin typeface="Century Gothic" pitchFamily="34" charset="0"/>
          </a:endParaRPr>
        </a:p>
      </dgm:t>
    </dgm:pt>
    <dgm:pt modelId="{D1701115-F5CC-4737-8FEE-C8E8D08AE442}" type="parTrans" cxnId="{641AEE4B-EB3C-44D0-955F-7CB533F5B432}">
      <dgm:prSet/>
      <dgm:spPr/>
      <dgm:t>
        <a:bodyPr/>
        <a:lstStyle/>
        <a:p>
          <a:endParaRPr lang="en-GB"/>
        </a:p>
      </dgm:t>
    </dgm:pt>
    <dgm:pt modelId="{C6FFAB29-B9F1-41EB-9D0E-6C5B672BF14C}" type="sibTrans" cxnId="{641AEE4B-EB3C-44D0-955F-7CB533F5B432}">
      <dgm:prSet/>
      <dgm:spPr/>
      <dgm:t>
        <a:bodyPr/>
        <a:lstStyle/>
        <a:p>
          <a:endParaRPr lang="en-GB"/>
        </a:p>
      </dgm:t>
    </dgm:pt>
    <dgm:pt modelId="{CB69B1B4-3968-4937-91E0-FEF338210767}">
      <dgm:prSet phldrT="[Text]"/>
      <dgm:spPr/>
      <dgm:t>
        <a:bodyPr/>
        <a:lstStyle/>
        <a:p>
          <a:r>
            <a:rPr lang="en-GB" dirty="0" smtClean="0">
              <a:solidFill>
                <a:srgbClr val="002060"/>
              </a:solidFill>
              <a:latin typeface="Century Gothic" pitchFamily="34" charset="0"/>
            </a:rPr>
            <a:t>Attracting talent</a:t>
          </a:r>
          <a:endParaRPr lang="en-GB" dirty="0">
            <a:solidFill>
              <a:srgbClr val="002060"/>
            </a:solidFill>
            <a:latin typeface="Century Gothic" pitchFamily="34" charset="0"/>
          </a:endParaRPr>
        </a:p>
      </dgm:t>
    </dgm:pt>
    <dgm:pt modelId="{DDC62479-01DB-4BEB-8D6B-A07719A9C798}" type="parTrans" cxnId="{F7EA42EA-44F4-44BE-ACCC-98C62ABF5A92}">
      <dgm:prSet/>
      <dgm:spPr/>
      <dgm:t>
        <a:bodyPr/>
        <a:lstStyle/>
        <a:p>
          <a:endParaRPr lang="en-GB"/>
        </a:p>
      </dgm:t>
    </dgm:pt>
    <dgm:pt modelId="{B51D5069-98F8-44B0-900C-66D22A7A1C3B}" type="sibTrans" cxnId="{F7EA42EA-44F4-44BE-ACCC-98C62ABF5A92}">
      <dgm:prSet/>
      <dgm:spPr/>
      <dgm:t>
        <a:bodyPr/>
        <a:lstStyle/>
        <a:p>
          <a:endParaRPr lang="en-GB"/>
        </a:p>
      </dgm:t>
    </dgm:pt>
    <dgm:pt modelId="{93D81D67-20D7-430A-99E0-B71E707FE77E}">
      <dgm:prSet phldrT="[Text]"/>
      <dgm:spPr/>
      <dgm:t>
        <a:bodyPr/>
        <a:lstStyle/>
        <a:p>
          <a:r>
            <a:rPr lang="en-GB" dirty="0" smtClean="0">
              <a:solidFill>
                <a:srgbClr val="002060"/>
              </a:solidFill>
              <a:latin typeface="Century Gothic" pitchFamily="34" charset="0"/>
            </a:rPr>
            <a:t>Supporting HR &amp; CSR</a:t>
          </a:r>
          <a:endParaRPr lang="en-GB" dirty="0">
            <a:solidFill>
              <a:srgbClr val="002060"/>
            </a:solidFill>
            <a:latin typeface="Century Gothic" pitchFamily="34" charset="0"/>
          </a:endParaRPr>
        </a:p>
      </dgm:t>
    </dgm:pt>
    <dgm:pt modelId="{AA046A5B-0A93-4B93-8D34-24BA57101CD2}" type="parTrans" cxnId="{0FDB1ABE-2181-408B-B2E1-B30CB41C3961}">
      <dgm:prSet/>
      <dgm:spPr/>
      <dgm:t>
        <a:bodyPr/>
        <a:lstStyle/>
        <a:p>
          <a:endParaRPr lang="en-GB"/>
        </a:p>
      </dgm:t>
    </dgm:pt>
    <dgm:pt modelId="{62B30D53-670E-400A-A5D1-B5C10E230952}" type="sibTrans" cxnId="{0FDB1ABE-2181-408B-B2E1-B30CB41C3961}">
      <dgm:prSet/>
      <dgm:spPr/>
      <dgm:t>
        <a:bodyPr/>
        <a:lstStyle/>
        <a:p>
          <a:endParaRPr lang="en-GB"/>
        </a:p>
      </dgm:t>
    </dgm:pt>
    <dgm:pt modelId="{D3A765B5-E037-415C-906D-897504EC828A}" type="pres">
      <dgm:prSet presAssocID="{0E85AF4D-1822-4D38-940B-F0C80D3F0C51}" presName="Name0" presStyleCnt="0">
        <dgm:presLayoutVars>
          <dgm:dir/>
          <dgm:resizeHandles val="exact"/>
        </dgm:presLayoutVars>
      </dgm:prSet>
      <dgm:spPr/>
      <dgm:t>
        <a:bodyPr/>
        <a:lstStyle/>
        <a:p>
          <a:endParaRPr lang="en-GB"/>
        </a:p>
      </dgm:t>
    </dgm:pt>
    <dgm:pt modelId="{E1871D83-8402-4419-B7C3-ED0EE1AB0E09}" type="pres">
      <dgm:prSet presAssocID="{F99403DC-5269-4A13-9292-D3029F997240}" presName="composite" presStyleCnt="0"/>
      <dgm:spPr/>
    </dgm:pt>
    <dgm:pt modelId="{AFAA5119-5835-483C-A882-86120055250D}" type="pres">
      <dgm:prSet presAssocID="{F99403DC-5269-4A13-9292-D3029F997240}" presName="rect1" presStyleLbl="trAlignAcc1" presStyleIdx="0" presStyleCnt="3">
        <dgm:presLayoutVars>
          <dgm:bulletEnabled val="1"/>
        </dgm:presLayoutVars>
      </dgm:prSet>
      <dgm:spPr/>
      <dgm:t>
        <a:bodyPr/>
        <a:lstStyle/>
        <a:p>
          <a:endParaRPr lang="en-GB"/>
        </a:p>
      </dgm:t>
    </dgm:pt>
    <dgm:pt modelId="{26605F32-572E-4F61-8E2A-7FA42763AE8C}" type="pres">
      <dgm:prSet presAssocID="{F99403DC-5269-4A13-9292-D3029F997240}" presName="rect2" presStyleLbl="fgImgPlace1" presStyleIdx="0" presStyleCnt="3" custLinFactNeighborX="-8489" custLinFactNeighborY="4019"/>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GB"/>
        </a:p>
      </dgm:t>
    </dgm:pt>
    <dgm:pt modelId="{2EBA0D07-C2DF-4023-BDBB-B0235CD3BBC6}" type="pres">
      <dgm:prSet presAssocID="{C6FFAB29-B9F1-41EB-9D0E-6C5B672BF14C}" presName="sibTrans" presStyleCnt="0"/>
      <dgm:spPr/>
    </dgm:pt>
    <dgm:pt modelId="{DCFE90E7-8E54-4C67-9B00-07460C565A3B}" type="pres">
      <dgm:prSet presAssocID="{CB69B1B4-3968-4937-91E0-FEF338210767}" presName="composite" presStyleCnt="0"/>
      <dgm:spPr/>
    </dgm:pt>
    <dgm:pt modelId="{024471E7-6998-4326-A60A-5A090E594127}" type="pres">
      <dgm:prSet presAssocID="{CB69B1B4-3968-4937-91E0-FEF338210767}" presName="rect1" presStyleLbl="trAlignAcc1" presStyleIdx="1" presStyleCnt="3">
        <dgm:presLayoutVars>
          <dgm:bulletEnabled val="1"/>
        </dgm:presLayoutVars>
      </dgm:prSet>
      <dgm:spPr/>
      <dgm:t>
        <a:bodyPr/>
        <a:lstStyle/>
        <a:p>
          <a:endParaRPr lang="en-GB"/>
        </a:p>
      </dgm:t>
    </dgm:pt>
    <dgm:pt modelId="{9A300697-7EC9-4948-B2E2-511879E50847}" type="pres">
      <dgm:prSet presAssocID="{CB69B1B4-3968-4937-91E0-FEF338210767}" presName="rect2" presStyleLbl="fgImgPlace1" presStyleIdx="1" presStyleCnt="3"/>
      <dgm:spPr>
        <a:blipFill rotWithShape="1">
          <a:blip xmlns:r="http://schemas.openxmlformats.org/officeDocument/2006/relationships" r:embed="rId2"/>
          <a:stretch>
            <a:fillRect/>
          </a:stretch>
        </a:blipFill>
      </dgm:spPr>
      <dgm:t>
        <a:bodyPr/>
        <a:lstStyle/>
        <a:p>
          <a:endParaRPr lang="en-GB"/>
        </a:p>
      </dgm:t>
    </dgm:pt>
    <dgm:pt modelId="{A70B72C9-525D-4C9C-90C1-C2969CA47D3E}" type="pres">
      <dgm:prSet presAssocID="{B51D5069-98F8-44B0-900C-66D22A7A1C3B}" presName="sibTrans" presStyleCnt="0"/>
      <dgm:spPr/>
    </dgm:pt>
    <dgm:pt modelId="{97439014-0104-4E51-96C0-FF3516BCF571}" type="pres">
      <dgm:prSet presAssocID="{93D81D67-20D7-430A-99E0-B71E707FE77E}" presName="composite" presStyleCnt="0"/>
      <dgm:spPr/>
    </dgm:pt>
    <dgm:pt modelId="{B5970113-F469-4D6A-B3E8-56267F7EDACF}" type="pres">
      <dgm:prSet presAssocID="{93D81D67-20D7-430A-99E0-B71E707FE77E}" presName="rect1" presStyleLbl="trAlignAcc1" presStyleIdx="2" presStyleCnt="3">
        <dgm:presLayoutVars>
          <dgm:bulletEnabled val="1"/>
        </dgm:presLayoutVars>
      </dgm:prSet>
      <dgm:spPr/>
      <dgm:t>
        <a:bodyPr/>
        <a:lstStyle/>
        <a:p>
          <a:endParaRPr lang="en-GB"/>
        </a:p>
      </dgm:t>
    </dgm:pt>
    <dgm:pt modelId="{4405427B-D8EE-46CC-9F8C-17F64EB15423}" type="pres">
      <dgm:prSet presAssocID="{93D81D67-20D7-430A-99E0-B71E707FE77E}" presName="rect2"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50000" r="-50000"/>
          </a:stretch>
        </a:blipFill>
      </dgm:spPr>
      <dgm:t>
        <a:bodyPr/>
        <a:lstStyle/>
        <a:p>
          <a:endParaRPr lang="en-GB"/>
        </a:p>
      </dgm:t>
    </dgm:pt>
  </dgm:ptLst>
  <dgm:cxnLst>
    <dgm:cxn modelId="{F7EA42EA-44F4-44BE-ACCC-98C62ABF5A92}" srcId="{0E85AF4D-1822-4D38-940B-F0C80D3F0C51}" destId="{CB69B1B4-3968-4937-91E0-FEF338210767}" srcOrd="1" destOrd="0" parTransId="{DDC62479-01DB-4BEB-8D6B-A07719A9C798}" sibTransId="{B51D5069-98F8-44B0-900C-66D22A7A1C3B}"/>
    <dgm:cxn modelId="{86BCC176-E8DA-47A9-9BD3-DEDA50208560}" type="presOf" srcId="{93D81D67-20D7-430A-99E0-B71E707FE77E}" destId="{B5970113-F469-4D6A-B3E8-56267F7EDACF}" srcOrd="0" destOrd="0" presId="urn:microsoft.com/office/officeart/2008/layout/PictureStrips"/>
    <dgm:cxn modelId="{641AEE4B-EB3C-44D0-955F-7CB533F5B432}" srcId="{0E85AF4D-1822-4D38-940B-F0C80D3F0C51}" destId="{F99403DC-5269-4A13-9292-D3029F997240}" srcOrd="0" destOrd="0" parTransId="{D1701115-F5CC-4737-8FEE-C8E8D08AE442}" sibTransId="{C6FFAB29-B9F1-41EB-9D0E-6C5B672BF14C}"/>
    <dgm:cxn modelId="{22ABAE01-ECEB-4327-89A5-AE70B5A93085}" type="presOf" srcId="{F99403DC-5269-4A13-9292-D3029F997240}" destId="{AFAA5119-5835-483C-A882-86120055250D}" srcOrd="0" destOrd="0" presId="urn:microsoft.com/office/officeart/2008/layout/PictureStrips"/>
    <dgm:cxn modelId="{7EBE9711-45F4-49AC-91E3-4DE2A0980EC5}" type="presOf" srcId="{0E85AF4D-1822-4D38-940B-F0C80D3F0C51}" destId="{D3A765B5-E037-415C-906D-897504EC828A}" srcOrd="0" destOrd="0" presId="urn:microsoft.com/office/officeart/2008/layout/PictureStrips"/>
    <dgm:cxn modelId="{0FDB1ABE-2181-408B-B2E1-B30CB41C3961}" srcId="{0E85AF4D-1822-4D38-940B-F0C80D3F0C51}" destId="{93D81D67-20D7-430A-99E0-B71E707FE77E}" srcOrd="2" destOrd="0" parTransId="{AA046A5B-0A93-4B93-8D34-24BA57101CD2}" sibTransId="{62B30D53-670E-400A-A5D1-B5C10E230952}"/>
    <dgm:cxn modelId="{1C0251A1-133C-4199-825B-5A5CFE87CEE3}" type="presOf" srcId="{CB69B1B4-3968-4937-91E0-FEF338210767}" destId="{024471E7-6998-4326-A60A-5A090E594127}" srcOrd="0" destOrd="0" presId="urn:microsoft.com/office/officeart/2008/layout/PictureStrips"/>
    <dgm:cxn modelId="{E01C6647-B360-4C8D-B52B-7E1EFED22DB9}" type="presParOf" srcId="{D3A765B5-E037-415C-906D-897504EC828A}" destId="{E1871D83-8402-4419-B7C3-ED0EE1AB0E09}" srcOrd="0" destOrd="0" presId="urn:microsoft.com/office/officeart/2008/layout/PictureStrips"/>
    <dgm:cxn modelId="{7FA9BBFB-BE30-422E-AF07-23E1ECF84BBE}" type="presParOf" srcId="{E1871D83-8402-4419-B7C3-ED0EE1AB0E09}" destId="{AFAA5119-5835-483C-A882-86120055250D}" srcOrd="0" destOrd="0" presId="urn:microsoft.com/office/officeart/2008/layout/PictureStrips"/>
    <dgm:cxn modelId="{36783550-E965-455B-9E56-488634E4D1F4}" type="presParOf" srcId="{E1871D83-8402-4419-B7C3-ED0EE1AB0E09}" destId="{26605F32-572E-4F61-8E2A-7FA42763AE8C}" srcOrd="1" destOrd="0" presId="urn:microsoft.com/office/officeart/2008/layout/PictureStrips"/>
    <dgm:cxn modelId="{CD5D34EE-EFDF-4CC2-AB19-B6FB364A1268}" type="presParOf" srcId="{D3A765B5-E037-415C-906D-897504EC828A}" destId="{2EBA0D07-C2DF-4023-BDBB-B0235CD3BBC6}" srcOrd="1" destOrd="0" presId="urn:microsoft.com/office/officeart/2008/layout/PictureStrips"/>
    <dgm:cxn modelId="{FE054B79-E1B5-47C6-971E-6B66AE6C0964}" type="presParOf" srcId="{D3A765B5-E037-415C-906D-897504EC828A}" destId="{DCFE90E7-8E54-4C67-9B00-07460C565A3B}" srcOrd="2" destOrd="0" presId="urn:microsoft.com/office/officeart/2008/layout/PictureStrips"/>
    <dgm:cxn modelId="{60F1E93F-06F0-4C41-97D5-BA007D43952D}" type="presParOf" srcId="{DCFE90E7-8E54-4C67-9B00-07460C565A3B}" destId="{024471E7-6998-4326-A60A-5A090E594127}" srcOrd="0" destOrd="0" presId="urn:microsoft.com/office/officeart/2008/layout/PictureStrips"/>
    <dgm:cxn modelId="{52128596-B28A-485D-9300-9830062B24B2}" type="presParOf" srcId="{DCFE90E7-8E54-4C67-9B00-07460C565A3B}" destId="{9A300697-7EC9-4948-B2E2-511879E50847}" srcOrd="1" destOrd="0" presId="urn:microsoft.com/office/officeart/2008/layout/PictureStrips"/>
    <dgm:cxn modelId="{C841C3D1-A598-4161-AA3D-C47139975F94}" type="presParOf" srcId="{D3A765B5-E037-415C-906D-897504EC828A}" destId="{A70B72C9-525D-4C9C-90C1-C2969CA47D3E}" srcOrd="3" destOrd="0" presId="urn:microsoft.com/office/officeart/2008/layout/PictureStrips"/>
    <dgm:cxn modelId="{E18CDFAB-A5CB-4282-A04A-266F3BDC2DF8}" type="presParOf" srcId="{D3A765B5-E037-415C-906D-897504EC828A}" destId="{97439014-0104-4E51-96C0-FF3516BCF571}" srcOrd="4" destOrd="0" presId="urn:microsoft.com/office/officeart/2008/layout/PictureStrips"/>
    <dgm:cxn modelId="{115118B8-837E-4396-881E-A98552DAC15B}" type="presParOf" srcId="{97439014-0104-4E51-96C0-FF3516BCF571}" destId="{B5970113-F469-4D6A-B3E8-56267F7EDACF}" srcOrd="0" destOrd="0" presId="urn:microsoft.com/office/officeart/2008/layout/PictureStrips"/>
    <dgm:cxn modelId="{4E77069D-D4A4-4B5D-936C-3BD259E25F4B}" type="presParOf" srcId="{97439014-0104-4E51-96C0-FF3516BCF571}" destId="{4405427B-D8EE-46CC-9F8C-17F64EB15423}"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85AF4D-1822-4D38-940B-F0C80D3F0C5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F99403DC-5269-4A13-9292-D3029F997240}">
      <dgm:prSet phldrT="[Text]" custT="1"/>
      <dgm:spPr/>
      <dgm:t>
        <a:bodyPr/>
        <a:lstStyle/>
        <a:p>
          <a:r>
            <a:rPr lang="en-GB" sz="2000" b="1" smtClean="0">
              <a:solidFill>
                <a:srgbClr val="002060"/>
              </a:solidFill>
              <a:latin typeface="Century Gothic" pitchFamily="34" charset="0"/>
            </a:rPr>
            <a:t>Helping </a:t>
          </a:r>
          <a:r>
            <a:rPr lang="en-GB" sz="2000" b="1" dirty="0" smtClean="0">
              <a:solidFill>
                <a:srgbClr val="002060"/>
              </a:solidFill>
              <a:latin typeface="Century Gothic" pitchFamily="34" charset="0"/>
            </a:rPr>
            <a:t>Young people…</a:t>
          </a:r>
          <a:r>
            <a:rPr lang="en-GB" sz="2000" b="1" i="1" dirty="0" smtClean="0">
              <a:solidFill>
                <a:srgbClr val="002060"/>
              </a:solidFill>
              <a:latin typeface="Century Gothic" pitchFamily="34" charset="0"/>
            </a:rPr>
            <a:t>achieve their potential</a:t>
          </a:r>
          <a:endParaRPr lang="en-GB" sz="2000" b="1" dirty="0">
            <a:solidFill>
              <a:srgbClr val="002060"/>
            </a:solidFill>
            <a:latin typeface="Century Gothic" pitchFamily="34" charset="0"/>
          </a:endParaRPr>
        </a:p>
      </dgm:t>
    </dgm:pt>
    <dgm:pt modelId="{D1701115-F5CC-4737-8FEE-C8E8D08AE442}" type="parTrans" cxnId="{641AEE4B-EB3C-44D0-955F-7CB533F5B432}">
      <dgm:prSet/>
      <dgm:spPr/>
      <dgm:t>
        <a:bodyPr/>
        <a:lstStyle/>
        <a:p>
          <a:endParaRPr lang="en-GB"/>
        </a:p>
      </dgm:t>
    </dgm:pt>
    <dgm:pt modelId="{C6FFAB29-B9F1-41EB-9D0E-6C5B672BF14C}" type="sibTrans" cxnId="{641AEE4B-EB3C-44D0-955F-7CB533F5B432}">
      <dgm:prSet/>
      <dgm:spPr/>
      <dgm:t>
        <a:bodyPr/>
        <a:lstStyle/>
        <a:p>
          <a:endParaRPr lang="en-GB"/>
        </a:p>
      </dgm:t>
    </dgm:pt>
    <dgm:pt modelId="{D3A765B5-E037-415C-906D-897504EC828A}" type="pres">
      <dgm:prSet presAssocID="{0E85AF4D-1822-4D38-940B-F0C80D3F0C51}" presName="Name0" presStyleCnt="0">
        <dgm:presLayoutVars>
          <dgm:dir/>
          <dgm:resizeHandles val="exact"/>
        </dgm:presLayoutVars>
      </dgm:prSet>
      <dgm:spPr/>
      <dgm:t>
        <a:bodyPr/>
        <a:lstStyle/>
        <a:p>
          <a:endParaRPr lang="en-GB"/>
        </a:p>
      </dgm:t>
    </dgm:pt>
    <dgm:pt modelId="{E1871D83-8402-4419-B7C3-ED0EE1AB0E09}" type="pres">
      <dgm:prSet presAssocID="{F99403DC-5269-4A13-9292-D3029F997240}" presName="composite" presStyleCnt="0"/>
      <dgm:spPr/>
    </dgm:pt>
    <dgm:pt modelId="{AFAA5119-5835-483C-A882-86120055250D}" type="pres">
      <dgm:prSet presAssocID="{F99403DC-5269-4A13-9292-D3029F997240}" presName="rect1" presStyleLbl="trAlignAcc1" presStyleIdx="0" presStyleCnt="1" custScaleY="65669" custLinFactNeighborX="5787" custLinFactNeighborY="-34612">
        <dgm:presLayoutVars>
          <dgm:bulletEnabled val="1"/>
        </dgm:presLayoutVars>
      </dgm:prSet>
      <dgm:spPr/>
      <dgm:t>
        <a:bodyPr/>
        <a:lstStyle/>
        <a:p>
          <a:endParaRPr lang="en-GB"/>
        </a:p>
      </dgm:t>
    </dgm:pt>
    <dgm:pt modelId="{26605F32-572E-4F61-8E2A-7FA42763AE8C}" type="pres">
      <dgm:prSet presAssocID="{F99403DC-5269-4A13-9292-D3029F997240}" presName="rect2" presStyleLbl="fgImgPlace1" presStyleIdx="0" presStyleCnt="1" custLinFactNeighborY="10720"/>
      <dgm: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62000" t="1" r="-62000" b="12373"/>
          </a:stretch>
        </a:blipFill>
      </dgm:spPr>
      <dgm:t>
        <a:bodyPr/>
        <a:lstStyle/>
        <a:p>
          <a:endParaRPr lang="en-GB"/>
        </a:p>
      </dgm:t>
    </dgm:pt>
  </dgm:ptLst>
  <dgm:cxnLst>
    <dgm:cxn modelId="{04E5075B-8F64-4689-A8CA-D18E2370DD4B}" type="presOf" srcId="{0E85AF4D-1822-4D38-940B-F0C80D3F0C51}" destId="{D3A765B5-E037-415C-906D-897504EC828A}" srcOrd="0" destOrd="0" presId="urn:microsoft.com/office/officeart/2008/layout/PictureStrips"/>
    <dgm:cxn modelId="{D37BF046-55A3-4439-B0FD-92BABED956D9}" type="presOf" srcId="{F99403DC-5269-4A13-9292-D3029F997240}" destId="{AFAA5119-5835-483C-A882-86120055250D}" srcOrd="0" destOrd="0" presId="urn:microsoft.com/office/officeart/2008/layout/PictureStrips"/>
    <dgm:cxn modelId="{641AEE4B-EB3C-44D0-955F-7CB533F5B432}" srcId="{0E85AF4D-1822-4D38-940B-F0C80D3F0C51}" destId="{F99403DC-5269-4A13-9292-D3029F997240}" srcOrd="0" destOrd="0" parTransId="{D1701115-F5CC-4737-8FEE-C8E8D08AE442}" sibTransId="{C6FFAB29-B9F1-41EB-9D0E-6C5B672BF14C}"/>
    <dgm:cxn modelId="{C0390BC1-46D2-4A80-B37C-BA32865F96BC}" type="presParOf" srcId="{D3A765B5-E037-415C-906D-897504EC828A}" destId="{E1871D83-8402-4419-B7C3-ED0EE1AB0E09}" srcOrd="0" destOrd="0" presId="urn:microsoft.com/office/officeart/2008/layout/PictureStrips"/>
    <dgm:cxn modelId="{8DD06B52-F1C2-46D0-BC03-0A63F56F64FE}" type="presParOf" srcId="{E1871D83-8402-4419-B7C3-ED0EE1AB0E09}" destId="{AFAA5119-5835-483C-A882-86120055250D}" srcOrd="0" destOrd="0" presId="urn:microsoft.com/office/officeart/2008/layout/PictureStrips"/>
    <dgm:cxn modelId="{F515FB85-AE9B-46C4-9C4D-C457975601DA}" type="presParOf" srcId="{E1871D83-8402-4419-B7C3-ED0EE1AB0E09}" destId="{26605F32-572E-4F61-8E2A-7FA42763AE8C}"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A5119-5835-483C-A882-86120055250D}">
      <dsp:nvSpPr>
        <dsp:cNvPr id="0" name=""/>
        <dsp:cNvSpPr/>
      </dsp:nvSpPr>
      <dsp:spPr>
        <a:xfrm>
          <a:off x="787856" y="175365"/>
          <a:ext cx="2075146" cy="64848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9239" tIns="60960" rIns="60960" bIns="60960" numCol="1" spcCol="1270" anchor="ctr" anchorCtr="0">
          <a:noAutofit/>
        </a:bodyPr>
        <a:lstStyle/>
        <a:p>
          <a:pPr lvl="0" algn="l" defTabSz="711200">
            <a:lnSpc>
              <a:spcPct val="90000"/>
            </a:lnSpc>
            <a:spcBef>
              <a:spcPct val="0"/>
            </a:spcBef>
            <a:spcAft>
              <a:spcPct val="35000"/>
            </a:spcAft>
          </a:pPr>
          <a:r>
            <a:rPr lang="en-GB" sz="1600" kern="1200" dirty="0" smtClean="0">
              <a:solidFill>
                <a:srgbClr val="002060"/>
              </a:solidFill>
              <a:latin typeface="Century Gothic" pitchFamily="34" charset="0"/>
            </a:rPr>
            <a:t>Helping Young people</a:t>
          </a:r>
          <a:endParaRPr lang="en-GB" sz="1600" kern="1200" dirty="0">
            <a:solidFill>
              <a:srgbClr val="002060"/>
            </a:solidFill>
            <a:latin typeface="Century Gothic" pitchFamily="34" charset="0"/>
          </a:endParaRPr>
        </a:p>
      </dsp:txBody>
      <dsp:txXfrm>
        <a:off x="787856" y="175365"/>
        <a:ext cx="2075146" cy="648483"/>
      </dsp:txXfrm>
    </dsp:sp>
    <dsp:sp modelId="{26605F32-572E-4F61-8E2A-7FA42763AE8C}">
      <dsp:nvSpPr>
        <dsp:cNvPr id="0" name=""/>
        <dsp:cNvSpPr/>
      </dsp:nvSpPr>
      <dsp:spPr>
        <a:xfrm>
          <a:off x="662857" y="109061"/>
          <a:ext cx="453938" cy="68090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5000" r="-5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4471E7-6998-4326-A60A-5A090E594127}">
      <dsp:nvSpPr>
        <dsp:cNvPr id="0" name=""/>
        <dsp:cNvSpPr/>
      </dsp:nvSpPr>
      <dsp:spPr>
        <a:xfrm>
          <a:off x="787856" y="991734"/>
          <a:ext cx="2075146" cy="64848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9239" tIns="60960" rIns="60960" bIns="60960" numCol="1" spcCol="1270" anchor="ctr" anchorCtr="0">
          <a:noAutofit/>
        </a:bodyPr>
        <a:lstStyle/>
        <a:p>
          <a:pPr lvl="0" algn="l" defTabSz="711200">
            <a:lnSpc>
              <a:spcPct val="90000"/>
            </a:lnSpc>
            <a:spcBef>
              <a:spcPct val="0"/>
            </a:spcBef>
            <a:spcAft>
              <a:spcPct val="35000"/>
            </a:spcAft>
          </a:pPr>
          <a:r>
            <a:rPr lang="en-GB" sz="1600" kern="1200" dirty="0" smtClean="0">
              <a:solidFill>
                <a:srgbClr val="002060"/>
              </a:solidFill>
              <a:latin typeface="Century Gothic" pitchFamily="34" charset="0"/>
            </a:rPr>
            <a:t>Relieving unemployment</a:t>
          </a:r>
          <a:endParaRPr lang="en-GB" sz="1600" kern="1200" dirty="0">
            <a:solidFill>
              <a:srgbClr val="002060"/>
            </a:solidFill>
            <a:latin typeface="Century Gothic" pitchFamily="34" charset="0"/>
          </a:endParaRPr>
        </a:p>
      </dsp:txBody>
      <dsp:txXfrm>
        <a:off x="787856" y="991734"/>
        <a:ext cx="2075146" cy="648483"/>
      </dsp:txXfrm>
    </dsp:sp>
    <dsp:sp modelId="{9A300697-7EC9-4948-B2E2-511879E50847}">
      <dsp:nvSpPr>
        <dsp:cNvPr id="0" name=""/>
        <dsp:cNvSpPr/>
      </dsp:nvSpPr>
      <dsp:spPr>
        <a:xfrm>
          <a:off x="701392" y="898064"/>
          <a:ext cx="453938" cy="680907"/>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970113-F469-4D6A-B3E8-56267F7EDACF}">
      <dsp:nvSpPr>
        <dsp:cNvPr id="0" name=""/>
        <dsp:cNvSpPr/>
      </dsp:nvSpPr>
      <dsp:spPr>
        <a:xfrm>
          <a:off x="787856" y="1808102"/>
          <a:ext cx="2075146" cy="64848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9239" tIns="60960" rIns="60960" bIns="60960" numCol="1" spcCol="1270" anchor="ctr" anchorCtr="0">
          <a:noAutofit/>
        </a:bodyPr>
        <a:lstStyle/>
        <a:p>
          <a:pPr lvl="0" algn="l" defTabSz="711200">
            <a:lnSpc>
              <a:spcPct val="90000"/>
            </a:lnSpc>
            <a:spcBef>
              <a:spcPct val="0"/>
            </a:spcBef>
            <a:spcAft>
              <a:spcPct val="35000"/>
            </a:spcAft>
          </a:pPr>
          <a:r>
            <a:rPr lang="en-GB" sz="1600" kern="1200" dirty="0" smtClean="0">
              <a:solidFill>
                <a:srgbClr val="002060"/>
              </a:solidFill>
              <a:latin typeface="Century Gothic" pitchFamily="34" charset="0"/>
            </a:rPr>
            <a:t>Relieving poverty</a:t>
          </a:r>
          <a:endParaRPr lang="en-GB" sz="1600" kern="1200" dirty="0">
            <a:solidFill>
              <a:srgbClr val="002060"/>
            </a:solidFill>
            <a:latin typeface="Century Gothic" pitchFamily="34" charset="0"/>
          </a:endParaRPr>
        </a:p>
      </dsp:txBody>
      <dsp:txXfrm>
        <a:off x="787856" y="1808102"/>
        <a:ext cx="2075146" cy="648483"/>
      </dsp:txXfrm>
    </dsp:sp>
    <dsp:sp modelId="{4405427B-D8EE-46CC-9F8C-17F64EB15423}">
      <dsp:nvSpPr>
        <dsp:cNvPr id="0" name=""/>
        <dsp:cNvSpPr/>
      </dsp:nvSpPr>
      <dsp:spPr>
        <a:xfrm>
          <a:off x="701392" y="1714432"/>
          <a:ext cx="453938" cy="680907"/>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A5119-5835-483C-A882-86120055250D}">
      <dsp:nvSpPr>
        <dsp:cNvPr id="0" name=""/>
        <dsp:cNvSpPr/>
      </dsp:nvSpPr>
      <dsp:spPr>
        <a:xfrm>
          <a:off x="945263" y="177253"/>
          <a:ext cx="2225258" cy="69539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71013"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solidFill>
                <a:srgbClr val="002060"/>
              </a:solidFill>
              <a:latin typeface="Century Gothic" pitchFamily="34" charset="0"/>
            </a:rPr>
            <a:t>Promoting Careers</a:t>
          </a:r>
          <a:endParaRPr lang="en-GB" sz="1900" kern="1200" dirty="0">
            <a:solidFill>
              <a:srgbClr val="002060"/>
            </a:solidFill>
            <a:latin typeface="Century Gothic" pitchFamily="34" charset="0"/>
          </a:endParaRPr>
        </a:p>
      </dsp:txBody>
      <dsp:txXfrm>
        <a:off x="945263" y="177253"/>
        <a:ext cx="2225258" cy="695393"/>
      </dsp:txXfrm>
    </dsp:sp>
    <dsp:sp modelId="{26605F32-572E-4F61-8E2A-7FA42763AE8C}">
      <dsp:nvSpPr>
        <dsp:cNvPr id="0" name=""/>
        <dsp:cNvSpPr/>
      </dsp:nvSpPr>
      <dsp:spPr>
        <a:xfrm>
          <a:off x="811221" y="106152"/>
          <a:ext cx="486775" cy="730162"/>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4471E7-6998-4326-A60A-5A090E594127}">
      <dsp:nvSpPr>
        <dsp:cNvPr id="0" name=""/>
        <dsp:cNvSpPr/>
      </dsp:nvSpPr>
      <dsp:spPr>
        <a:xfrm>
          <a:off x="945263" y="1052676"/>
          <a:ext cx="2225258" cy="69539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71013"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solidFill>
                <a:srgbClr val="002060"/>
              </a:solidFill>
              <a:latin typeface="Century Gothic" pitchFamily="34" charset="0"/>
            </a:rPr>
            <a:t>Attracting talent</a:t>
          </a:r>
          <a:endParaRPr lang="en-GB" sz="1900" kern="1200" dirty="0">
            <a:solidFill>
              <a:srgbClr val="002060"/>
            </a:solidFill>
            <a:latin typeface="Century Gothic" pitchFamily="34" charset="0"/>
          </a:endParaRPr>
        </a:p>
      </dsp:txBody>
      <dsp:txXfrm>
        <a:off x="945263" y="1052676"/>
        <a:ext cx="2225258" cy="695393"/>
      </dsp:txXfrm>
    </dsp:sp>
    <dsp:sp modelId="{9A300697-7EC9-4948-B2E2-511879E50847}">
      <dsp:nvSpPr>
        <dsp:cNvPr id="0" name=""/>
        <dsp:cNvSpPr/>
      </dsp:nvSpPr>
      <dsp:spPr>
        <a:xfrm>
          <a:off x="852544" y="952230"/>
          <a:ext cx="486775" cy="730162"/>
        </a:xfrm>
        <a:prstGeom prst="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970113-F469-4D6A-B3E8-56267F7EDACF}">
      <dsp:nvSpPr>
        <dsp:cNvPr id="0" name=""/>
        <dsp:cNvSpPr/>
      </dsp:nvSpPr>
      <dsp:spPr>
        <a:xfrm>
          <a:off x="945263" y="1928099"/>
          <a:ext cx="2225258" cy="69539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71013"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solidFill>
                <a:srgbClr val="002060"/>
              </a:solidFill>
              <a:latin typeface="Century Gothic" pitchFamily="34" charset="0"/>
            </a:rPr>
            <a:t>Supporting HR &amp; CSR</a:t>
          </a:r>
          <a:endParaRPr lang="en-GB" sz="1900" kern="1200" dirty="0">
            <a:solidFill>
              <a:srgbClr val="002060"/>
            </a:solidFill>
            <a:latin typeface="Century Gothic" pitchFamily="34" charset="0"/>
          </a:endParaRPr>
        </a:p>
      </dsp:txBody>
      <dsp:txXfrm>
        <a:off x="945263" y="1928099"/>
        <a:ext cx="2225258" cy="695393"/>
      </dsp:txXfrm>
    </dsp:sp>
    <dsp:sp modelId="{4405427B-D8EE-46CC-9F8C-17F64EB15423}">
      <dsp:nvSpPr>
        <dsp:cNvPr id="0" name=""/>
        <dsp:cNvSpPr/>
      </dsp:nvSpPr>
      <dsp:spPr>
        <a:xfrm>
          <a:off x="852544" y="1827653"/>
          <a:ext cx="486775" cy="730162"/>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50000" r="-5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A5119-5835-483C-A882-86120055250D}">
      <dsp:nvSpPr>
        <dsp:cNvPr id="0" name=""/>
        <dsp:cNvSpPr/>
      </dsp:nvSpPr>
      <dsp:spPr>
        <a:xfrm>
          <a:off x="329183" y="892702"/>
          <a:ext cx="7900416" cy="1621288"/>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76200" rIns="76200" bIns="76200" numCol="1" spcCol="1270" anchor="ctr" anchorCtr="0">
          <a:noAutofit/>
        </a:bodyPr>
        <a:lstStyle/>
        <a:p>
          <a:pPr lvl="0" algn="l" defTabSz="889000">
            <a:lnSpc>
              <a:spcPct val="90000"/>
            </a:lnSpc>
            <a:spcBef>
              <a:spcPct val="0"/>
            </a:spcBef>
            <a:spcAft>
              <a:spcPct val="35000"/>
            </a:spcAft>
          </a:pPr>
          <a:r>
            <a:rPr lang="en-GB" sz="2000" b="1" kern="1200" smtClean="0">
              <a:solidFill>
                <a:srgbClr val="002060"/>
              </a:solidFill>
              <a:latin typeface="Century Gothic" pitchFamily="34" charset="0"/>
            </a:rPr>
            <a:t>Helping </a:t>
          </a:r>
          <a:r>
            <a:rPr lang="en-GB" sz="2000" b="1" kern="1200" dirty="0" smtClean="0">
              <a:solidFill>
                <a:srgbClr val="002060"/>
              </a:solidFill>
              <a:latin typeface="Century Gothic" pitchFamily="34" charset="0"/>
            </a:rPr>
            <a:t>Young people…</a:t>
          </a:r>
          <a:r>
            <a:rPr lang="en-GB" sz="2000" b="1" i="1" kern="1200" dirty="0" smtClean="0">
              <a:solidFill>
                <a:srgbClr val="002060"/>
              </a:solidFill>
              <a:latin typeface="Century Gothic" pitchFamily="34" charset="0"/>
            </a:rPr>
            <a:t>achieve their potential</a:t>
          </a:r>
          <a:endParaRPr lang="en-GB" sz="2000" b="1" kern="1200" dirty="0">
            <a:solidFill>
              <a:srgbClr val="002060"/>
            </a:solidFill>
            <a:latin typeface="Century Gothic" pitchFamily="34" charset="0"/>
          </a:endParaRPr>
        </a:p>
      </dsp:txBody>
      <dsp:txXfrm>
        <a:off x="329183" y="892702"/>
        <a:ext cx="7900416" cy="1621288"/>
      </dsp:txXfrm>
    </dsp:sp>
    <dsp:sp modelId="{26605F32-572E-4F61-8E2A-7FA42763AE8C}">
      <dsp:nvSpPr>
        <dsp:cNvPr id="0" name=""/>
        <dsp:cNvSpPr/>
      </dsp:nvSpPr>
      <dsp:spPr>
        <a:xfrm>
          <a:off x="0" y="1244716"/>
          <a:ext cx="1728216" cy="2592324"/>
        </a:xfrm>
        <a:prstGeom prst="rect">
          <a:avLst/>
        </a:prstGeom>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62000" t="1" r="-62000" b="12373"/>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F373950-62F7-4EC5-8E8D-30A8414A4551}" type="datetimeFigureOut">
              <a:rPr lang="en-GB" smtClean="0"/>
              <a:t>08/06/2018</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BECA18-3680-4551-B506-E70E904FED92}" type="slidenum">
              <a:rPr lang="en-GB" smtClean="0"/>
              <a:t>‹#›</a:t>
            </a:fld>
            <a:endParaRPr lang="en-GB" dirty="0"/>
          </a:p>
        </p:txBody>
      </p:sp>
    </p:spTree>
    <p:extLst>
      <p:ext uri="{BB962C8B-B14F-4D97-AF65-F5344CB8AC3E}">
        <p14:creationId xmlns:p14="http://schemas.microsoft.com/office/powerpoint/2010/main" val="3140743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6A4E0C-8EC5-471F-BA8B-E1C089CD0809}" type="datetimeFigureOut">
              <a:rPr lang="en-GB" smtClean="0"/>
              <a:t>08/06/2018</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ADA99F-4176-422E-90CE-FA3F783F98B0}" type="slidenum">
              <a:rPr lang="en-GB" smtClean="0"/>
              <a:t>‹#›</a:t>
            </a:fld>
            <a:endParaRPr lang="en-GB" dirty="0"/>
          </a:p>
        </p:txBody>
      </p:sp>
    </p:spTree>
    <p:extLst>
      <p:ext uri="{BB962C8B-B14F-4D97-AF65-F5344CB8AC3E}">
        <p14:creationId xmlns:p14="http://schemas.microsoft.com/office/powerpoint/2010/main" val="2685994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a:t>
            </a:fld>
            <a:endParaRPr lang="en-GB" dirty="0"/>
          </a:p>
        </p:txBody>
      </p:sp>
    </p:spTree>
    <p:extLst>
      <p:ext uri="{BB962C8B-B14F-4D97-AF65-F5344CB8AC3E}">
        <p14:creationId xmlns:p14="http://schemas.microsoft.com/office/powerpoint/2010/main" val="2164853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10</a:t>
            </a:fld>
            <a:endParaRPr lang="en-GB" dirty="0"/>
          </a:p>
        </p:txBody>
      </p:sp>
    </p:spTree>
    <p:extLst>
      <p:ext uri="{BB962C8B-B14F-4D97-AF65-F5344CB8AC3E}">
        <p14:creationId xmlns:p14="http://schemas.microsoft.com/office/powerpoint/2010/main" val="3170123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AM</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Learning Bites are designed to be quick and easy to use in the classroom. They engage students with industry insights and help them get to grips with the current topics featured in the Food and Nutrition GCSE and the Cooking and Nutrition Curriculum at Key Stage 3</a:t>
            </a:r>
          </a:p>
          <a:p>
            <a:r>
              <a:rPr lang="en-GB" sz="1200" b="0" i="0" kern="1200" dirty="0" smtClean="0">
                <a:solidFill>
                  <a:schemeClr val="tx1"/>
                </a:solidFill>
                <a:effectLst/>
                <a:latin typeface="+mn-lt"/>
                <a:ea typeface="+mn-ea"/>
                <a:cs typeface="+mn-cs"/>
              </a:rPr>
              <a:t> </a:t>
            </a:r>
          </a:p>
          <a:p>
            <a:r>
              <a:rPr lang="en-GB" sz="1200" b="0" i="0" kern="1200" dirty="0" smtClean="0">
                <a:solidFill>
                  <a:schemeClr val="tx1"/>
                </a:solidFill>
                <a:effectLst/>
                <a:latin typeface="+mn-lt"/>
                <a:ea typeface="+mn-ea"/>
                <a:cs typeface="+mn-cs"/>
              </a:rPr>
              <a:t>Show</a:t>
            </a:r>
            <a:r>
              <a:rPr lang="en-GB" sz="1200" b="0" i="0" kern="1200" baseline="0" dirty="0" smtClean="0">
                <a:solidFill>
                  <a:schemeClr val="tx1"/>
                </a:solidFill>
                <a:effectLst/>
                <a:latin typeface="+mn-lt"/>
                <a:ea typeface="+mn-ea"/>
                <a:cs typeface="+mn-cs"/>
              </a:rPr>
              <a:t> Brian Video </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Great to showcase to young people what the </a:t>
            </a:r>
            <a:r>
              <a:rPr lang="en-GB" sz="1200" b="0" i="0" kern="1200" baseline="0" dirty="0" err="1" smtClean="0">
                <a:solidFill>
                  <a:schemeClr val="tx1"/>
                </a:solidFill>
                <a:effectLst/>
                <a:latin typeface="+mn-lt"/>
                <a:ea typeface="+mn-ea"/>
                <a:cs typeface="+mn-cs"/>
              </a:rPr>
              <a:t>FutureChef</a:t>
            </a:r>
            <a:r>
              <a:rPr lang="en-GB" sz="1200" b="0" i="0" kern="1200" baseline="0" dirty="0" smtClean="0">
                <a:solidFill>
                  <a:schemeClr val="tx1"/>
                </a:solidFill>
                <a:effectLst/>
                <a:latin typeface="+mn-lt"/>
                <a:ea typeface="+mn-ea"/>
                <a:cs typeface="+mn-cs"/>
              </a:rPr>
              <a:t> programme is and how they can access it, materials to support </a:t>
            </a:r>
            <a:r>
              <a:rPr lang="en-GB" sz="1200" b="0" i="0" kern="1200" baseline="0" dirty="0" err="1" smtClean="0">
                <a:solidFill>
                  <a:schemeClr val="tx1"/>
                </a:solidFill>
                <a:effectLst/>
                <a:latin typeface="+mn-lt"/>
                <a:ea typeface="+mn-ea"/>
                <a:cs typeface="+mn-cs"/>
              </a:rPr>
              <a:t>etc</a:t>
            </a:r>
            <a:r>
              <a:rPr lang="en-GB" sz="1200" b="0" i="0" kern="1200" baseline="0" dirty="0" smtClean="0">
                <a:solidFill>
                  <a:schemeClr val="tx1"/>
                </a:solidFill>
                <a:effectLst/>
                <a:latin typeface="+mn-lt"/>
                <a:ea typeface="+mn-ea"/>
                <a:cs typeface="+mn-cs"/>
              </a:rPr>
              <a:t> </a:t>
            </a:r>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11</a:t>
            </a:fld>
            <a:endParaRPr lang="en-GB" dirty="0"/>
          </a:p>
        </p:txBody>
      </p:sp>
    </p:spTree>
    <p:extLst>
      <p:ext uri="{BB962C8B-B14F-4D97-AF65-F5344CB8AC3E}">
        <p14:creationId xmlns:p14="http://schemas.microsoft.com/office/powerpoint/2010/main" val="1697852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 I can do this section to</a:t>
            </a:r>
            <a:r>
              <a:rPr lang="en-GB" baseline="0" dirty="0" smtClean="0"/>
              <a:t> give you a breather..  </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12</a:t>
            </a:fld>
            <a:endParaRPr lang="en-GB" dirty="0"/>
          </a:p>
        </p:txBody>
      </p:sp>
    </p:spTree>
    <p:extLst>
      <p:ext uri="{BB962C8B-B14F-4D97-AF65-F5344CB8AC3E}">
        <p14:creationId xmlns:p14="http://schemas.microsoft.com/office/powerpoint/2010/main" val="461937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13</a:t>
            </a:fld>
            <a:endParaRPr lang="en-GB" dirty="0"/>
          </a:p>
        </p:txBody>
      </p:sp>
    </p:spTree>
    <p:extLst>
      <p:ext uri="{BB962C8B-B14F-4D97-AF65-F5344CB8AC3E}">
        <p14:creationId xmlns:p14="http://schemas.microsoft.com/office/powerpoint/2010/main" val="2475391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a:t>
            </a:r>
          </a:p>
          <a:p>
            <a:endParaRPr lang="en-GB" dirty="0" smtClean="0"/>
          </a:p>
          <a:p>
            <a:r>
              <a:rPr lang="en-GB" sz="1200" kern="1200" dirty="0" smtClean="0">
                <a:solidFill>
                  <a:schemeClr val="tx1"/>
                </a:solidFill>
                <a:effectLst/>
                <a:latin typeface="+mn-lt"/>
                <a:ea typeface="+mn-ea"/>
                <a:cs typeface="+mn-cs"/>
              </a:rPr>
              <a:t>The FAB programme -</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inspire young people when choosing their career options by introducing them to careers in Food &amp; Bev:</a:t>
            </a:r>
          </a:p>
          <a:p>
            <a:pPr lvl="0"/>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Delivery of programme through curriculum</a:t>
            </a:r>
          </a:p>
          <a:p>
            <a:pPr lvl="0"/>
            <a:r>
              <a:rPr lang="en-GB" sz="1200" kern="1200" dirty="0" smtClean="0">
                <a:solidFill>
                  <a:schemeClr val="tx1"/>
                </a:solidFill>
                <a:effectLst/>
                <a:latin typeface="+mn-lt"/>
                <a:ea typeface="+mn-ea"/>
                <a:cs typeface="+mn-cs"/>
              </a:rPr>
              <a:t>Providing industry relevant learning through teaching modules   </a:t>
            </a:r>
          </a:p>
          <a:p>
            <a:pPr lvl="0"/>
            <a:r>
              <a:rPr lang="en-GB" sz="1200" kern="1200" dirty="0" smtClean="0">
                <a:solidFill>
                  <a:schemeClr val="tx1"/>
                </a:solidFill>
                <a:effectLst/>
                <a:latin typeface="+mn-lt"/>
                <a:ea typeface="+mn-ea"/>
                <a:cs typeface="+mn-cs"/>
              </a:rPr>
              <a:t>Engaging Industry through industry experts facilitating the modules, inspiring young people, promoting brand and industry as a great place to work (Ambassadors’ programme)</a:t>
            </a:r>
          </a:p>
          <a:p>
            <a:pPr lvl="0"/>
            <a:r>
              <a:rPr lang="en-GB" sz="1200" kern="1200" dirty="0" smtClean="0">
                <a:solidFill>
                  <a:schemeClr val="tx1"/>
                </a:solidFill>
                <a:effectLst/>
                <a:latin typeface="+mn-lt"/>
                <a:ea typeface="+mn-ea"/>
                <a:cs typeface="+mn-cs"/>
              </a:rPr>
              <a:t>Enriching students’ knowledge and experience with topics areas such as CV guidance, communication, mock interview…</a:t>
            </a:r>
          </a:p>
          <a:p>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14</a:t>
            </a:fld>
            <a:endParaRPr lang="en-GB" dirty="0"/>
          </a:p>
        </p:txBody>
      </p:sp>
    </p:spTree>
    <p:extLst>
      <p:ext uri="{BB962C8B-B14F-4D97-AF65-F5344CB8AC3E}">
        <p14:creationId xmlns:p14="http://schemas.microsoft.com/office/powerpoint/2010/main" val="627337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 : </a:t>
            </a:r>
          </a:p>
          <a:p>
            <a:endParaRPr lang="en-GB" dirty="0" smtClean="0"/>
          </a:p>
          <a:p>
            <a:pPr marL="171450" indent="-171450">
              <a:buFont typeface="Arial" panose="020B0604020202020204" pitchFamily="34" charset="0"/>
              <a:buChar char="•"/>
            </a:pPr>
            <a:r>
              <a:rPr lang="en-GB" dirty="0" smtClean="0"/>
              <a:t>Raft of</a:t>
            </a:r>
            <a:r>
              <a:rPr lang="en-GB" baseline="0" dirty="0" smtClean="0"/>
              <a:t> Activity schools to get involved in from </a:t>
            </a:r>
          </a:p>
          <a:p>
            <a:pPr marL="171450" indent="-171450">
              <a:buFont typeface="Arial" panose="020B0604020202020204" pitchFamily="34" charset="0"/>
              <a:buChar char="•"/>
            </a:pPr>
            <a:r>
              <a:rPr lang="en-GB" baseline="0" dirty="0" smtClean="0"/>
              <a:t>Buddy Days , Hospitality / Tourism Takeover Days</a:t>
            </a:r>
          </a:p>
          <a:p>
            <a:pPr marL="171450" indent="-171450">
              <a:buFont typeface="Arial" panose="020B0604020202020204" pitchFamily="34" charset="0"/>
              <a:buChar char="•"/>
            </a:pPr>
            <a:r>
              <a:rPr lang="en-GB" baseline="0" dirty="0" smtClean="0"/>
              <a:t>School / Hotel Takeovers </a:t>
            </a:r>
          </a:p>
          <a:p>
            <a:pPr marL="171450" indent="-171450">
              <a:buFont typeface="Arial" panose="020B0604020202020204" pitchFamily="34" charset="0"/>
              <a:buChar char="•"/>
            </a:pPr>
            <a:r>
              <a:rPr lang="en-GB" baseline="0" dirty="0" smtClean="0"/>
              <a:t>Work Experience ,  Industry visits , workshops</a:t>
            </a:r>
          </a:p>
          <a:p>
            <a:pPr marL="171450" indent="-171450">
              <a:buFont typeface="Arial" panose="020B0604020202020204" pitchFamily="34" charset="0"/>
              <a:buChar char="•"/>
            </a:pPr>
            <a:r>
              <a:rPr lang="en-GB" baseline="0" dirty="0" smtClean="0"/>
              <a:t>Ambassador talks in schools  </a:t>
            </a:r>
            <a:endParaRPr lang="en-GB" dirty="0" smtClean="0"/>
          </a:p>
        </p:txBody>
      </p:sp>
      <p:sp>
        <p:nvSpPr>
          <p:cNvPr id="4" name="Slide Number Placeholder 3"/>
          <p:cNvSpPr>
            <a:spLocks noGrp="1"/>
          </p:cNvSpPr>
          <p:nvPr>
            <p:ph type="sldNum" sz="quarter" idx="10"/>
          </p:nvPr>
        </p:nvSpPr>
        <p:spPr/>
        <p:txBody>
          <a:bodyPr/>
          <a:lstStyle/>
          <a:p>
            <a:fld id="{6CADA99F-4176-422E-90CE-FA3F783F98B0}" type="slidenum">
              <a:rPr lang="en-GB" smtClean="0"/>
              <a:t>15</a:t>
            </a:fld>
            <a:endParaRPr lang="en-GB" dirty="0"/>
          </a:p>
        </p:txBody>
      </p:sp>
    </p:spTree>
    <p:extLst>
      <p:ext uri="{BB962C8B-B14F-4D97-AF65-F5344CB8AC3E}">
        <p14:creationId xmlns:p14="http://schemas.microsoft.com/office/powerpoint/2010/main" val="1364978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16</a:t>
            </a:fld>
            <a:endParaRPr lang="en-GB" dirty="0"/>
          </a:p>
        </p:txBody>
      </p:sp>
    </p:spTree>
    <p:extLst>
      <p:ext uri="{BB962C8B-B14F-4D97-AF65-F5344CB8AC3E}">
        <p14:creationId xmlns:p14="http://schemas.microsoft.com/office/powerpoint/2010/main" val="2643578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17</a:t>
            </a:fld>
            <a:endParaRPr lang="en-GB" dirty="0"/>
          </a:p>
        </p:txBody>
      </p:sp>
    </p:spTree>
    <p:extLst>
      <p:ext uri="{BB962C8B-B14F-4D97-AF65-F5344CB8AC3E}">
        <p14:creationId xmlns:p14="http://schemas.microsoft.com/office/powerpoint/2010/main" val="427043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2</a:t>
            </a:fld>
            <a:endParaRPr lang="en-GB" dirty="0"/>
          </a:p>
        </p:txBody>
      </p:sp>
    </p:spTree>
    <p:extLst>
      <p:ext uri="{BB962C8B-B14F-4D97-AF65-F5344CB8AC3E}">
        <p14:creationId xmlns:p14="http://schemas.microsoft.com/office/powerpoint/2010/main" val="1894300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3</a:t>
            </a:fld>
            <a:endParaRPr lang="en-GB" dirty="0"/>
          </a:p>
        </p:txBody>
      </p:sp>
    </p:spTree>
    <p:extLst>
      <p:ext uri="{BB962C8B-B14F-4D97-AF65-F5344CB8AC3E}">
        <p14:creationId xmlns:p14="http://schemas.microsoft.com/office/powerpoint/2010/main" val="3421507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KJ</a:t>
            </a:r>
          </a:p>
          <a:p>
            <a:r>
              <a:rPr lang="en-GB" dirty="0" smtClean="0"/>
              <a:t>Discuss</a:t>
            </a:r>
            <a:r>
              <a:rPr lang="en-GB" baseline="0" dirty="0" smtClean="0"/>
              <a:t> the work on the sector deal, KP4 SIP and improving the appeal of the industry-need schools help.</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4</a:t>
            </a:fld>
            <a:endParaRPr lang="en-GB" dirty="0"/>
          </a:p>
        </p:txBody>
      </p:sp>
    </p:spTree>
    <p:extLst>
      <p:ext uri="{BB962C8B-B14F-4D97-AF65-F5344CB8AC3E}">
        <p14:creationId xmlns:p14="http://schemas.microsoft.com/office/powerpoint/2010/main" val="1831136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2">
                    <a:lumMod val="75000"/>
                  </a:schemeClr>
                </a:solidFill>
                <a:latin typeface="Century Gothic" panose="020B0502020202020204" pitchFamily="34" charset="0"/>
              </a:rPr>
              <a:t>KJ Education, careers advice, skills development, support, </a:t>
            </a:r>
            <a:br>
              <a:rPr lang="en-GB" sz="1200" b="1" dirty="0" smtClean="0">
                <a:solidFill>
                  <a:schemeClr val="tx2">
                    <a:lumMod val="75000"/>
                  </a:schemeClr>
                </a:solidFill>
                <a:latin typeface="Century Gothic" panose="020B0502020202020204" pitchFamily="34" charset="0"/>
              </a:rPr>
            </a:br>
            <a:r>
              <a:rPr lang="en-GB" sz="1200" b="1" dirty="0" smtClean="0">
                <a:solidFill>
                  <a:schemeClr val="tx2">
                    <a:lumMod val="75000"/>
                  </a:schemeClr>
                </a:solidFill>
                <a:latin typeface="Century Gothic" panose="020B0502020202020204" pitchFamily="34" charset="0"/>
              </a:rPr>
              <a:t>work experience, into work, mentoring</a:t>
            </a:r>
          </a:p>
          <a:p>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5</a:t>
            </a:fld>
            <a:endParaRPr lang="en-GB" dirty="0"/>
          </a:p>
        </p:txBody>
      </p:sp>
    </p:spTree>
    <p:extLst>
      <p:ext uri="{BB962C8B-B14F-4D97-AF65-F5344CB8AC3E}">
        <p14:creationId xmlns:p14="http://schemas.microsoft.com/office/powerpoint/2010/main" val="4133221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 My Story – Why Hospitality</a:t>
            </a:r>
            <a:r>
              <a:rPr lang="en-GB" baseline="0" dirty="0" smtClean="0"/>
              <a:t> ?  </a:t>
            </a:r>
          </a:p>
          <a:p>
            <a:endParaRPr lang="en-GB" baseline="0" dirty="0" smtClean="0"/>
          </a:p>
          <a:p>
            <a:r>
              <a:rPr lang="en-GB" baseline="0" dirty="0" smtClean="0"/>
              <a:t>Passionate people, people </a:t>
            </a:r>
            <a:r>
              <a:rPr lang="en-GB" baseline="0" dirty="0" err="1" smtClean="0"/>
              <a:t>people</a:t>
            </a:r>
            <a:r>
              <a:rPr lang="en-GB" baseline="0" dirty="0" smtClean="0"/>
              <a:t>, Diverse exciting – Events / Cooking competitions, Shaping Education policy </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6</a:t>
            </a:fld>
            <a:endParaRPr lang="en-GB" dirty="0"/>
          </a:p>
        </p:txBody>
      </p:sp>
    </p:spTree>
    <p:extLst>
      <p:ext uri="{BB962C8B-B14F-4D97-AF65-F5344CB8AC3E}">
        <p14:creationId xmlns:p14="http://schemas.microsoft.com/office/powerpoint/2010/main" val="2874901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Schools</a:t>
            </a:r>
            <a:r>
              <a:rPr lang="en-GB" baseline="0" dirty="0" smtClean="0"/>
              <a:t> involvement in Housekeeping Festival </a:t>
            </a:r>
          </a:p>
          <a:p>
            <a:endParaRPr lang="en-GB" baseline="0" dirty="0" smtClean="0"/>
          </a:p>
          <a:p>
            <a:r>
              <a:rPr lang="en-GB" baseline="0" dirty="0" smtClean="0"/>
              <a:t>National Waiters  Day – Hotel Takeover – Fred </a:t>
            </a:r>
            <a:r>
              <a:rPr lang="en-GB" baseline="0" dirty="0" err="1" smtClean="0"/>
              <a:t>Syriex</a:t>
            </a: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7</a:t>
            </a:fld>
            <a:endParaRPr lang="en-GB" dirty="0"/>
          </a:p>
        </p:txBody>
      </p:sp>
    </p:spTree>
    <p:extLst>
      <p:ext uri="{BB962C8B-B14F-4D97-AF65-F5344CB8AC3E}">
        <p14:creationId xmlns:p14="http://schemas.microsoft.com/office/powerpoint/2010/main" val="491180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a:t>
            </a:r>
          </a:p>
          <a:p>
            <a:r>
              <a:rPr lang="en-GB" sz="1200" b="1" i="0" kern="1200" dirty="0" smtClean="0">
                <a:solidFill>
                  <a:schemeClr val="tx1"/>
                </a:solidFill>
                <a:effectLst/>
                <a:latin typeface="+mn-lt"/>
                <a:ea typeface="+mn-ea"/>
                <a:cs typeface="+mn-cs"/>
              </a:rPr>
              <a:t>Springboard’s </a:t>
            </a:r>
            <a:r>
              <a:rPr lang="en-GB" sz="1200" b="1" i="0" kern="1200" dirty="0" err="1" smtClean="0">
                <a:solidFill>
                  <a:schemeClr val="tx1"/>
                </a:solidFill>
                <a:effectLst/>
                <a:latin typeface="+mn-lt"/>
                <a:ea typeface="+mn-ea"/>
                <a:cs typeface="+mn-cs"/>
              </a:rPr>
              <a:t>FutureChef</a:t>
            </a:r>
            <a:r>
              <a:rPr lang="en-GB" sz="1200" b="1" i="0" kern="120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is aimed at young people aged 12-16, it inspires them to cook, it’s the best industry backed resource matched to the food related curriculum. Available throughout the year, </a:t>
            </a:r>
            <a:r>
              <a:rPr lang="en-GB" sz="1200" b="0" i="0" kern="1200" dirty="0" err="1" smtClean="0">
                <a:solidFill>
                  <a:schemeClr val="tx1"/>
                </a:solidFill>
                <a:effectLst/>
                <a:latin typeface="+mn-lt"/>
                <a:ea typeface="+mn-ea"/>
                <a:cs typeface="+mn-cs"/>
              </a:rPr>
              <a:t>FutureChef</a:t>
            </a:r>
            <a:r>
              <a:rPr lang="en-GB" sz="1200" b="0" i="0" kern="1200" dirty="0" smtClean="0">
                <a:solidFill>
                  <a:schemeClr val="tx1"/>
                </a:solidFill>
                <a:effectLst/>
                <a:latin typeface="+mn-lt"/>
                <a:ea typeface="+mn-ea"/>
                <a:cs typeface="+mn-cs"/>
              </a:rPr>
              <a:t> offers varied activities which are designed to stimulate student learning</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dirty="0" smtClean="0">
                <a:solidFill>
                  <a:schemeClr val="tx1"/>
                </a:solidFill>
                <a:effectLst/>
                <a:latin typeface="+mn-lt"/>
                <a:ea typeface="+mn-ea"/>
                <a:cs typeface="+mn-cs"/>
              </a:rPr>
              <a:t>Classroom resources &amp; activities</a:t>
            </a:r>
          </a:p>
          <a:p>
            <a:pPr marL="171450" indent="-171450">
              <a:buFont typeface="Arial" panose="020B0604020202020204" pitchFamily="34" charset="0"/>
              <a:buChar char="•"/>
            </a:pPr>
            <a:r>
              <a:rPr lang="en-GB" sz="1200" b="0" i="0" kern="1200" dirty="0" smtClean="0">
                <a:solidFill>
                  <a:schemeClr val="tx1"/>
                </a:solidFill>
                <a:effectLst/>
                <a:latin typeface="+mn-lt"/>
                <a:ea typeface="+mn-ea"/>
                <a:cs typeface="+mn-cs"/>
              </a:rPr>
              <a:t>Industry skills demos, challenges and visits / Roadshows</a:t>
            </a:r>
          </a:p>
          <a:p>
            <a:pPr marL="171450" indent="-171450">
              <a:buFont typeface="Arial" panose="020B0604020202020204" pitchFamily="34" charset="0"/>
              <a:buChar char="•"/>
            </a:pPr>
            <a:r>
              <a:rPr lang="en-GB" sz="1200" b="0" i="0" kern="1200" dirty="0" smtClean="0">
                <a:solidFill>
                  <a:schemeClr val="tx1"/>
                </a:solidFill>
                <a:effectLst/>
                <a:latin typeface="+mn-lt"/>
                <a:ea typeface="+mn-ea"/>
                <a:cs typeface="+mn-cs"/>
              </a:rPr>
              <a:t>Competition</a:t>
            </a:r>
            <a:r>
              <a:rPr lang="en-GB" sz="1200" b="0" i="0" kern="1200" baseline="0" dirty="0" smtClean="0">
                <a:solidFill>
                  <a:schemeClr val="tx1"/>
                </a:solidFill>
                <a:effectLst/>
                <a:latin typeface="+mn-lt"/>
                <a:ea typeface="+mn-ea"/>
                <a:cs typeface="+mn-cs"/>
              </a:rPr>
              <a:t> </a:t>
            </a:r>
            <a:endParaRPr lang="en-GB" dirty="0" smtClean="0"/>
          </a:p>
          <a:p>
            <a:endParaRPr lang="en-GB" dirty="0" smtClean="0"/>
          </a:p>
          <a:p>
            <a:pPr marL="171450" indent="-171450">
              <a:buFont typeface="Arial" panose="020B0604020202020204" pitchFamily="34" charset="0"/>
              <a:buChar char="•"/>
            </a:pPr>
            <a:r>
              <a:rPr lang="en-GB" baseline="0" dirty="0" err="1" smtClean="0"/>
              <a:t>FutureChef</a:t>
            </a:r>
            <a:r>
              <a:rPr lang="en-GB" baseline="0" dirty="0" smtClean="0"/>
              <a:t> Flagship programme </a:t>
            </a:r>
          </a:p>
          <a:p>
            <a:pPr marL="171450" indent="-171450">
              <a:buFont typeface="Arial" panose="020B0604020202020204" pitchFamily="34" charset="0"/>
              <a:buChar char="•"/>
            </a:pPr>
            <a:r>
              <a:rPr lang="en-GB" baseline="0" dirty="0" smtClean="0"/>
              <a:t>Encourages Cooking in the classroom and as a life skill and importantly as a real, exciting career opportunity for young people</a:t>
            </a:r>
          </a:p>
          <a:p>
            <a:pPr marL="171450" indent="-171450">
              <a:buFont typeface="Arial" panose="020B0604020202020204" pitchFamily="34" charset="0"/>
              <a:buChar char="•"/>
            </a:pPr>
            <a:r>
              <a:rPr lang="en-GB" baseline="0" dirty="0" smtClean="0"/>
              <a:t>4 stage </a:t>
            </a:r>
            <a:r>
              <a:rPr lang="en-GB" baseline="0" dirty="0" err="1" smtClean="0"/>
              <a:t>competiton</a:t>
            </a:r>
            <a:r>
              <a:rPr lang="en-GB" baseline="0" dirty="0" smtClean="0"/>
              <a:t> – Starting at School heat, Cooking off against other schools in the Local area,</a:t>
            </a:r>
          </a:p>
          <a:p>
            <a:pPr marL="171450" indent="-171450">
              <a:buFont typeface="Arial" panose="020B0604020202020204" pitchFamily="34" charset="0"/>
              <a:buChar char="•"/>
            </a:pPr>
            <a:r>
              <a:rPr lang="en-GB" baseline="0" dirty="0" smtClean="0"/>
              <a:t>Mentor Chef involvement – creates links industry / education,/ support in the classroom </a:t>
            </a:r>
          </a:p>
          <a:p>
            <a:pPr marL="171450" indent="-171450">
              <a:buFont typeface="Arial" panose="020B0604020202020204" pitchFamily="34" charset="0"/>
              <a:buChar char="•"/>
            </a:pPr>
            <a:r>
              <a:rPr lang="en-GB" baseline="0" dirty="0" smtClean="0"/>
              <a:t>Regional / National Final – </a:t>
            </a:r>
            <a:r>
              <a:rPr lang="en-GB" baseline="0" dirty="0" err="1" smtClean="0"/>
              <a:t>Prestonfield</a:t>
            </a:r>
            <a:r>
              <a:rPr lang="en-GB" baseline="0" dirty="0" smtClean="0"/>
              <a:t> / London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6CADA99F-4176-422E-90CE-FA3F783F98B0}" type="slidenum">
              <a:rPr lang="en-GB" smtClean="0"/>
              <a:t>8</a:t>
            </a:fld>
            <a:endParaRPr lang="en-GB" dirty="0"/>
          </a:p>
        </p:txBody>
      </p:sp>
    </p:spTree>
    <p:extLst>
      <p:ext uri="{BB962C8B-B14F-4D97-AF65-F5344CB8AC3E}">
        <p14:creationId xmlns:p14="http://schemas.microsoft.com/office/powerpoint/2010/main" val="3414336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latin typeface="Arial" pitchFamily="34" charset="0"/>
              </a:rPr>
              <a:t>AM </a:t>
            </a:r>
          </a:p>
          <a:p>
            <a:pPr eaLnBrk="1" hangingPunct="1"/>
            <a:r>
              <a:rPr lang="en-GB" dirty="0" smtClean="0">
                <a:latin typeface="Arial" pitchFamily="34" charset="0"/>
              </a:rPr>
              <a:t>2018 has been a record breaking year </a:t>
            </a:r>
          </a:p>
          <a:p>
            <a:pPr eaLnBrk="1" hangingPunct="1"/>
            <a:endParaRPr lang="en-GB" dirty="0" smtClean="0">
              <a:latin typeface="Arial" pitchFamily="34" charset="0"/>
            </a:endParaRPr>
          </a:p>
          <a:p>
            <a:pPr eaLnBrk="1" hangingPunct="1"/>
            <a:r>
              <a:rPr lang="en-GB" dirty="0" smtClean="0">
                <a:latin typeface="Arial" pitchFamily="34" charset="0"/>
              </a:rPr>
              <a:t>Record number</a:t>
            </a:r>
            <a:r>
              <a:rPr lang="en-GB" baseline="0" dirty="0" smtClean="0">
                <a:latin typeface="Arial" pitchFamily="34" charset="0"/>
              </a:rPr>
              <a:t> of young people taking part in the programme and </a:t>
            </a:r>
            <a:r>
              <a:rPr lang="en-GB" baseline="0" dirty="0" err="1" smtClean="0">
                <a:latin typeface="Arial" pitchFamily="34" charset="0"/>
              </a:rPr>
              <a:t>competiton</a:t>
            </a:r>
            <a:r>
              <a:rPr lang="en-GB" baseline="0" dirty="0" smtClean="0">
                <a:latin typeface="Arial" pitchFamily="34" charset="0"/>
              </a:rPr>
              <a:t> </a:t>
            </a:r>
          </a:p>
          <a:p>
            <a:pPr eaLnBrk="1" hangingPunct="1"/>
            <a:endParaRPr lang="en-GB" baseline="0" dirty="0" smtClean="0">
              <a:latin typeface="Arial" pitchFamily="34" charset="0"/>
            </a:endParaRPr>
          </a:p>
          <a:p>
            <a:pPr eaLnBrk="1" hangingPunct="1"/>
            <a:r>
              <a:rPr lang="en-GB" baseline="0" dirty="0" smtClean="0">
                <a:latin typeface="Arial" pitchFamily="34" charset="0"/>
              </a:rPr>
              <a:t>5317 young people reached in Scotland through </a:t>
            </a:r>
            <a:r>
              <a:rPr lang="en-GB" baseline="0" dirty="0" err="1" smtClean="0">
                <a:latin typeface="Arial" pitchFamily="34" charset="0"/>
              </a:rPr>
              <a:t>FutureChef</a:t>
            </a:r>
            <a:r>
              <a:rPr lang="en-GB" baseline="0" dirty="0" smtClean="0">
                <a:latin typeface="Arial" pitchFamily="34" charset="0"/>
              </a:rPr>
              <a:t> Activity </a:t>
            </a:r>
          </a:p>
          <a:p>
            <a:pPr eaLnBrk="1" hangingPunct="1"/>
            <a:endParaRPr lang="en-GB" baseline="0" dirty="0" smtClean="0">
              <a:latin typeface="Arial" pitchFamily="34" charset="0"/>
            </a:endParaRPr>
          </a:p>
          <a:p>
            <a:pPr eaLnBrk="1" hangingPunct="1"/>
            <a:r>
              <a:rPr lang="en-GB" baseline="0" dirty="0" smtClean="0">
                <a:latin typeface="Arial" pitchFamily="34" charset="0"/>
              </a:rPr>
              <a:t>485 pupils at Larbert high were amongst 2400 pupils who got involved from Forth Valley alone as a result of the mark heirs roadshow</a:t>
            </a:r>
          </a:p>
          <a:p>
            <a:pPr eaLnBrk="1" hangingPunct="1"/>
            <a:endParaRPr lang="en-GB" dirty="0" smtClean="0">
              <a:latin typeface="Arial" pitchFamily="34" charset="0"/>
            </a:endParaRPr>
          </a:p>
          <a:p>
            <a:pPr eaLnBrk="1" hangingPunct="1"/>
            <a:endParaRPr lang="en-GB" dirty="0" smtClean="0">
              <a:latin typeface="Arial" pitchFamily="34" charset="0"/>
            </a:endParaRPr>
          </a:p>
          <a:p>
            <a:pPr eaLnBrk="1" hangingPunct="1"/>
            <a:endParaRPr lang="en-GB" dirty="0" smtClean="0">
              <a:latin typeface="Arial" pitchFamily="34" charset="0"/>
            </a:endParaRPr>
          </a:p>
          <a:p>
            <a:pPr eaLnBrk="1" hangingPunct="1"/>
            <a:r>
              <a:rPr lang="en-GB" dirty="0" smtClean="0">
                <a:latin typeface="Arial" pitchFamily="34" charset="0"/>
              </a:rPr>
              <a:t>12</a:t>
            </a:r>
            <a:r>
              <a:rPr lang="en-GB" baseline="30000" dirty="0" smtClean="0">
                <a:latin typeface="Arial" pitchFamily="34" charset="0"/>
              </a:rPr>
              <a:t>th</a:t>
            </a:r>
            <a:r>
              <a:rPr lang="en-GB" dirty="0" smtClean="0">
                <a:latin typeface="Arial" pitchFamily="34" charset="0"/>
              </a:rPr>
              <a:t> March saw the culmination of the </a:t>
            </a:r>
            <a:r>
              <a:rPr lang="en-GB" dirty="0" err="1" smtClean="0">
                <a:latin typeface="Arial" pitchFamily="34" charset="0"/>
              </a:rPr>
              <a:t>FutureChef</a:t>
            </a:r>
            <a:r>
              <a:rPr lang="en-GB" dirty="0" smtClean="0">
                <a:latin typeface="Arial" pitchFamily="34" charset="0"/>
              </a:rPr>
              <a:t> competition in which over 12,000 young people aged 12-16 entered. </a:t>
            </a:r>
          </a:p>
          <a:p>
            <a:pPr eaLnBrk="1" hangingPunct="1"/>
            <a:endParaRPr lang="en-GB" dirty="0" smtClean="0">
              <a:latin typeface="Arial" pitchFamily="34" charset="0"/>
            </a:endParaRPr>
          </a:p>
          <a:p>
            <a:pPr eaLnBrk="1" hangingPunct="1"/>
            <a:r>
              <a:rPr lang="en-GB" dirty="0" err="1" smtClean="0">
                <a:latin typeface="Arial" pitchFamily="34" charset="0"/>
              </a:rPr>
              <a:t>Wojtek</a:t>
            </a:r>
            <a:r>
              <a:rPr lang="en-GB" baseline="0" dirty="0" smtClean="0">
                <a:latin typeface="Arial" pitchFamily="34" charset="0"/>
              </a:rPr>
              <a:t> </a:t>
            </a:r>
            <a:r>
              <a:rPr lang="en-GB" baseline="0" dirty="0" err="1" smtClean="0">
                <a:latin typeface="Arial" pitchFamily="34" charset="0"/>
              </a:rPr>
              <a:t>Cysewski</a:t>
            </a:r>
            <a:r>
              <a:rPr lang="en-GB" baseline="0" dirty="0" smtClean="0">
                <a:latin typeface="Arial" pitchFamily="34" charset="0"/>
              </a:rPr>
              <a:t> represented Central and South Scotland and came first runner up </a:t>
            </a:r>
          </a:p>
          <a:p>
            <a:pPr eaLnBrk="1" hangingPunct="1"/>
            <a:endParaRPr lang="en-GB" baseline="0" dirty="0" smtClean="0">
              <a:latin typeface="Arial" pitchFamily="34" charset="0"/>
            </a:endParaRPr>
          </a:p>
          <a:p>
            <a:pPr eaLnBrk="1" hangingPunct="1"/>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fld id="{6CADA99F-4176-422E-90CE-FA3F783F98B0}" type="slidenum">
              <a:rPr lang="en-GB" smtClean="0"/>
              <a:t>9</a:t>
            </a:fld>
            <a:endParaRPr lang="en-GB" dirty="0"/>
          </a:p>
        </p:txBody>
      </p:sp>
    </p:spTree>
    <p:extLst>
      <p:ext uri="{BB962C8B-B14F-4D97-AF65-F5344CB8AC3E}">
        <p14:creationId xmlns:p14="http://schemas.microsoft.com/office/powerpoint/2010/main" val="3378836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EA19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2863589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3275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2"/>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2"/>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411734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7900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46014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919387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465008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094717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62210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2925377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297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878491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860105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49123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4"/>
            <a:ext cx="43815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4"/>
            <a:ext cx="43815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44286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398006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74537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
        <p:nvSpPr>
          <p:cNvPr id="5" name="Rectangle 4"/>
          <p:cNvSpPr/>
          <p:nvPr userDrawn="1"/>
        </p:nvSpPr>
        <p:spPr>
          <a:xfrm>
            <a:off x="-468155" y="-171400"/>
            <a:ext cx="5040560" cy="712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6" name="Rectangle 5"/>
          <p:cNvSpPr/>
          <p:nvPr userDrawn="1"/>
        </p:nvSpPr>
        <p:spPr>
          <a:xfrm>
            <a:off x="2195736" y="0"/>
            <a:ext cx="4920208" cy="3096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Tree>
    <p:extLst>
      <p:ext uri="{BB962C8B-B14F-4D97-AF65-F5344CB8AC3E}">
        <p14:creationId xmlns:p14="http://schemas.microsoft.com/office/powerpoint/2010/main" val="17442622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
        <p:nvSpPr>
          <p:cNvPr id="5" name="Rectangle 4"/>
          <p:cNvSpPr/>
          <p:nvPr userDrawn="1"/>
        </p:nvSpPr>
        <p:spPr>
          <a:xfrm>
            <a:off x="4139953" y="-171400"/>
            <a:ext cx="5040560" cy="712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Tree>
    <p:extLst>
      <p:ext uri="{BB962C8B-B14F-4D97-AF65-F5344CB8AC3E}">
        <p14:creationId xmlns:p14="http://schemas.microsoft.com/office/powerpoint/2010/main" val="34682996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smtClean="0"/>
              <a:t>Click to edit Master title style</a:t>
            </a:r>
            <a:endParaRPr lang="en-GB"/>
          </a:p>
        </p:txBody>
      </p:sp>
      <p:sp>
        <p:nvSpPr>
          <p:cNvPr id="3" name="Content Placeholder 2"/>
          <p:cNvSpPr>
            <a:spLocks noGrp="1"/>
          </p:cNvSpPr>
          <p:nvPr>
            <p:ph idx="1"/>
          </p:nvPr>
        </p:nvSpPr>
        <p:spPr>
          <a:xfrm>
            <a:off x="3575052"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50239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3942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7802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861048"/>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55576" y="2204864"/>
            <a:ext cx="7772400" cy="1500187"/>
          </a:xfrm>
        </p:spPr>
        <p:txBody>
          <a:bodyPr anchor="b"/>
          <a:lstStyle>
            <a:lvl1pPr marL="0" indent="0">
              <a:buNone/>
              <a:defRPr sz="2000">
                <a:solidFill>
                  <a:srgbClr val="0EA19A"/>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3577341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2"/>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2"/>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61317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738183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121471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595631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4"/>
            <a:ext cx="43815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4"/>
            <a:ext cx="43815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80671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685945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233626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
        <p:nvSpPr>
          <p:cNvPr id="5" name="Rectangle 4"/>
          <p:cNvSpPr/>
          <p:nvPr userDrawn="1"/>
        </p:nvSpPr>
        <p:spPr>
          <a:xfrm>
            <a:off x="-468155" y="-171400"/>
            <a:ext cx="5040560" cy="712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6" name="Rectangle 5"/>
          <p:cNvSpPr/>
          <p:nvPr userDrawn="1"/>
        </p:nvSpPr>
        <p:spPr>
          <a:xfrm>
            <a:off x="2195736" y="0"/>
            <a:ext cx="4920208" cy="3096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Tree>
    <p:extLst>
      <p:ext uri="{BB962C8B-B14F-4D97-AF65-F5344CB8AC3E}">
        <p14:creationId xmlns:p14="http://schemas.microsoft.com/office/powerpoint/2010/main" val="28531572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
        <p:nvSpPr>
          <p:cNvPr id="5" name="Rectangle 4"/>
          <p:cNvSpPr/>
          <p:nvPr userDrawn="1"/>
        </p:nvSpPr>
        <p:spPr>
          <a:xfrm>
            <a:off x="4139953" y="-171400"/>
            <a:ext cx="5040560" cy="712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Tree>
    <p:extLst>
      <p:ext uri="{BB962C8B-B14F-4D97-AF65-F5344CB8AC3E}">
        <p14:creationId xmlns:p14="http://schemas.microsoft.com/office/powerpoint/2010/main" val="6181399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smtClean="0"/>
              <a:t>Click to edit Master title style</a:t>
            </a:r>
            <a:endParaRPr lang="en-GB"/>
          </a:p>
        </p:txBody>
      </p:sp>
      <p:sp>
        <p:nvSpPr>
          <p:cNvPr id="3" name="Content Placeholder 2"/>
          <p:cNvSpPr>
            <a:spLocks noGrp="1"/>
          </p:cNvSpPr>
          <p:nvPr>
            <p:ph idx="1"/>
          </p:nvPr>
        </p:nvSpPr>
        <p:spPr>
          <a:xfrm>
            <a:off x="3575052"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6711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4" name="Content Placeholder 3"/>
          <p:cNvSpPr>
            <a:spLocks noGrp="1"/>
          </p:cNvSpPr>
          <p:nvPr>
            <p:ph sz="half" idx="2"/>
          </p:nvPr>
        </p:nvSpPr>
        <p:spPr>
          <a:xfrm>
            <a:off x="457200" y="2801127"/>
            <a:ext cx="4040188" cy="26987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ontent Placeholder 5"/>
          <p:cNvSpPr>
            <a:spLocks noGrp="1"/>
          </p:cNvSpPr>
          <p:nvPr>
            <p:ph sz="quarter" idx="4"/>
          </p:nvPr>
        </p:nvSpPr>
        <p:spPr>
          <a:xfrm>
            <a:off x="4645025" y="2801127"/>
            <a:ext cx="4041775" cy="26987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370706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117756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0013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2"/>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2"/>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8686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047048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558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4" name="Content Placeholder 3"/>
          <p:cNvSpPr>
            <a:spLocks noGrp="1"/>
          </p:cNvSpPr>
          <p:nvPr>
            <p:ph sz="half" idx="2"/>
          </p:nvPr>
        </p:nvSpPr>
        <p:spPr>
          <a:xfrm>
            <a:off x="457200" y="2666189"/>
            <a:ext cx="4040188" cy="296866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5025" y="2666189"/>
            <a:ext cx="4041775" cy="296866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7247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27951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187692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4.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2" descr="graph_background"/>
          <p:cNvPicPr>
            <a:picLocks noChangeAspect="1" noChangeArrowheads="1"/>
          </p:cNvPicPr>
          <p:nvPr userDrawn="1"/>
        </p:nvPicPr>
        <p:blipFill rotWithShape="1">
          <a:blip r:embed="rId9">
            <a:extLst>
              <a:ext uri="{28A0092B-C50C-407E-A947-70E740481C1C}">
                <a14:useLocalDpi xmlns:a14="http://schemas.microsoft.com/office/drawing/2010/main" val="0"/>
              </a:ext>
            </a:extLst>
          </a:blip>
          <a:srcRect r="5705"/>
          <a:stretch/>
        </p:blipFill>
        <p:spPr bwMode="auto">
          <a:xfrm>
            <a:off x="2657" y="4142"/>
            <a:ext cx="9141343" cy="68538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163792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2935485"/>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57663357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4" r:id="rId4"/>
    <p:sldLayoutId id="2147483665" r:id="rId5"/>
    <p:sldLayoutId id="2147483667" r:id="rId6"/>
    <p:sldLayoutId id="2147483653" r:id="rId7"/>
  </p:sldLayoutIdLst>
  <p:txStyles>
    <p:titleStyle>
      <a:lvl1pPr algn="l" defTabSz="914400" rtl="0" eaLnBrk="1" latinLnBrk="0" hangingPunct="1">
        <a:spcBef>
          <a:spcPct val="0"/>
        </a:spcBef>
        <a:buNone/>
        <a:defRPr sz="4400" kern="1200">
          <a:solidFill>
            <a:srgbClr val="22335D"/>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22335D"/>
          </a:solidFill>
          <a:latin typeface="Century Gothic"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22335D"/>
          </a:solidFill>
          <a:latin typeface="Century Gothic"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22335D"/>
          </a:solidFill>
          <a:latin typeface="Century Gothic"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22335D"/>
          </a:solidFill>
          <a:latin typeface="Century Gothic"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22335D"/>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3B8E87-396E-43E3-9BFC-B94C6E9653CC}" type="datetimeFigureOut">
              <a:rPr lang="en-GB" smtClean="0">
                <a:solidFill>
                  <a:prstClr val="black">
                    <a:tint val="75000"/>
                  </a:prstClr>
                </a:solidFill>
              </a:rPr>
              <a:pPr/>
              <a:t>08/06/2018</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FD873-4364-44C1-A183-549970BE374A}" type="slidenum">
              <a:rPr lang="en-GB" smtClean="0">
                <a:solidFill>
                  <a:prstClr val="black">
                    <a:tint val="75000"/>
                  </a:prstClr>
                </a:solidFill>
              </a:rPr>
              <a:pPr/>
              <a:t>‹#›</a:t>
            </a:fld>
            <a:endParaRPr lang="en-GB" dirty="0">
              <a:solidFill>
                <a:prstClr val="black">
                  <a:tint val="75000"/>
                </a:prstClr>
              </a:solidFill>
            </a:endParaRPr>
          </a:p>
        </p:txBody>
      </p:sp>
      <p:pic>
        <p:nvPicPr>
          <p:cNvPr id="7" name="Picture 6"/>
          <p:cNvPicPr>
            <a:picLocks noChangeAspect="1"/>
          </p:cNvPicPr>
          <p:nvPr userDrawn="1"/>
        </p:nvPicPr>
        <p:blipFill rotWithShape="1">
          <a:blip r:embed="rId13" cstate="print">
            <a:extLst>
              <a:ext uri="{28A0092B-C50C-407E-A947-70E740481C1C}">
                <a14:useLocalDpi xmlns:a14="http://schemas.microsoft.com/office/drawing/2010/main" val="0"/>
              </a:ext>
            </a:extLst>
          </a:blip>
          <a:srcRect t="673" b="1419"/>
          <a:stretch/>
        </p:blipFill>
        <p:spPr>
          <a:xfrm>
            <a:off x="0" y="0"/>
            <a:ext cx="9144000" cy="6858000"/>
          </a:xfrm>
          <a:prstGeom prst="rect">
            <a:avLst/>
          </a:prstGeom>
        </p:spPr>
      </p:pic>
    </p:spTree>
    <p:extLst>
      <p:ext uri="{BB962C8B-B14F-4D97-AF65-F5344CB8AC3E}">
        <p14:creationId xmlns:p14="http://schemas.microsoft.com/office/powerpoint/2010/main" val="393883260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pic>
        <p:nvPicPr>
          <p:cNvPr id="7" name="Picture 6"/>
          <p:cNvPicPr>
            <a:picLocks noChangeAspect="1"/>
          </p:cNvPicPr>
          <p:nvPr userDrawn="1"/>
        </p:nvPicPr>
        <p:blipFill rotWithShape="1">
          <a:blip r:embed="rId14" cstate="print">
            <a:extLst>
              <a:ext uri="{28A0092B-C50C-407E-A947-70E740481C1C}">
                <a14:useLocalDpi xmlns:a14="http://schemas.microsoft.com/office/drawing/2010/main" val="0"/>
              </a:ext>
            </a:extLst>
          </a:blip>
          <a:srcRect l="5151" t="673" r="46267" b="1419"/>
          <a:stretch/>
        </p:blipFill>
        <p:spPr>
          <a:xfrm>
            <a:off x="-29854" y="-27384"/>
            <a:ext cx="4536505" cy="6858000"/>
          </a:xfrm>
          <a:prstGeom prst="rect">
            <a:avLst/>
          </a:prstGeom>
        </p:spPr>
      </p:pic>
      <p:pic>
        <p:nvPicPr>
          <p:cNvPr id="8" name="Picture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50195" t="1221" r="5151" b="871"/>
          <a:stretch/>
        </p:blipFill>
        <p:spPr>
          <a:xfrm>
            <a:off x="5004048" y="0"/>
            <a:ext cx="4169806" cy="6858000"/>
          </a:xfrm>
          <a:prstGeom prst="rect">
            <a:avLst/>
          </a:prstGeom>
        </p:spPr>
      </p:pic>
    </p:spTree>
    <p:extLst>
      <p:ext uri="{BB962C8B-B14F-4D97-AF65-F5344CB8AC3E}">
        <p14:creationId xmlns:p14="http://schemas.microsoft.com/office/powerpoint/2010/main" val="73481441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73B8E87-396E-43E3-9BFC-B94C6E9653CC}" type="datetimeFigureOut">
              <a:rPr lang="en-GB" smtClean="0">
                <a:solidFill>
                  <a:prstClr val="black">
                    <a:tint val="75000"/>
                  </a:prstClr>
                </a:solidFill>
              </a:rPr>
              <a:pPr/>
              <a:t>08/06/2018</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BFD873-4364-44C1-A183-549970BE374A}" type="slidenum">
              <a:rPr lang="en-GB" smtClean="0">
                <a:solidFill>
                  <a:prstClr val="black">
                    <a:tint val="75000"/>
                  </a:prstClr>
                </a:solidFill>
              </a:rPr>
              <a:pPr/>
              <a:t>‹#›</a:t>
            </a:fld>
            <a:endParaRPr lang="en-GB">
              <a:solidFill>
                <a:prstClr val="black">
                  <a:tint val="75000"/>
                </a:prstClr>
              </a:solidFill>
            </a:endParaRPr>
          </a:p>
        </p:txBody>
      </p:sp>
      <p:pic>
        <p:nvPicPr>
          <p:cNvPr id="7" name="Picture 6"/>
          <p:cNvPicPr>
            <a:picLocks noChangeAspect="1"/>
          </p:cNvPicPr>
          <p:nvPr userDrawn="1"/>
        </p:nvPicPr>
        <p:blipFill rotWithShape="1">
          <a:blip r:embed="rId14" cstate="print">
            <a:extLst>
              <a:ext uri="{28A0092B-C50C-407E-A947-70E740481C1C}">
                <a14:useLocalDpi xmlns:a14="http://schemas.microsoft.com/office/drawing/2010/main" val="0"/>
              </a:ext>
            </a:extLst>
          </a:blip>
          <a:srcRect l="5151" t="673" r="46267" b="1419"/>
          <a:stretch/>
        </p:blipFill>
        <p:spPr>
          <a:xfrm>
            <a:off x="-29854" y="-27384"/>
            <a:ext cx="4536505" cy="6858000"/>
          </a:xfrm>
          <a:prstGeom prst="rect">
            <a:avLst/>
          </a:prstGeom>
        </p:spPr>
      </p:pic>
      <p:pic>
        <p:nvPicPr>
          <p:cNvPr id="8" name="Picture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50195" t="1221" r="5151" b="871"/>
          <a:stretch/>
        </p:blipFill>
        <p:spPr>
          <a:xfrm>
            <a:off x="5004048" y="0"/>
            <a:ext cx="4169806" cy="6858000"/>
          </a:xfrm>
          <a:prstGeom prst="rect">
            <a:avLst/>
          </a:prstGeom>
        </p:spPr>
      </p:pic>
    </p:spTree>
    <p:extLst>
      <p:ext uri="{BB962C8B-B14F-4D97-AF65-F5344CB8AC3E}">
        <p14:creationId xmlns:p14="http://schemas.microsoft.com/office/powerpoint/2010/main" val="161311330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hyperlink" Target="http://www.futurechef.uk.net/"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hyperlink" Target="http://www.futurechef.uk.net/"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0.jpeg"/><Relationship Id="rId5" Type="http://schemas.openxmlformats.org/officeDocument/2006/relationships/image" Target="../media/image22.jpeg"/><Relationship Id="rId4" Type="http://schemas.openxmlformats.org/officeDocument/2006/relationships/hyperlink" Target="http://www.futurechef.uk.net/learningbit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cid:image001.jpg@01D04202.645B7EB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8.jpeg"/><Relationship Id="rId7"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31.jpeg"/><Relationship Id="rId5" Type="http://schemas.openxmlformats.org/officeDocument/2006/relationships/image" Target="../media/image30.jpeg"/><Relationship Id="rId10" Type="http://schemas.openxmlformats.org/officeDocument/2006/relationships/image" Target="../media/image33.jpeg"/><Relationship Id="rId4" Type="http://schemas.openxmlformats.org/officeDocument/2006/relationships/image" Target="../media/image29.jpe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careerscope.uk.net/"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hyperlink" Target="http://www.futurechef.uk.net/" TargetMode="Externa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hyperlink" Target="https://resource-gateway.co.uk/resources"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59831" y="1916833"/>
            <a:ext cx="6068651" cy="1296144"/>
          </a:xfrm>
        </p:spPr>
        <p:txBody>
          <a:bodyPr/>
          <a:lstStyle/>
          <a:p>
            <a:endParaRPr lang="en-GB" dirty="0"/>
          </a:p>
        </p:txBody>
      </p:sp>
      <p:sp>
        <p:nvSpPr>
          <p:cNvPr id="6" name="Rectangle 5"/>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5776" y="1907617"/>
            <a:ext cx="5737921" cy="3825639"/>
          </a:xfrm>
          <a:prstGeom prst="rect">
            <a:avLst/>
          </a:prstGeom>
        </p:spPr>
      </p:pic>
      <p:sp>
        <p:nvSpPr>
          <p:cNvPr id="2" name="Title 1"/>
          <p:cNvSpPr>
            <a:spLocks noGrp="1"/>
          </p:cNvSpPr>
          <p:nvPr>
            <p:ph type="title"/>
          </p:nvPr>
        </p:nvSpPr>
        <p:spPr>
          <a:xfrm>
            <a:off x="1844723" y="2465142"/>
            <a:ext cx="7772400" cy="1362075"/>
          </a:xfrm>
        </p:spPr>
        <p:txBody>
          <a:bodyPr>
            <a:normAutofit fontScale="90000"/>
          </a:bodyPr>
          <a:lstStyle/>
          <a:p>
            <a:r>
              <a:rPr lang="en-GB" dirty="0" smtClean="0">
                <a:solidFill>
                  <a:schemeClr val="bg1"/>
                </a:solidFill>
              </a:rPr>
              <a:t>       </a:t>
            </a:r>
            <a:r>
              <a:rPr lang="en-GB" dirty="0" smtClean="0">
                <a:solidFill>
                  <a:srgbClr val="FFC000"/>
                </a:solidFill>
              </a:rPr>
              <a:t>CAREERS &amp; EDUCATION</a:t>
            </a:r>
            <a:br>
              <a:rPr lang="en-GB" dirty="0" smtClean="0">
                <a:solidFill>
                  <a:srgbClr val="FFC000"/>
                </a:solidFill>
              </a:rPr>
            </a:br>
            <a:r>
              <a:rPr lang="en-GB" dirty="0">
                <a:solidFill>
                  <a:srgbClr val="FFC000"/>
                </a:solidFill>
              </a:rPr>
              <a:t>	</a:t>
            </a:r>
            <a:r>
              <a:rPr lang="en-GB" dirty="0" smtClean="0">
                <a:solidFill>
                  <a:srgbClr val="FFC000"/>
                </a:solidFill>
              </a:rPr>
              <a:t>	SUPPORTING SCHOOLS   </a:t>
            </a:r>
            <a:r>
              <a:rPr lang="en-GB" dirty="0" smtClean="0">
                <a:solidFill>
                  <a:schemeClr val="bg1"/>
                </a:solidFill>
              </a:rPr>
              <a:t/>
            </a:r>
            <a:br>
              <a:rPr lang="en-GB" dirty="0" smtClean="0">
                <a:solidFill>
                  <a:schemeClr val="bg1"/>
                </a:solidFill>
              </a:rPr>
            </a:br>
            <a:r>
              <a:rPr lang="en-GB" dirty="0">
                <a:solidFill>
                  <a:schemeClr val="bg1"/>
                </a:solidFill>
              </a:rPr>
              <a:t>	</a:t>
            </a:r>
            <a:r>
              <a:rPr lang="en-GB" dirty="0" smtClean="0">
                <a:solidFill>
                  <a:schemeClr val="bg1"/>
                </a:solidFill>
              </a:rPr>
              <a:t>	</a:t>
            </a:r>
            <a:endParaRPr lang="en-GB" dirty="0">
              <a:solidFill>
                <a:schemeClr val="bg1"/>
              </a:solidFill>
            </a:endParaRPr>
          </a:p>
        </p:txBody>
      </p:sp>
    </p:spTree>
    <p:extLst>
      <p:ext uri="{BB962C8B-B14F-4D97-AF65-F5344CB8AC3E}">
        <p14:creationId xmlns:p14="http://schemas.microsoft.com/office/powerpoint/2010/main" val="29309638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4" y="1052736"/>
            <a:ext cx="8229600" cy="1743911"/>
          </a:xfrm>
        </p:spPr>
        <p:txBody>
          <a:bodyPr>
            <a:normAutofit/>
          </a:bodyPr>
          <a:lstStyle/>
          <a:p>
            <a:r>
              <a:rPr lang="en-GB" sz="3200" dirty="0" smtClean="0"/>
              <a:t>			</a:t>
            </a:r>
            <a:br>
              <a:rPr lang="en-GB" sz="3200" dirty="0" smtClean="0"/>
            </a:br>
            <a:r>
              <a:rPr lang="en-GB" sz="3200" dirty="0" smtClean="0"/>
              <a:t>Calendar</a:t>
            </a:r>
            <a:endParaRPr lang="en-GB" sz="3200" dirty="0"/>
          </a:p>
        </p:txBody>
      </p:sp>
      <p:sp>
        <p:nvSpPr>
          <p:cNvPr id="3" name="Content Placeholder 2"/>
          <p:cNvSpPr>
            <a:spLocks noGrp="1"/>
          </p:cNvSpPr>
          <p:nvPr>
            <p:ph idx="1"/>
          </p:nvPr>
        </p:nvSpPr>
        <p:spPr>
          <a:xfrm>
            <a:off x="1826873" y="2780928"/>
            <a:ext cx="6851104" cy="3672408"/>
          </a:xfrm>
        </p:spPr>
        <p:txBody>
          <a:bodyPr>
            <a:normAutofit fontScale="62500" lnSpcReduction="20000"/>
          </a:bodyPr>
          <a:lstStyle/>
          <a:p>
            <a:endParaRPr lang="en-GB" dirty="0">
              <a:latin typeface="Century Gothic" panose="020B0502020202020204" pitchFamily="34" charset="0"/>
            </a:endParaRPr>
          </a:p>
          <a:p>
            <a:pPr>
              <a:buFont typeface="Century Gothic" panose="020B0502020202020204" pitchFamily="34" charset="0"/>
              <a:buChar char="↓"/>
            </a:pPr>
            <a:r>
              <a:rPr lang="en-GB" b="1" dirty="0" smtClean="0">
                <a:latin typeface="Century Gothic" panose="020B0502020202020204" pitchFamily="34" charset="0"/>
              </a:rPr>
              <a:t>Registrations are open NOW:</a:t>
            </a:r>
          </a:p>
          <a:p>
            <a:pPr algn="ctr">
              <a:buFont typeface="Century Gothic" panose="020B0502020202020204" pitchFamily="34" charset="0"/>
              <a:buChar char="↓"/>
            </a:pPr>
            <a:r>
              <a:rPr lang="en-GB" b="1" dirty="0" smtClean="0">
                <a:latin typeface="Century Gothic" panose="020B0502020202020204" pitchFamily="34" charset="0"/>
                <a:hlinkClick r:id="rId3"/>
              </a:rPr>
              <a:t>www.futurechef.uk.net</a:t>
            </a:r>
            <a:r>
              <a:rPr lang="en-GB" b="1" dirty="0" smtClean="0">
                <a:latin typeface="Century Gothic" panose="020B0502020202020204" pitchFamily="34" charset="0"/>
              </a:rPr>
              <a:t> </a:t>
            </a:r>
          </a:p>
          <a:p>
            <a:pPr algn="ctr">
              <a:buFont typeface="Century Gothic" panose="020B0502020202020204" pitchFamily="34" charset="0"/>
              <a:buChar char="↓"/>
            </a:pPr>
            <a:endParaRPr lang="en-GB" b="1" dirty="0" smtClean="0">
              <a:latin typeface="Century Gothic" panose="020B0502020202020204" pitchFamily="34" charset="0"/>
            </a:endParaRPr>
          </a:p>
          <a:p>
            <a:pPr>
              <a:buFont typeface="Century Gothic" panose="020B0502020202020204" pitchFamily="34" charset="0"/>
              <a:buChar char="↓"/>
            </a:pPr>
            <a:r>
              <a:rPr lang="en-GB" b="1" dirty="0" err="1" smtClean="0">
                <a:latin typeface="Century Gothic" panose="020B0502020202020204" pitchFamily="34" charset="0"/>
              </a:rPr>
              <a:t>FutureChef</a:t>
            </a:r>
            <a:r>
              <a:rPr lang="en-GB" b="1" dirty="0" smtClean="0">
                <a:latin typeface="Century Gothic" panose="020B0502020202020204" pitchFamily="34" charset="0"/>
              </a:rPr>
              <a:t> </a:t>
            </a:r>
            <a:r>
              <a:rPr lang="en-GB" b="1" dirty="0">
                <a:latin typeface="Century Gothic" panose="020B0502020202020204" pitchFamily="34" charset="0"/>
              </a:rPr>
              <a:t>School Heats Aug- </a:t>
            </a:r>
            <a:r>
              <a:rPr lang="en-GB" b="1" dirty="0" smtClean="0">
                <a:latin typeface="Century Gothic" panose="020B0502020202020204" pitchFamily="34" charset="0"/>
              </a:rPr>
              <a:t>Nov</a:t>
            </a:r>
          </a:p>
          <a:p>
            <a:pPr marL="0" indent="0">
              <a:buNone/>
            </a:pPr>
            <a:endParaRPr lang="en-GB" b="1" dirty="0">
              <a:latin typeface="Century Gothic" panose="020B0502020202020204" pitchFamily="34" charset="0"/>
            </a:endParaRPr>
          </a:p>
          <a:p>
            <a:pPr>
              <a:buFont typeface="Century Gothic" panose="020B0502020202020204" pitchFamily="34" charset="0"/>
              <a:buChar char="↓"/>
            </a:pPr>
            <a:r>
              <a:rPr lang="en-GB" b="1" dirty="0">
                <a:latin typeface="Century Gothic" panose="020B0502020202020204" pitchFamily="34" charset="0"/>
              </a:rPr>
              <a:t>FC Local Finals – Nov- Dec</a:t>
            </a:r>
          </a:p>
          <a:p>
            <a:pPr>
              <a:buFont typeface="Century Gothic" panose="020B0502020202020204" pitchFamily="34" charset="0"/>
              <a:buChar char="↓"/>
            </a:pPr>
            <a:endParaRPr lang="en-GB" b="1" dirty="0">
              <a:latin typeface="Century Gothic" panose="020B0502020202020204" pitchFamily="34" charset="0"/>
            </a:endParaRPr>
          </a:p>
          <a:p>
            <a:pPr>
              <a:buFont typeface="Century Gothic" panose="020B0502020202020204" pitchFamily="34" charset="0"/>
              <a:buChar char="↓"/>
            </a:pPr>
            <a:r>
              <a:rPr lang="en-GB" b="1" dirty="0">
                <a:latin typeface="Century Gothic" panose="020B0502020202020204" pitchFamily="34" charset="0"/>
              </a:rPr>
              <a:t>Regional Final – Feb 2019</a:t>
            </a:r>
          </a:p>
          <a:p>
            <a:pPr>
              <a:buFont typeface="Century Gothic" panose="020B0502020202020204" pitchFamily="34" charset="0"/>
              <a:buChar char="↓"/>
            </a:pPr>
            <a:endParaRPr lang="en-GB" b="1" dirty="0">
              <a:latin typeface="Century Gothic" panose="020B0502020202020204" pitchFamily="34" charset="0"/>
            </a:endParaRPr>
          </a:p>
          <a:p>
            <a:pPr>
              <a:buFont typeface="Century Gothic" panose="020B0502020202020204" pitchFamily="34" charset="0"/>
              <a:buChar char="↓"/>
            </a:pPr>
            <a:r>
              <a:rPr lang="en-GB" b="1" dirty="0">
                <a:latin typeface="Century Gothic" panose="020B0502020202020204" pitchFamily="34" charset="0"/>
              </a:rPr>
              <a:t>National Final of 18</a:t>
            </a:r>
            <a:r>
              <a:rPr lang="en-GB" b="1" baseline="30000" dirty="0">
                <a:latin typeface="Century Gothic" panose="020B0502020202020204" pitchFamily="34" charset="0"/>
              </a:rPr>
              <a:t>th</a:t>
            </a:r>
            <a:r>
              <a:rPr lang="en-GB" b="1" dirty="0">
                <a:latin typeface="Century Gothic" panose="020B0502020202020204" pitchFamily="34" charset="0"/>
              </a:rPr>
              <a:t> March  2019</a:t>
            </a:r>
          </a:p>
          <a:p>
            <a:endParaRPr lang="en-GB" dirty="0"/>
          </a:p>
        </p:txBody>
      </p:sp>
      <p:pic>
        <p:nvPicPr>
          <p:cNvPr id="4" name="Picture 3"/>
          <p:cNvPicPr/>
          <p:nvPr/>
        </p:nvPicPr>
        <p:blipFill>
          <a:blip r:embed="rId4" cstate="print">
            <a:extLst>
              <a:ext uri="{28A0092B-C50C-407E-A947-70E740481C1C}">
                <a14:useLocalDpi xmlns:a14="http://schemas.microsoft.com/office/drawing/2010/main" val="0"/>
              </a:ext>
            </a:extLst>
          </a:blip>
          <a:stretch>
            <a:fillRect/>
          </a:stretch>
        </p:blipFill>
        <p:spPr>
          <a:xfrm>
            <a:off x="4644008" y="141277"/>
            <a:ext cx="2880320" cy="1822918"/>
          </a:xfrm>
          <a:prstGeom prst="rect">
            <a:avLst/>
          </a:prstGeom>
        </p:spPr>
      </p:pic>
    </p:spTree>
    <p:extLst>
      <p:ext uri="{BB962C8B-B14F-4D97-AF65-F5344CB8AC3E}">
        <p14:creationId xmlns:p14="http://schemas.microsoft.com/office/powerpoint/2010/main" val="3975599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4710" y="2128292"/>
            <a:ext cx="8229600" cy="1143000"/>
          </a:xfrm>
        </p:spPr>
        <p:txBody>
          <a:bodyPr/>
          <a:lstStyle/>
          <a:p>
            <a:r>
              <a:rPr lang="en-GB" dirty="0" smtClean="0"/>
              <a:t>			 Learning Bites </a:t>
            </a:r>
            <a:endParaRPr lang="en-GB" dirty="0"/>
          </a:p>
        </p:txBody>
      </p:sp>
      <p:sp>
        <p:nvSpPr>
          <p:cNvPr id="3" name="Content Placeholder 2"/>
          <p:cNvSpPr>
            <a:spLocks noGrp="1"/>
          </p:cNvSpPr>
          <p:nvPr>
            <p:ph idx="1"/>
          </p:nvPr>
        </p:nvSpPr>
        <p:spPr>
          <a:xfrm>
            <a:off x="914400" y="2128292"/>
            <a:ext cx="8229600" cy="4525963"/>
          </a:xfrm>
        </p:spPr>
        <p:txBody>
          <a:bodyPr/>
          <a:lstStyle/>
          <a:p>
            <a:endParaRPr lang="en-GB" dirty="0" smtClean="0"/>
          </a:p>
          <a:p>
            <a:endParaRPr lang="en-GB" dirty="0"/>
          </a:p>
          <a:p>
            <a:endParaRPr lang="en-GB" dirty="0" smtClean="0"/>
          </a:p>
          <a:p>
            <a:pPr lvl="1"/>
            <a:r>
              <a:rPr lang="en-GB" dirty="0" smtClean="0"/>
              <a:t>         </a:t>
            </a:r>
            <a:r>
              <a:rPr lang="en-GB" dirty="0" smtClean="0">
                <a:hlinkClick r:id="rId3"/>
              </a:rPr>
              <a:t>www.futurechef.uk.net</a:t>
            </a:r>
            <a:endParaRPr lang="en-GB" dirty="0" smtClean="0"/>
          </a:p>
          <a:p>
            <a:pPr lvl="3"/>
            <a:r>
              <a:rPr lang="en-GB" dirty="0" smtClean="0">
                <a:hlinkClick r:id="rId4"/>
              </a:rPr>
              <a:t>www.futurechef.uk.net/learningbites</a:t>
            </a:r>
            <a:r>
              <a:rPr lang="en-GB" dirty="0" smtClean="0"/>
              <a:t> </a:t>
            </a:r>
            <a:endParaRPr lang="en-GB" dirty="0"/>
          </a:p>
          <a:p>
            <a:pPr lvl="3"/>
            <a:endParaRPr lang="en-GB" dirty="0" smtClean="0"/>
          </a:p>
          <a:p>
            <a:pPr lvl="1"/>
            <a:endParaRPr lang="en-GB" dirty="0"/>
          </a:p>
          <a:p>
            <a:pPr marL="1371600" lvl="3" indent="0">
              <a:buNone/>
            </a:pPr>
            <a:endParaRPr lang="en-GB" dirty="0"/>
          </a:p>
          <a:p>
            <a:pPr marL="1371600" lvl="3" indent="0">
              <a:buNone/>
            </a:pPr>
            <a:endParaRPr lang="en-GB" dirty="0" smtClean="0"/>
          </a:p>
        </p:txBody>
      </p:sp>
      <p:pic>
        <p:nvPicPr>
          <p:cNvPr id="1026" name="Picture 2" descr="learningbite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3861048"/>
            <a:ext cx="2152850" cy="21702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6" cstate="print">
            <a:extLst>
              <a:ext uri="{28A0092B-C50C-407E-A947-70E740481C1C}">
                <a14:useLocalDpi xmlns:a14="http://schemas.microsoft.com/office/drawing/2010/main" val="0"/>
              </a:ext>
            </a:extLst>
          </a:blip>
          <a:stretch>
            <a:fillRect/>
          </a:stretch>
        </p:blipFill>
        <p:spPr>
          <a:xfrm>
            <a:off x="4427984" y="21906"/>
            <a:ext cx="3384376" cy="2106386"/>
          </a:xfrm>
          <a:prstGeom prst="rect">
            <a:avLst/>
          </a:prstGeom>
        </p:spPr>
      </p:pic>
    </p:spTree>
    <p:extLst>
      <p:ext uri="{BB962C8B-B14F-4D97-AF65-F5344CB8AC3E}">
        <p14:creationId xmlns:p14="http://schemas.microsoft.com/office/powerpoint/2010/main" val="3261225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16618" y="6909364"/>
            <a:ext cx="394246" cy="28330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699792" y="497753"/>
            <a:ext cx="6444208" cy="1143000"/>
          </a:xfrm>
        </p:spPr>
        <p:txBody>
          <a:bodyPr>
            <a:normAutofit fontScale="90000"/>
          </a:bodyPr>
          <a:lstStyle/>
          <a:p>
            <a:pPr algn="r"/>
            <a:r>
              <a:rPr lang="en-GB" sz="3600" b="1" dirty="0" smtClean="0"/>
              <a:t/>
            </a:r>
            <a:br>
              <a:rPr lang="en-GB" sz="3600" b="1" dirty="0" smtClean="0"/>
            </a:br>
            <a:endParaRPr lang="en-GB" sz="3600" b="1" dirty="0">
              <a:latin typeface="Century Gothic" panose="020B0502020202020204" pitchFamily="34" charset="0"/>
            </a:endParaRPr>
          </a:p>
        </p:txBody>
      </p:sp>
      <p:sp>
        <p:nvSpPr>
          <p:cNvPr id="3" name="Content Placeholder 2"/>
          <p:cNvSpPr>
            <a:spLocks noGrp="1"/>
          </p:cNvSpPr>
          <p:nvPr>
            <p:ph idx="1"/>
          </p:nvPr>
        </p:nvSpPr>
        <p:spPr>
          <a:xfrm>
            <a:off x="1691680" y="3212976"/>
            <a:ext cx="4752528" cy="4392488"/>
          </a:xfrm>
        </p:spPr>
        <p:txBody>
          <a:bodyPr>
            <a:noAutofit/>
          </a:bodyPr>
          <a:lstStyle/>
          <a:p>
            <a:pPr marL="0" indent="0">
              <a:spcBef>
                <a:spcPts val="0"/>
              </a:spcBef>
              <a:buNone/>
              <a:defRPr/>
            </a:pPr>
            <a:endParaRPr lang="en-GB" sz="2000" dirty="0">
              <a:latin typeface="Century Gothic" panose="020B0502020202020204" pitchFamily="34" charset="0"/>
            </a:endParaRPr>
          </a:p>
          <a:p>
            <a:pPr marL="0" indent="0">
              <a:buNone/>
            </a:pPr>
            <a:endParaRPr lang="en-GB" sz="2000" dirty="0">
              <a:latin typeface="Century Gothic" panose="020B0502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728" y="2420888"/>
            <a:ext cx="5244960" cy="3496640"/>
          </a:xfrm>
          <a:prstGeom prst="rect">
            <a:avLst/>
          </a:prstGeom>
        </p:spPr>
      </p:pic>
      <p:sp>
        <p:nvSpPr>
          <p:cNvPr id="6" name="TextBox 5"/>
          <p:cNvSpPr txBox="1"/>
          <p:nvPr/>
        </p:nvSpPr>
        <p:spPr>
          <a:xfrm>
            <a:off x="4729879" y="502995"/>
            <a:ext cx="3096344" cy="1569660"/>
          </a:xfrm>
          <a:prstGeom prst="rect">
            <a:avLst/>
          </a:prstGeom>
          <a:noFill/>
        </p:spPr>
        <p:txBody>
          <a:bodyPr wrap="square" rtlCol="0">
            <a:spAutoFit/>
          </a:bodyPr>
          <a:lstStyle/>
          <a:p>
            <a:r>
              <a:rPr lang="en-GB" sz="3200" dirty="0" smtClean="0"/>
              <a:t>HOSPITALITY &amp; TOURISM TAKEOVER DAYS </a:t>
            </a:r>
            <a:endParaRPr lang="en-GB" sz="3200" dirty="0"/>
          </a:p>
        </p:txBody>
      </p:sp>
    </p:spTree>
    <p:extLst>
      <p:ext uri="{BB962C8B-B14F-4D97-AF65-F5344CB8AC3E}">
        <p14:creationId xmlns:p14="http://schemas.microsoft.com/office/powerpoint/2010/main" val="2380132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16618" y="6909364"/>
            <a:ext cx="394246" cy="28330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699792" y="497753"/>
            <a:ext cx="6444208" cy="1143000"/>
          </a:xfrm>
        </p:spPr>
        <p:txBody>
          <a:bodyPr>
            <a:normAutofit fontScale="90000"/>
          </a:bodyPr>
          <a:lstStyle/>
          <a:p>
            <a:pPr algn="r"/>
            <a:r>
              <a:rPr lang="en-GB" sz="3600" b="1" dirty="0" smtClean="0"/>
              <a:t/>
            </a:r>
            <a:br>
              <a:rPr lang="en-GB" sz="3600" b="1" dirty="0" smtClean="0"/>
            </a:br>
            <a:endParaRPr lang="en-GB" sz="3600" b="1" dirty="0">
              <a:latin typeface="Century Gothic" panose="020B0502020202020204" pitchFamily="34" charset="0"/>
            </a:endParaRPr>
          </a:p>
        </p:txBody>
      </p:sp>
      <p:sp>
        <p:nvSpPr>
          <p:cNvPr id="3" name="Content Placeholder 2"/>
          <p:cNvSpPr>
            <a:spLocks noGrp="1"/>
          </p:cNvSpPr>
          <p:nvPr>
            <p:ph idx="1"/>
          </p:nvPr>
        </p:nvSpPr>
        <p:spPr>
          <a:xfrm>
            <a:off x="1713669" y="2384783"/>
            <a:ext cx="4752528" cy="4182767"/>
          </a:xfrm>
        </p:spPr>
        <p:txBody>
          <a:bodyPr>
            <a:noAutofit/>
          </a:bodyPr>
          <a:lstStyle/>
          <a:p>
            <a:pPr lvl="0"/>
            <a:endParaRPr lang="en-GB" sz="1600" dirty="0">
              <a:solidFill>
                <a:schemeClr val="tx2"/>
              </a:solidFill>
            </a:endParaRPr>
          </a:p>
          <a:p>
            <a:pPr>
              <a:spcBef>
                <a:spcPts val="0"/>
              </a:spcBef>
              <a:defRPr/>
            </a:pPr>
            <a:endParaRPr lang="en-GB" sz="1800" dirty="0"/>
          </a:p>
          <a:p>
            <a:pPr marL="0" indent="0">
              <a:buNone/>
            </a:pPr>
            <a:endParaRPr lang="en-GB" sz="2000" dirty="0">
              <a:latin typeface="Century Gothic" panose="020B0502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6521" y="4509939"/>
            <a:ext cx="2971058" cy="198070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7437" y="1116"/>
            <a:ext cx="2683745" cy="3861048"/>
          </a:xfrm>
          <a:prstGeom prst="rect">
            <a:avLst/>
          </a:prstGeom>
        </p:spPr>
      </p:pic>
      <p:sp>
        <p:nvSpPr>
          <p:cNvPr id="9" name="TextBox 8"/>
          <p:cNvSpPr txBox="1"/>
          <p:nvPr/>
        </p:nvSpPr>
        <p:spPr>
          <a:xfrm>
            <a:off x="2134966" y="2016200"/>
            <a:ext cx="2448272" cy="2862322"/>
          </a:xfrm>
          <a:prstGeom prst="rect">
            <a:avLst/>
          </a:prstGeom>
          <a:noFill/>
        </p:spPr>
        <p:txBody>
          <a:bodyPr wrap="square" rtlCol="0">
            <a:spAutoFit/>
          </a:bodyPr>
          <a:lstStyle/>
          <a:p>
            <a:r>
              <a:rPr lang="en-GB" dirty="0" smtClean="0"/>
              <a:t>UPCOMING DATES</a:t>
            </a:r>
          </a:p>
          <a:p>
            <a:endParaRPr lang="en-GB" dirty="0"/>
          </a:p>
          <a:p>
            <a:pPr marL="285750" indent="-285750">
              <a:buFont typeface="Arial" panose="020B0604020202020204" pitchFamily="34" charset="0"/>
              <a:buChar char="•"/>
            </a:pPr>
            <a:r>
              <a:rPr lang="en-GB" dirty="0" smtClean="0"/>
              <a:t>9</a:t>
            </a:r>
            <a:r>
              <a:rPr lang="en-GB" baseline="30000" dirty="0" smtClean="0"/>
              <a:t>th</a:t>
            </a:r>
            <a:r>
              <a:rPr lang="en-GB" dirty="0" smtClean="0"/>
              <a:t> June – Edinburgh</a:t>
            </a:r>
            <a:endParaRPr lang="en-GB" dirty="0"/>
          </a:p>
          <a:p>
            <a:pPr marL="285750" indent="-285750">
              <a:buFont typeface="Arial" panose="020B0604020202020204" pitchFamily="34" charset="0"/>
              <a:buChar char="•"/>
            </a:pPr>
            <a:r>
              <a:rPr lang="en-GB" dirty="0" smtClean="0"/>
              <a:t>10</a:t>
            </a:r>
            <a:r>
              <a:rPr lang="en-GB" baseline="30000" dirty="0" smtClean="0"/>
              <a:t>th</a:t>
            </a:r>
            <a:r>
              <a:rPr lang="en-GB" dirty="0" smtClean="0"/>
              <a:t> Sept – Stirling Clacks</a:t>
            </a:r>
          </a:p>
          <a:p>
            <a:pPr marL="285750" indent="-285750">
              <a:buFont typeface="Arial" panose="020B0604020202020204" pitchFamily="34" charset="0"/>
              <a:buChar char="•"/>
            </a:pPr>
            <a:r>
              <a:rPr lang="en-GB" dirty="0" smtClean="0"/>
              <a:t>Oct – Ayrshire</a:t>
            </a:r>
          </a:p>
          <a:p>
            <a:pPr marL="285750" indent="-285750">
              <a:buFont typeface="Arial" panose="020B0604020202020204" pitchFamily="34" charset="0"/>
              <a:buChar char="•"/>
            </a:pPr>
            <a:r>
              <a:rPr lang="en-GB" dirty="0" smtClean="0"/>
              <a:t>Feb – Falkirk </a:t>
            </a:r>
          </a:p>
          <a:p>
            <a:endParaRPr lang="en-GB" dirty="0" smtClean="0"/>
          </a:p>
          <a:p>
            <a:endParaRPr lang="en-GB" dirty="0"/>
          </a:p>
          <a:p>
            <a:endParaRPr lang="en-GB" dirty="0"/>
          </a:p>
        </p:txBody>
      </p:sp>
    </p:spTree>
    <p:extLst>
      <p:ext uri="{BB962C8B-B14F-4D97-AF65-F5344CB8AC3E}">
        <p14:creationId xmlns:p14="http://schemas.microsoft.com/office/powerpoint/2010/main" val="592586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FAB</a:t>
            </a:r>
            <a:r>
              <a:rPr lang="en-GB" b="1" dirty="0"/>
              <a:t/>
            </a:r>
            <a:br>
              <a:rPr lang="en-GB" b="1" dirty="0"/>
            </a:br>
            <a:endParaRPr lang="en-GB" dirty="0"/>
          </a:p>
        </p:txBody>
      </p:sp>
      <p:sp>
        <p:nvSpPr>
          <p:cNvPr id="3" name="Content Placeholder 2"/>
          <p:cNvSpPr>
            <a:spLocks noGrp="1"/>
          </p:cNvSpPr>
          <p:nvPr>
            <p:ph idx="1"/>
          </p:nvPr>
        </p:nvSpPr>
        <p:spPr>
          <a:xfrm>
            <a:off x="1907704" y="2132856"/>
            <a:ext cx="6779096" cy="3993309"/>
          </a:xfrm>
        </p:spPr>
        <p:txBody>
          <a:bodyPr>
            <a:normAutofit/>
          </a:bodyPr>
          <a:lstStyle/>
          <a:p>
            <a:r>
              <a:rPr lang="en-GB" sz="1900" dirty="0" smtClean="0">
                <a:solidFill>
                  <a:schemeClr val="tx2">
                    <a:lumMod val="50000"/>
                  </a:schemeClr>
                </a:solidFill>
              </a:rPr>
              <a:t>3 </a:t>
            </a:r>
            <a:r>
              <a:rPr lang="en-GB" sz="1900" dirty="0">
                <a:solidFill>
                  <a:schemeClr val="tx2">
                    <a:lumMod val="50000"/>
                  </a:schemeClr>
                </a:solidFill>
              </a:rPr>
              <a:t>modules linked to an enterprise challenge </a:t>
            </a:r>
            <a:endParaRPr lang="en-GB" sz="1900" dirty="0" smtClean="0">
              <a:solidFill>
                <a:schemeClr val="tx2">
                  <a:lumMod val="50000"/>
                </a:schemeClr>
              </a:solidFill>
            </a:endParaRPr>
          </a:p>
          <a:p>
            <a:endParaRPr lang="en-GB" sz="1900" dirty="0" smtClean="0">
              <a:solidFill>
                <a:schemeClr val="tx2">
                  <a:lumMod val="50000"/>
                </a:schemeClr>
              </a:solidFill>
            </a:endParaRPr>
          </a:p>
          <a:p>
            <a:pPr lvl="0"/>
            <a:r>
              <a:rPr lang="en-GB" sz="1900" dirty="0" smtClean="0">
                <a:solidFill>
                  <a:schemeClr val="tx2">
                    <a:lumMod val="50000"/>
                  </a:schemeClr>
                </a:solidFill>
              </a:rPr>
              <a:t>3 </a:t>
            </a:r>
            <a:r>
              <a:rPr lang="en-GB" sz="1900" dirty="0">
                <a:solidFill>
                  <a:schemeClr val="tx2">
                    <a:lumMod val="50000"/>
                  </a:schemeClr>
                </a:solidFill>
              </a:rPr>
              <a:t>lesson packs are ready for English, Maths </a:t>
            </a:r>
            <a:r>
              <a:rPr lang="en-GB" sz="1900" dirty="0" smtClean="0">
                <a:solidFill>
                  <a:schemeClr val="tx2">
                    <a:lumMod val="50000"/>
                  </a:schemeClr>
                </a:solidFill>
              </a:rPr>
              <a:t>and Science</a:t>
            </a:r>
          </a:p>
          <a:p>
            <a:pPr lvl="0"/>
            <a:endParaRPr lang="en-GB" sz="1900" dirty="0">
              <a:solidFill>
                <a:schemeClr val="tx2">
                  <a:lumMod val="50000"/>
                </a:schemeClr>
              </a:solidFill>
            </a:endParaRPr>
          </a:p>
          <a:p>
            <a:pPr lvl="0"/>
            <a:r>
              <a:rPr lang="en-GB" sz="1900" dirty="0">
                <a:solidFill>
                  <a:schemeClr val="tx2">
                    <a:lumMod val="50000"/>
                  </a:schemeClr>
                </a:solidFill>
              </a:rPr>
              <a:t>They comprise of a teacher booklet, class presentation and student activity pack  </a:t>
            </a:r>
            <a:endParaRPr lang="en-GB" sz="1900" dirty="0" smtClean="0">
              <a:solidFill>
                <a:schemeClr val="tx2">
                  <a:lumMod val="50000"/>
                </a:schemeClr>
              </a:solidFill>
            </a:endParaRPr>
          </a:p>
          <a:p>
            <a:pPr lvl="0"/>
            <a:endParaRPr lang="en-GB" sz="1900" dirty="0">
              <a:solidFill>
                <a:schemeClr val="tx2">
                  <a:lumMod val="50000"/>
                </a:schemeClr>
              </a:solidFill>
            </a:endParaRPr>
          </a:p>
          <a:p>
            <a:r>
              <a:rPr lang="en-GB" sz="1900" dirty="0">
                <a:solidFill>
                  <a:schemeClr val="tx2">
                    <a:lumMod val="50000"/>
                  </a:schemeClr>
                </a:solidFill>
              </a:rPr>
              <a:t>Pilot – Whitehill </a:t>
            </a:r>
            <a:r>
              <a:rPr lang="en-GB" sz="1900" dirty="0" smtClean="0">
                <a:solidFill>
                  <a:schemeClr val="tx2">
                    <a:lumMod val="50000"/>
                  </a:schemeClr>
                </a:solidFill>
              </a:rPr>
              <a:t>Secondary</a:t>
            </a:r>
          </a:p>
          <a:p>
            <a:pPr marL="0" indent="0">
              <a:buNone/>
            </a:pPr>
            <a:r>
              <a:rPr lang="en-GB" sz="1900" dirty="0" smtClean="0">
                <a:solidFill>
                  <a:schemeClr val="tx2">
                    <a:lumMod val="50000"/>
                  </a:schemeClr>
                </a:solidFill>
              </a:rPr>
              <a:t> </a:t>
            </a:r>
          </a:p>
          <a:p>
            <a:r>
              <a:rPr lang="en-GB" sz="1900" dirty="0" smtClean="0">
                <a:solidFill>
                  <a:schemeClr val="tx2">
                    <a:lumMod val="50000"/>
                  </a:schemeClr>
                </a:solidFill>
              </a:rPr>
              <a:t>Roll out </a:t>
            </a:r>
          </a:p>
          <a:p>
            <a:endParaRPr lang="en-GB" sz="1900" dirty="0">
              <a:solidFill>
                <a:schemeClr val="tx2">
                  <a:lumMod val="50000"/>
                </a:schemeClr>
              </a:solidFill>
            </a:endParaRPr>
          </a:p>
          <a:p>
            <a:endParaRPr lang="en-GB" dirty="0"/>
          </a:p>
        </p:txBody>
      </p:sp>
    </p:spTree>
    <p:extLst>
      <p:ext uri="{BB962C8B-B14F-4D97-AF65-F5344CB8AC3E}">
        <p14:creationId xmlns:p14="http://schemas.microsoft.com/office/powerpoint/2010/main" val="1859896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88224" y="7505"/>
            <a:ext cx="2350392"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788024" y="274638"/>
            <a:ext cx="3898776" cy="1143000"/>
          </a:xfrm>
        </p:spPr>
        <p:txBody>
          <a:bodyPr>
            <a:normAutofit/>
          </a:bodyPr>
          <a:lstStyle/>
          <a:p>
            <a:pPr algn="r"/>
            <a:r>
              <a:rPr lang="en-GB" sz="2800" b="1" dirty="0" smtClean="0">
                <a:latin typeface="Century Gothic" panose="020B0502020202020204" pitchFamily="34" charset="0"/>
              </a:rPr>
              <a:t>Forthcoming Dates 2018/19</a:t>
            </a:r>
            <a:endParaRPr lang="en-GB" sz="2800" b="1" dirty="0">
              <a:latin typeface="Century Gothic" panose="020B0502020202020204" pitchFamily="34" charset="0"/>
            </a:endParaRPr>
          </a:p>
        </p:txBody>
      </p:sp>
      <p:sp>
        <p:nvSpPr>
          <p:cNvPr id="3" name="Rectangle 2"/>
          <p:cNvSpPr/>
          <p:nvPr/>
        </p:nvSpPr>
        <p:spPr>
          <a:xfrm>
            <a:off x="2051720" y="3733167"/>
            <a:ext cx="5904656" cy="1261884"/>
          </a:xfrm>
          <a:prstGeom prst="rect">
            <a:avLst/>
          </a:prstGeom>
        </p:spPr>
        <p:txBody>
          <a:bodyPr wrap="square">
            <a:spAutoFit/>
          </a:bodyPr>
          <a:lstStyle/>
          <a:p>
            <a:pPr marL="342900" indent="-342900">
              <a:buFont typeface="Century Gothic" panose="020B0502020202020204" pitchFamily="34" charset="0"/>
              <a:buChar char="↓"/>
            </a:pPr>
            <a:endParaRPr lang="en-GB" b="1" dirty="0">
              <a:latin typeface="Century Gothic" panose="020B0502020202020204" pitchFamily="34" charset="0"/>
            </a:endParaRPr>
          </a:p>
          <a:p>
            <a:pPr marL="342900" indent="-342900">
              <a:buFont typeface="Century Gothic" panose="020B0502020202020204" pitchFamily="34" charset="0"/>
              <a:buChar char="↓"/>
            </a:pPr>
            <a:endParaRPr lang="en-GB" b="1" dirty="0" smtClean="0">
              <a:latin typeface="Century Gothic" panose="020B0502020202020204" pitchFamily="34" charset="0"/>
            </a:endParaRPr>
          </a:p>
          <a:p>
            <a:pPr marL="342900" indent="-342900">
              <a:buFont typeface="Century Gothic" panose="020B0502020202020204" pitchFamily="34" charset="0"/>
              <a:buChar char="↓"/>
            </a:pPr>
            <a:endParaRPr lang="en-GB" sz="2000" dirty="0">
              <a:latin typeface="Century Gothic" panose="020B0502020202020204" pitchFamily="34" charset="0"/>
            </a:endParaRPr>
          </a:p>
          <a:p>
            <a:pPr marL="342900" indent="-342900">
              <a:buFont typeface="Century Gothic" panose="020B0502020202020204" pitchFamily="34" charset="0"/>
              <a:buChar char="↓"/>
            </a:pPr>
            <a:endParaRPr lang="en-GB" sz="2000" dirty="0">
              <a:solidFill>
                <a:schemeClr val="bg1"/>
              </a:solidFill>
              <a:latin typeface="Century Gothic" panose="020B0502020202020204" pitchFamily="34" charset="0"/>
            </a:endParaRPr>
          </a:p>
        </p:txBody>
      </p:sp>
      <p:pic>
        <p:nvPicPr>
          <p:cNvPr id="8" name="Picture 7" descr="Scottish Tourism Careers Festival"/>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835696" y="2913791"/>
            <a:ext cx="6624736" cy="1552732"/>
          </a:xfrm>
          <a:prstGeom prst="rect">
            <a:avLst/>
          </a:prstGeom>
          <a:noFill/>
          <a:ln>
            <a:noFill/>
          </a:ln>
        </p:spPr>
      </p:pic>
      <p:sp>
        <p:nvSpPr>
          <p:cNvPr id="7" name="TextBox 6"/>
          <p:cNvSpPr txBox="1"/>
          <p:nvPr/>
        </p:nvSpPr>
        <p:spPr>
          <a:xfrm>
            <a:off x="3699374" y="1883071"/>
            <a:ext cx="4994424" cy="707886"/>
          </a:xfrm>
          <a:prstGeom prst="rect">
            <a:avLst/>
          </a:prstGeom>
          <a:noFill/>
        </p:spPr>
        <p:txBody>
          <a:bodyPr wrap="square" rtlCol="0">
            <a:spAutoFit/>
          </a:bodyPr>
          <a:lstStyle/>
          <a:p>
            <a:r>
              <a:rPr lang="en-GB" sz="4000" dirty="0" smtClean="0"/>
              <a:t>March 2019  # STCF</a:t>
            </a:r>
            <a:endParaRPr lang="en-GB" sz="4000" dirty="0"/>
          </a:p>
        </p:txBody>
      </p:sp>
    </p:spTree>
    <p:extLst>
      <p:ext uri="{BB962C8B-B14F-4D97-AF65-F5344CB8AC3E}">
        <p14:creationId xmlns:p14="http://schemas.microsoft.com/office/powerpoint/2010/main" val="990508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4337" y="2033803"/>
            <a:ext cx="7236296" cy="4824197"/>
          </a:xfrm>
          <a:prstGeom prst="rect">
            <a:avLst/>
          </a:prstGeom>
        </p:spPr>
      </p:pic>
      <p:sp>
        <p:nvSpPr>
          <p:cNvPr id="4" name="TextBox 3"/>
          <p:cNvSpPr txBox="1"/>
          <p:nvPr/>
        </p:nvSpPr>
        <p:spPr>
          <a:xfrm>
            <a:off x="611560" y="2564904"/>
            <a:ext cx="8352928" cy="1015663"/>
          </a:xfrm>
          <a:prstGeom prst="rect">
            <a:avLst/>
          </a:prstGeom>
          <a:noFill/>
        </p:spPr>
        <p:txBody>
          <a:bodyPr wrap="square" rtlCol="0">
            <a:spAutoFit/>
          </a:bodyPr>
          <a:lstStyle/>
          <a:p>
            <a:pPr algn="ctr"/>
            <a:r>
              <a:rPr lang="en-GB" sz="6000" dirty="0" smtClean="0">
                <a:solidFill>
                  <a:schemeClr val="accent1">
                    <a:lumMod val="40000"/>
                    <a:lumOff val="60000"/>
                  </a:schemeClr>
                </a:solidFill>
                <a:latin typeface="Century Gothic" pitchFamily="34" charset="0"/>
              </a:rPr>
              <a:t>Questions?</a:t>
            </a:r>
            <a:endParaRPr lang="en-GB" sz="6000" dirty="0">
              <a:solidFill>
                <a:schemeClr val="accent1">
                  <a:lumMod val="40000"/>
                  <a:lumOff val="60000"/>
                </a:schemeClr>
              </a:solidFill>
              <a:latin typeface="Century Gothic" pitchFamily="34" charset="0"/>
            </a:endParaRPr>
          </a:p>
        </p:txBody>
      </p:sp>
    </p:spTree>
    <p:extLst>
      <p:ext uri="{BB962C8B-B14F-4D97-AF65-F5344CB8AC3E}">
        <p14:creationId xmlns:p14="http://schemas.microsoft.com/office/powerpoint/2010/main" val="4095489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Subtitle 2"/>
          <p:cNvSpPr txBox="1">
            <a:spLocks/>
          </p:cNvSpPr>
          <p:nvPr/>
        </p:nvSpPr>
        <p:spPr>
          <a:xfrm>
            <a:off x="4735620" y="4766660"/>
            <a:ext cx="5508104" cy="13681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solidFill>
                  <a:schemeClr val="tx2">
                    <a:lumMod val="75000"/>
                  </a:schemeClr>
                </a:solidFill>
                <a:latin typeface="Century Gothic" panose="020B0502020202020204" pitchFamily="34" charset="0"/>
              </a:rPr>
              <a:t>Making a difference…</a:t>
            </a:r>
          </a:p>
          <a:p>
            <a:pPr marL="0" indent="0">
              <a:buNone/>
            </a:pPr>
            <a:r>
              <a:rPr lang="en-GB" sz="2400" dirty="0" smtClean="0">
                <a:solidFill>
                  <a:schemeClr val="tx2">
                    <a:lumMod val="75000"/>
                  </a:schemeClr>
                </a:solidFill>
                <a:latin typeface="Century Gothic" panose="020B0502020202020204" pitchFamily="34" charset="0"/>
              </a:rPr>
              <a:t>	      	</a:t>
            </a:r>
            <a:r>
              <a:rPr lang="en-GB" sz="2400" b="1" dirty="0" smtClean="0">
                <a:solidFill>
                  <a:schemeClr val="tx2">
                    <a:lumMod val="75000"/>
                  </a:schemeClr>
                </a:solidFill>
                <a:latin typeface="Century Gothic" panose="020B0502020202020204" pitchFamily="34" charset="0"/>
              </a:rPr>
              <a:t>… to business</a:t>
            </a:r>
            <a:r>
              <a:rPr lang="en-GB" sz="2800" b="1" dirty="0" smtClean="0">
                <a:solidFill>
                  <a:schemeClr val="tx2">
                    <a:lumMod val="75000"/>
                  </a:schemeClr>
                </a:solidFill>
                <a:latin typeface="Century Gothic" panose="020B0502020202020204" pitchFamily="34" charset="0"/>
              </a:rPr>
              <a:t>	</a:t>
            </a:r>
            <a:r>
              <a:rPr lang="en-GB" sz="2800" b="1" dirty="0" smtClean="0">
                <a:solidFill>
                  <a:schemeClr val="tx2">
                    <a:lumMod val="75000"/>
                  </a:schemeClr>
                </a:solidFill>
              </a:rPr>
              <a:t>		</a:t>
            </a:r>
            <a:endParaRPr lang="en-GB" sz="2800" dirty="0">
              <a:solidFill>
                <a:schemeClr val="tx2">
                  <a:lumMod val="75000"/>
                </a:schemeClr>
              </a:solidFill>
            </a:endParaRPr>
          </a:p>
        </p:txBody>
      </p:sp>
      <p:sp>
        <p:nvSpPr>
          <p:cNvPr id="8" name="Subtitle 2"/>
          <p:cNvSpPr txBox="1">
            <a:spLocks/>
          </p:cNvSpPr>
          <p:nvPr/>
        </p:nvSpPr>
        <p:spPr>
          <a:xfrm>
            <a:off x="1547664" y="3776762"/>
            <a:ext cx="5508104" cy="136815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rgbClr val="0EA19A"/>
                </a:solidFill>
                <a:latin typeface="Century Gothic"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Century Gothic"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Century Gothic"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Century Gothic"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Century Gothic"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GB" sz="2400" dirty="0" smtClean="0">
                <a:solidFill>
                  <a:schemeClr val="tx2">
                    <a:lumMod val="75000"/>
                  </a:schemeClr>
                </a:solidFill>
              </a:rPr>
              <a:t>Making a difference…</a:t>
            </a:r>
          </a:p>
          <a:p>
            <a:pPr algn="l"/>
            <a:r>
              <a:rPr lang="en-GB" sz="2400" dirty="0" smtClean="0">
                <a:solidFill>
                  <a:schemeClr val="tx2">
                    <a:lumMod val="75000"/>
                  </a:schemeClr>
                </a:solidFill>
              </a:rPr>
              <a:t>	      </a:t>
            </a:r>
            <a:r>
              <a:rPr lang="en-GB" sz="2400" b="1" dirty="0" smtClean="0">
                <a:solidFill>
                  <a:schemeClr val="tx2">
                    <a:lumMod val="75000"/>
                  </a:schemeClr>
                </a:solidFill>
              </a:rPr>
              <a:t>… to people’s lives</a:t>
            </a:r>
          </a:p>
          <a:p>
            <a:pPr algn="l"/>
            <a:r>
              <a:rPr lang="en-GB" sz="2800" b="1" dirty="0" smtClean="0">
                <a:solidFill>
                  <a:schemeClr val="tx2">
                    <a:lumMod val="75000"/>
                  </a:schemeClr>
                </a:solidFill>
              </a:rPr>
              <a:t>			</a:t>
            </a:r>
            <a:endParaRPr lang="en-GB" sz="2800" dirty="0">
              <a:solidFill>
                <a:schemeClr val="tx2">
                  <a:lumMod val="7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053" y="496389"/>
            <a:ext cx="2836007" cy="1728192"/>
          </a:xfrm>
          <a:prstGeom prst="rect">
            <a:avLst/>
          </a:prstGeom>
        </p:spPr>
      </p:pic>
      <p:sp>
        <p:nvSpPr>
          <p:cNvPr id="10" name="Rectangle 9"/>
          <p:cNvSpPr/>
          <p:nvPr/>
        </p:nvSpPr>
        <p:spPr>
          <a:xfrm>
            <a:off x="1534073" y="2629171"/>
            <a:ext cx="732591" cy="1098887"/>
          </a:xfrm>
          <a:prstGeom prst="rect">
            <a:avLst/>
          </a:prstGeom>
          <a:blipFill>
            <a:blip r:embed="rId4" cstate="print">
              <a:extLst>
                <a:ext uri="{28A0092B-C50C-407E-A947-70E740481C1C}">
                  <a14:useLocalDpi xmlns:a14="http://schemas.microsoft.com/office/drawing/2010/main"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1" name="Rectangle 10"/>
          <p:cNvSpPr/>
          <p:nvPr/>
        </p:nvSpPr>
        <p:spPr>
          <a:xfrm>
            <a:off x="2231232" y="2629172"/>
            <a:ext cx="1405502" cy="1098887"/>
          </a:xfrm>
          <a:prstGeom prst="rect">
            <a:avLst/>
          </a:prstGeom>
          <a:blipFill>
            <a:blip r:embed="rId5" cstate="print">
              <a:extLst>
                <a:ext uri="{28A0092B-C50C-407E-A947-70E740481C1C}">
                  <a14:useLocalDpi xmlns:a14="http://schemas.microsoft.com/office/drawing/2010/main" val="0"/>
                </a:ext>
              </a:extLst>
            </a:blip>
            <a:srcRect/>
            <a:stretch>
              <a:fillRect l="-8000" r="-8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Rectangle 11"/>
          <p:cNvSpPr/>
          <p:nvPr/>
        </p:nvSpPr>
        <p:spPr>
          <a:xfrm>
            <a:off x="3636734" y="2624391"/>
            <a:ext cx="732591" cy="1098887"/>
          </a:xfrm>
          <a:prstGeom prst="rect">
            <a:avLst/>
          </a:prstGeom>
          <a:blipFill>
            <a:blip r:embed="rId6" cstate="print">
              <a:extLst>
                <a:ext uri="{28A0092B-C50C-407E-A947-70E740481C1C}">
                  <a14:useLocalDpi xmlns:a14="http://schemas.microsoft.com/office/drawing/2010/main" val="0"/>
                </a:ext>
              </a:extLst>
            </a:blip>
            <a:srcRect/>
            <a:stretch>
              <a:fillRect l="-50000" r="-5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Rectangle 12"/>
          <p:cNvSpPr/>
          <p:nvPr/>
        </p:nvSpPr>
        <p:spPr>
          <a:xfrm>
            <a:off x="4369325" y="2629172"/>
            <a:ext cx="732591" cy="1098887"/>
          </a:xfrm>
          <a:prstGeom prst="rect">
            <a:avLst/>
          </a:prstGeom>
          <a:blipFill>
            <a:blip r:embed="rId7" cstate="print">
              <a:extLst>
                <a:ext uri="{28A0092B-C50C-407E-A947-70E740481C1C}">
                  <a14:useLocalDpi xmlns:a14="http://schemas.microsoft.com/office/drawing/2010/main" val="0"/>
                </a:ext>
              </a:extLst>
            </a:blip>
            <a:srcRect/>
            <a:stretch>
              <a:fillRect l="-62000" r="-6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Rectangle 13"/>
          <p:cNvSpPr/>
          <p:nvPr/>
        </p:nvSpPr>
        <p:spPr>
          <a:xfrm>
            <a:off x="5841217" y="2648955"/>
            <a:ext cx="732591" cy="1098887"/>
          </a:xfrm>
          <a:prstGeom prst="rect">
            <a:avLst/>
          </a:prstGeom>
          <a:blipFill>
            <a:blip r:embed="rId8">
              <a:extLst>
                <a:ext uri="{28A0092B-C50C-407E-A947-70E740481C1C}">
                  <a14:useLocalDpi xmlns:a14="http://schemas.microsoft.com/office/drawing/2010/main" val="0"/>
                </a:ext>
              </a:extLst>
            </a:blip>
            <a:srcRect/>
            <a:stretch>
              <a:fillRect l="-19000" r="-1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Rectangle 14"/>
          <p:cNvSpPr/>
          <p:nvPr/>
        </p:nvSpPr>
        <p:spPr>
          <a:xfrm>
            <a:off x="5108626" y="2624634"/>
            <a:ext cx="732591" cy="1123208"/>
          </a:xfrm>
          <a:prstGeom prst="rect">
            <a:avLst/>
          </a:prstGeom>
          <a:blipFill rotWithShape="1">
            <a:blip r:embed="rId9"/>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Rectangle 15"/>
          <p:cNvSpPr/>
          <p:nvPr/>
        </p:nvSpPr>
        <p:spPr>
          <a:xfrm>
            <a:off x="6539201" y="2665683"/>
            <a:ext cx="732591" cy="1098887"/>
          </a:xfrm>
          <a:prstGeom prst="rect">
            <a:avLst/>
          </a:prstGeom>
          <a:blipFill>
            <a:blip r:embed="rId10" cstate="print">
              <a:extLst>
                <a:ext uri="{28A0092B-C50C-407E-A947-70E740481C1C}">
                  <a14:useLocalDpi xmlns:a14="http://schemas.microsoft.com/office/drawing/2010/main" val="0"/>
                </a:ext>
              </a:extLst>
            </a:blip>
            <a:srcRect/>
            <a:stretch>
              <a:fillRect l="-62000" r="-6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026867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extLst/>
          </p:nvPr>
        </p:nvGraphicFramePr>
        <p:xfrm>
          <a:off x="953598" y="2186862"/>
          <a:ext cx="3564396" cy="2538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3759024" y="2425636"/>
            <a:ext cx="3243246" cy="646331"/>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225"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education support programmes, </a:t>
            </a:r>
          </a:p>
          <a:p>
            <a:pPr algn="ctr"/>
            <a:r>
              <a:rPr lang="en-GB" sz="1050" i="1" dirty="0">
                <a:solidFill>
                  <a:srgbClr val="1F497D">
                    <a:lumMod val="75000"/>
                  </a:srgbClr>
                </a:solidFill>
                <a:latin typeface="Century Gothic" panose="020B0502020202020204" pitchFamily="34" charset="0"/>
              </a:rPr>
              <a:t>careers advice, skills development, </a:t>
            </a:r>
            <a:br>
              <a:rPr lang="en-GB" sz="1050" i="1" dirty="0">
                <a:solidFill>
                  <a:srgbClr val="1F497D">
                    <a:lumMod val="75000"/>
                  </a:srgbClr>
                </a:solidFill>
                <a:latin typeface="Century Gothic" panose="020B0502020202020204" pitchFamily="34" charset="0"/>
              </a:rPr>
            </a:br>
            <a:r>
              <a:rPr lang="en-GB" sz="1050" i="1" dirty="0">
                <a:solidFill>
                  <a:srgbClr val="1F497D">
                    <a:lumMod val="75000"/>
                  </a:srgbClr>
                </a:solidFill>
                <a:latin typeface="Century Gothic" panose="020B0502020202020204" pitchFamily="34" charset="0"/>
              </a:rPr>
              <a:t>work experience, employment</a:t>
            </a:r>
          </a:p>
          <a:p>
            <a:pPr algn="ctr"/>
            <a:endParaRPr lang="en-GB" sz="225" i="1" dirty="0">
              <a:solidFill>
                <a:srgbClr val="1F497D">
                  <a:lumMod val="75000"/>
                </a:srgbClr>
              </a:solidFill>
              <a:latin typeface="Century Gothic" panose="020B0502020202020204" pitchFamily="34" charset="0"/>
            </a:endParaRPr>
          </a:p>
        </p:txBody>
      </p:sp>
      <p:sp>
        <p:nvSpPr>
          <p:cNvPr id="12" name="TextBox 11"/>
          <p:cNvSpPr txBox="1"/>
          <p:nvPr/>
        </p:nvSpPr>
        <p:spPr>
          <a:xfrm>
            <a:off x="3759024" y="3224383"/>
            <a:ext cx="3243246" cy="669414"/>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300"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motivation, confidence, self belief</a:t>
            </a:r>
          </a:p>
          <a:p>
            <a:pPr algn="ctr"/>
            <a:r>
              <a:rPr lang="en-GB" sz="1050" i="1" dirty="0">
                <a:solidFill>
                  <a:srgbClr val="1F497D">
                    <a:lumMod val="75000"/>
                  </a:srgbClr>
                </a:solidFill>
                <a:latin typeface="Century Gothic" panose="020B0502020202020204" pitchFamily="34" charset="0"/>
              </a:rPr>
              <a:t>skills development, employability programmes, </a:t>
            </a:r>
            <a:br>
              <a:rPr lang="en-GB" sz="1050" i="1" dirty="0">
                <a:solidFill>
                  <a:srgbClr val="1F497D">
                    <a:lumMod val="75000"/>
                  </a:srgbClr>
                </a:solidFill>
                <a:latin typeface="Century Gothic" panose="020B0502020202020204" pitchFamily="34" charset="0"/>
              </a:rPr>
            </a:br>
            <a:r>
              <a:rPr lang="en-GB" sz="1050" i="1" dirty="0">
                <a:solidFill>
                  <a:srgbClr val="1F497D">
                    <a:lumMod val="75000"/>
                  </a:srgbClr>
                </a:solidFill>
                <a:latin typeface="Century Gothic" panose="020B0502020202020204" pitchFamily="34" charset="0"/>
              </a:rPr>
              <a:t>work experience, employment, mentoring</a:t>
            </a:r>
          </a:p>
          <a:p>
            <a:pPr algn="ctr"/>
            <a:endParaRPr lang="en-GB" sz="300" i="1" dirty="0">
              <a:solidFill>
                <a:srgbClr val="1F497D">
                  <a:lumMod val="75000"/>
                </a:srgbClr>
              </a:solidFill>
              <a:latin typeface="Century Gothic" panose="020B0502020202020204" pitchFamily="34" charset="0"/>
            </a:endParaRPr>
          </a:p>
        </p:txBody>
      </p:sp>
      <p:sp>
        <p:nvSpPr>
          <p:cNvPr id="13" name="TextBox 12"/>
          <p:cNvSpPr txBox="1"/>
          <p:nvPr/>
        </p:nvSpPr>
        <p:spPr>
          <a:xfrm>
            <a:off x="3759024" y="4062866"/>
            <a:ext cx="3243246" cy="669414"/>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300"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Helping people facing multiple barriers to work </a:t>
            </a:r>
            <a:br>
              <a:rPr lang="en-GB" sz="1050" i="1" dirty="0">
                <a:solidFill>
                  <a:srgbClr val="1F497D">
                    <a:lumMod val="75000"/>
                  </a:srgbClr>
                </a:solidFill>
                <a:latin typeface="Century Gothic" panose="020B0502020202020204" pitchFamily="34" charset="0"/>
              </a:rPr>
            </a:br>
            <a:r>
              <a:rPr lang="en-GB" sz="1050" i="1" dirty="0">
                <a:solidFill>
                  <a:srgbClr val="1F497D">
                    <a:lumMod val="75000"/>
                  </a:srgbClr>
                </a:solidFill>
                <a:latin typeface="Century Gothic" panose="020B0502020202020204" pitchFamily="34" charset="0"/>
              </a:rPr>
              <a:t>overcome their challenges and move into sustainable jobs</a:t>
            </a:r>
          </a:p>
          <a:p>
            <a:pPr algn="ctr"/>
            <a:endParaRPr lang="en-GB" sz="300" i="1" dirty="0">
              <a:solidFill>
                <a:srgbClr val="1F497D">
                  <a:lumMod val="75000"/>
                </a:srgbClr>
              </a:solidFill>
              <a:latin typeface="Century Gothic" panose="020B0502020202020204" pitchFamily="34" charset="0"/>
            </a:endParaRPr>
          </a:p>
        </p:txBody>
      </p:sp>
      <p:pic>
        <p:nvPicPr>
          <p:cNvPr id="14" name="Picture 13"/>
          <p:cNvPicPr>
            <a:picLocks noChangeAspect="1"/>
          </p:cNvPicPr>
          <p:nvPr/>
        </p:nvPicPr>
        <p:blipFill rotWithShape="1">
          <a:blip r:embed="rId8">
            <a:extLst>
              <a:ext uri="{28A0092B-C50C-407E-A947-70E740481C1C}">
                <a14:useLocalDpi xmlns:a14="http://schemas.microsoft.com/office/drawing/2010/main" val="0"/>
              </a:ext>
            </a:extLst>
          </a:blip>
          <a:srcRect l="7954" t="16919" r="9203" b="9781"/>
          <a:stretch/>
        </p:blipFill>
        <p:spPr>
          <a:xfrm>
            <a:off x="1460088" y="866528"/>
            <a:ext cx="1977786" cy="1235244"/>
          </a:xfrm>
          <a:prstGeom prst="rect">
            <a:avLst/>
          </a:prstGeom>
        </p:spPr>
      </p:pic>
      <p:sp>
        <p:nvSpPr>
          <p:cNvPr id="15" name="Subtitle 2"/>
          <p:cNvSpPr txBox="1">
            <a:spLocks/>
          </p:cNvSpPr>
          <p:nvPr/>
        </p:nvSpPr>
        <p:spPr>
          <a:xfrm>
            <a:off x="1696250" y="4937088"/>
            <a:ext cx="3672408" cy="67129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dirty="0">
                <a:solidFill>
                  <a:srgbClr val="1F497D">
                    <a:lumMod val="75000"/>
                  </a:srgbClr>
                </a:solidFill>
                <a:latin typeface="Century Gothic" panose="020B0502020202020204" pitchFamily="34" charset="0"/>
              </a:rPr>
              <a:t>Making a difference…</a:t>
            </a:r>
          </a:p>
          <a:p>
            <a:pPr marL="0" indent="0">
              <a:buNone/>
            </a:pPr>
            <a:r>
              <a:rPr lang="en-GB" sz="1800" dirty="0">
                <a:solidFill>
                  <a:srgbClr val="1F497D">
                    <a:lumMod val="75000"/>
                  </a:srgbClr>
                </a:solidFill>
                <a:latin typeface="Century Gothic" panose="020B0502020202020204" pitchFamily="34" charset="0"/>
              </a:rPr>
              <a:t>      		</a:t>
            </a:r>
            <a:r>
              <a:rPr lang="en-GB" sz="1800" b="1" dirty="0">
                <a:solidFill>
                  <a:srgbClr val="1F497D">
                    <a:lumMod val="75000"/>
                  </a:srgbClr>
                </a:solidFill>
                <a:latin typeface="Century Gothic" panose="020B0502020202020204" pitchFamily="34" charset="0"/>
              </a:rPr>
              <a:t>… to people’s lives</a:t>
            </a:r>
          </a:p>
          <a:p>
            <a:pPr marL="0" indent="0">
              <a:buNone/>
            </a:pPr>
            <a:r>
              <a:rPr lang="en-GB" sz="2100" b="1" dirty="0">
                <a:solidFill>
                  <a:srgbClr val="1F497D">
                    <a:lumMod val="75000"/>
                  </a:srgbClr>
                </a:solidFill>
              </a:rPr>
              <a:t>			</a:t>
            </a:r>
            <a:endParaRPr lang="en-GB" sz="2100" dirty="0">
              <a:solidFill>
                <a:srgbClr val="1F497D">
                  <a:lumMod val="75000"/>
                </a:srgbClr>
              </a:solidFill>
            </a:endParaRPr>
          </a:p>
        </p:txBody>
      </p:sp>
      <p:sp>
        <p:nvSpPr>
          <p:cNvPr id="2" name="Rectangle 1"/>
          <p:cNvSpPr/>
          <p:nvPr/>
        </p:nvSpPr>
        <p:spPr>
          <a:xfrm rot="16200000">
            <a:off x="-188791" y="3662387"/>
            <a:ext cx="3140603" cy="230832"/>
          </a:xfrm>
          <a:prstGeom prst="rect">
            <a:avLst/>
          </a:prstGeom>
        </p:spPr>
        <p:txBody>
          <a:bodyPr wrap="none">
            <a:spAutoFit/>
          </a:bodyPr>
          <a:lstStyle/>
          <a:p>
            <a:r>
              <a:rPr lang="en-GB" sz="900" dirty="0">
                <a:solidFill>
                  <a:srgbClr val="002060"/>
                </a:solidFill>
                <a:latin typeface="Century Gothic" panose="020B0502020202020204" pitchFamily="34" charset="0"/>
                <a:ea typeface="Times" panose="02020603050405020304" pitchFamily="18" charset="0"/>
                <a:cs typeface="Times New Roman" panose="02020603050405020304" pitchFamily="18" charset="0"/>
              </a:rPr>
              <a:t>HOSPITALITY • LEISURE • TOURISM • RELATED SECTORS</a:t>
            </a:r>
            <a:endParaRPr lang="en-GB" sz="1350" dirty="0">
              <a:solidFill>
                <a:prstClr val="black"/>
              </a:solidFill>
            </a:endParaRPr>
          </a:p>
        </p:txBody>
      </p:sp>
    </p:spTree>
    <p:extLst>
      <p:ext uri="{BB962C8B-B14F-4D97-AF65-F5344CB8AC3E}">
        <p14:creationId xmlns:p14="http://schemas.microsoft.com/office/powerpoint/2010/main" val="1214061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nvPr>
        </p:nvGraphicFramePr>
        <p:xfrm>
          <a:off x="679037" y="2134712"/>
          <a:ext cx="4023066" cy="2700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0995" t="13381" b="12578"/>
          <a:stretch/>
        </p:blipFill>
        <p:spPr bwMode="auto">
          <a:xfrm>
            <a:off x="1439652" y="782707"/>
            <a:ext cx="2214246" cy="1255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3801437" y="2420523"/>
            <a:ext cx="3243246" cy="773289"/>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225"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Comprehensive range of activity promoting the industry as a great place to work - campaigns, Careers IAG, Events &amp; presentations</a:t>
            </a:r>
            <a:endParaRPr lang="en-GB" sz="225" i="1" dirty="0">
              <a:solidFill>
                <a:srgbClr val="1F497D">
                  <a:lumMod val="75000"/>
                </a:srgbClr>
              </a:solidFill>
              <a:latin typeface="Century Gothic" panose="020B0502020202020204" pitchFamily="34" charset="0"/>
            </a:endParaRPr>
          </a:p>
        </p:txBody>
      </p:sp>
      <p:sp>
        <p:nvSpPr>
          <p:cNvPr id="17" name="TextBox 16"/>
          <p:cNvSpPr txBox="1"/>
          <p:nvPr/>
        </p:nvSpPr>
        <p:spPr>
          <a:xfrm>
            <a:off x="3809043" y="3280591"/>
            <a:ext cx="3243246" cy="669414"/>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300"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Targeted activity with industry Ambassadors, talent scouting, work experience, mentoring, Into Work Programmes </a:t>
            </a:r>
          </a:p>
          <a:p>
            <a:pPr algn="ctr"/>
            <a:endParaRPr lang="en-GB" sz="300" i="1" dirty="0">
              <a:solidFill>
                <a:srgbClr val="1F497D">
                  <a:lumMod val="75000"/>
                </a:srgbClr>
              </a:solidFill>
              <a:latin typeface="Century Gothic" panose="020B0502020202020204" pitchFamily="34" charset="0"/>
            </a:endParaRPr>
          </a:p>
        </p:txBody>
      </p:sp>
      <p:sp>
        <p:nvSpPr>
          <p:cNvPr id="18" name="TextBox 17"/>
          <p:cNvSpPr txBox="1"/>
          <p:nvPr/>
        </p:nvSpPr>
        <p:spPr>
          <a:xfrm>
            <a:off x="3809043" y="4163742"/>
            <a:ext cx="3243246" cy="669414"/>
          </a:xfrm>
          <a:prstGeom prst="rect">
            <a:avLst/>
          </a:prstGeom>
          <a:solidFill>
            <a:schemeClr val="tx2">
              <a:lumMod val="20000"/>
              <a:lumOff val="80000"/>
            </a:schemeClr>
          </a:solidFill>
          <a:ln>
            <a:solidFill>
              <a:srgbClr val="0070C0"/>
            </a:solidFill>
          </a:ln>
        </p:spPr>
        <p:txBody>
          <a:bodyPr wrap="square" rtlCol="0">
            <a:spAutoFit/>
          </a:bodyPr>
          <a:lstStyle/>
          <a:p>
            <a:pPr algn="ctr"/>
            <a:endParaRPr lang="en-GB" sz="300" i="1" dirty="0">
              <a:solidFill>
                <a:srgbClr val="1F497D">
                  <a:lumMod val="75000"/>
                </a:srgbClr>
              </a:solidFill>
              <a:latin typeface="Century Gothic" panose="020B0502020202020204" pitchFamily="34" charset="0"/>
            </a:endParaRPr>
          </a:p>
          <a:p>
            <a:pPr algn="ctr"/>
            <a:r>
              <a:rPr lang="en-GB" sz="1050" i="1" dirty="0">
                <a:solidFill>
                  <a:srgbClr val="1F497D">
                    <a:lumMod val="75000"/>
                  </a:srgbClr>
                </a:solidFill>
                <a:latin typeface="Century Gothic" panose="020B0502020202020204" pitchFamily="34" charset="0"/>
              </a:rPr>
              <a:t>Helping Business Partners with resourcing, promoting employer brand, staff development; community, education or people CSR priorities</a:t>
            </a:r>
          </a:p>
          <a:p>
            <a:pPr algn="ctr"/>
            <a:endParaRPr lang="en-GB" sz="300" i="1" dirty="0">
              <a:solidFill>
                <a:srgbClr val="1F497D">
                  <a:lumMod val="75000"/>
                </a:srgbClr>
              </a:solidFill>
              <a:latin typeface="Century Gothic" panose="020B0502020202020204" pitchFamily="34" charset="0"/>
            </a:endParaRPr>
          </a:p>
        </p:txBody>
      </p:sp>
      <p:sp>
        <p:nvSpPr>
          <p:cNvPr id="8" name="Rectangle 7"/>
          <p:cNvSpPr/>
          <p:nvPr/>
        </p:nvSpPr>
        <p:spPr>
          <a:xfrm rot="16200000">
            <a:off x="-188791" y="3662387"/>
            <a:ext cx="3140603" cy="230832"/>
          </a:xfrm>
          <a:prstGeom prst="rect">
            <a:avLst/>
          </a:prstGeom>
        </p:spPr>
        <p:txBody>
          <a:bodyPr wrap="none">
            <a:spAutoFit/>
          </a:bodyPr>
          <a:lstStyle/>
          <a:p>
            <a:r>
              <a:rPr lang="en-GB" sz="900" dirty="0">
                <a:solidFill>
                  <a:srgbClr val="002060"/>
                </a:solidFill>
                <a:latin typeface="Century Gothic" panose="020B0502020202020204" pitchFamily="34" charset="0"/>
                <a:ea typeface="Times" panose="02020603050405020304" pitchFamily="18" charset="0"/>
                <a:cs typeface="Times New Roman" panose="02020603050405020304" pitchFamily="18" charset="0"/>
              </a:rPr>
              <a:t>HOSPITALITY • LEISURE • TOURISM • RELATED SECTORS</a:t>
            </a:r>
            <a:endParaRPr lang="en-GB" sz="1350" dirty="0">
              <a:solidFill>
                <a:prstClr val="black"/>
              </a:solidFill>
            </a:endParaRPr>
          </a:p>
        </p:txBody>
      </p:sp>
      <p:sp>
        <p:nvSpPr>
          <p:cNvPr id="9" name="Subtitle 2"/>
          <p:cNvSpPr txBox="1">
            <a:spLocks/>
          </p:cNvSpPr>
          <p:nvPr/>
        </p:nvSpPr>
        <p:spPr>
          <a:xfrm>
            <a:off x="1696249" y="4937088"/>
            <a:ext cx="4171895" cy="671297"/>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dirty="0">
                <a:solidFill>
                  <a:srgbClr val="1F497D">
                    <a:lumMod val="75000"/>
                  </a:srgbClr>
                </a:solidFill>
                <a:latin typeface="Century Gothic" panose="020B0502020202020204" pitchFamily="34" charset="0"/>
              </a:rPr>
              <a:t>Making a difference…</a:t>
            </a:r>
          </a:p>
          <a:p>
            <a:pPr marL="0" indent="0">
              <a:buNone/>
            </a:pPr>
            <a:r>
              <a:rPr lang="en-GB" sz="1800" dirty="0">
                <a:solidFill>
                  <a:srgbClr val="1F497D">
                    <a:lumMod val="75000"/>
                  </a:srgbClr>
                </a:solidFill>
                <a:latin typeface="Century Gothic" panose="020B0502020202020204" pitchFamily="34" charset="0"/>
              </a:rPr>
              <a:t>      		</a:t>
            </a:r>
            <a:r>
              <a:rPr lang="en-GB" sz="1800" b="1" dirty="0">
                <a:solidFill>
                  <a:srgbClr val="1F497D">
                    <a:lumMod val="75000"/>
                  </a:srgbClr>
                </a:solidFill>
                <a:latin typeface="Century Gothic" panose="020B0502020202020204" pitchFamily="34" charset="0"/>
              </a:rPr>
              <a:t>… to business &amp; industry</a:t>
            </a:r>
          </a:p>
          <a:p>
            <a:pPr marL="0" indent="0">
              <a:buNone/>
            </a:pPr>
            <a:r>
              <a:rPr lang="en-GB" sz="2100" b="1" dirty="0">
                <a:solidFill>
                  <a:srgbClr val="1F497D">
                    <a:lumMod val="75000"/>
                  </a:srgbClr>
                </a:solidFill>
              </a:rPr>
              <a:t>			</a:t>
            </a:r>
            <a:endParaRPr lang="en-GB" sz="2100" dirty="0">
              <a:solidFill>
                <a:srgbClr val="1F497D">
                  <a:lumMod val="75000"/>
                </a:srgbClr>
              </a:solidFill>
            </a:endParaRPr>
          </a:p>
        </p:txBody>
      </p:sp>
    </p:spTree>
    <p:extLst>
      <p:ext uri="{BB962C8B-B14F-4D97-AF65-F5344CB8AC3E}">
        <p14:creationId xmlns:p14="http://schemas.microsoft.com/office/powerpoint/2010/main" val="610423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657760" y="1720833"/>
            <a:ext cx="7263000" cy="13997"/>
          </a:xfrm>
          <a:prstGeom prst="line">
            <a:avLst/>
          </a:prstGeom>
          <a:ln w="66675">
            <a:solidFill>
              <a:srgbClr val="028482"/>
            </a:solidFill>
          </a:ln>
        </p:spPr>
        <p:style>
          <a:lnRef idx="1">
            <a:schemeClr val="accent2"/>
          </a:lnRef>
          <a:fillRef idx="0">
            <a:schemeClr val="accent2"/>
          </a:fillRef>
          <a:effectRef idx="0">
            <a:schemeClr val="accent2"/>
          </a:effectRef>
          <a:fontRef idx="minor">
            <a:schemeClr val="tx1"/>
          </a:fontRef>
        </p:style>
      </p:cxn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284" y="1075619"/>
            <a:ext cx="1318479" cy="803448"/>
          </a:xfrm>
          <a:prstGeom prst="rect">
            <a:avLst/>
          </a:prstGeom>
        </p:spPr>
      </p:pic>
      <p:sp>
        <p:nvSpPr>
          <p:cNvPr id="8" name="TextBox 7"/>
          <p:cNvSpPr txBox="1"/>
          <p:nvPr/>
        </p:nvSpPr>
        <p:spPr>
          <a:xfrm>
            <a:off x="1593763" y="1772983"/>
            <a:ext cx="5513012" cy="300082"/>
          </a:xfrm>
          <a:prstGeom prst="rect">
            <a:avLst/>
          </a:prstGeom>
          <a:noFill/>
        </p:spPr>
        <p:txBody>
          <a:bodyPr wrap="square" rtlCol="0">
            <a:spAutoFit/>
          </a:bodyPr>
          <a:lstStyle/>
          <a:p>
            <a:r>
              <a:rPr lang="en-GB" sz="1350" b="1" dirty="0">
                <a:solidFill>
                  <a:srgbClr val="028482"/>
                </a:solidFill>
                <a:latin typeface="Century Gothic" panose="020B0502020202020204" pitchFamily="34" charset="0"/>
              </a:rPr>
              <a:t>Credentials &amp; Track Record</a:t>
            </a:r>
          </a:p>
        </p:txBody>
      </p:sp>
      <p:grpSp>
        <p:nvGrpSpPr>
          <p:cNvPr id="28" name="Group 27"/>
          <p:cNvGrpSpPr/>
          <p:nvPr/>
        </p:nvGrpSpPr>
        <p:grpSpPr>
          <a:xfrm>
            <a:off x="418509" y="3143235"/>
            <a:ext cx="7612381" cy="2259631"/>
            <a:chOff x="1021080" y="2741278"/>
            <a:chExt cx="10149841" cy="3012841"/>
          </a:xfrm>
        </p:grpSpPr>
        <p:cxnSp>
          <p:nvCxnSpPr>
            <p:cNvPr id="29" name="Straight Connector 28"/>
            <p:cNvCxnSpPr/>
            <p:nvPr/>
          </p:nvCxnSpPr>
          <p:spPr>
            <a:xfrm>
              <a:off x="1871979" y="3461466"/>
              <a:ext cx="0" cy="899161"/>
            </a:xfrm>
            <a:prstGeom prst="line">
              <a:avLst/>
            </a:prstGeom>
            <a:ln w="28575">
              <a:solidFill>
                <a:srgbClr val="00A6A4"/>
              </a:solidFill>
            </a:ln>
          </p:spPr>
          <p:style>
            <a:lnRef idx="1">
              <a:schemeClr val="accent1"/>
            </a:lnRef>
            <a:fillRef idx="0">
              <a:schemeClr val="accent1"/>
            </a:fillRef>
            <a:effectRef idx="0">
              <a:schemeClr val="accent1"/>
            </a:effectRef>
            <a:fontRef idx="minor">
              <a:schemeClr val="tx1"/>
            </a:fontRef>
          </p:style>
        </p:cxnSp>
        <p:sp>
          <p:nvSpPr>
            <p:cNvPr id="30" name="Right Arrow 29"/>
            <p:cNvSpPr/>
            <p:nvPr/>
          </p:nvSpPr>
          <p:spPr>
            <a:xfrm>
              <a:off x="1021080" y="3302010"/>
              <a:ext cx="10073640" cy="242323"/>
            </a:xfrm>
            <a:prstGeom prst="rightArrow">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31" name="Oval 30"/>
            <p:cNvSpPr/>
            <p:nvPr/>
          </p:nvSpPr>
          <p:spPr>
            <a:xfrm rot="2226159">
              <a:off x="1774823" y="4284428"/>
              <a:ext cx="194313" cy="246386"/>
            </a:xfrm>
            <a:prstGeom prst="ellipse">
              <a:avLst/>
            </a:prstGeom>
            <a:solidFill>
              <a:srgbClr val="00A6A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32" name="TextBox 14"/>
            <p:cNvSpPr txBox="1"/>
            <p:nvPr/>
          </p:nvSpPr>
          <p:spPr>
            <a:xfrm>
              <a:off x="1021080" y="4615346"/>
              <a:ext cx="1574800" cy="113877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900" dirty="0">
                  <a:solidFill>
                    <a:srgbClr val="22335D"/>
                  </a:solidFill>
                  <a:latin typeface="Century Gothic" panose="020B0502020202020204" pitchFamily="34" charset="0"/>
                </a:rPr>
                <a:t>Schools, Education Support &amp; Youth Programmes</a:t>
              </a:r>
            </a:p>
            <a:p>
              <a:endParaRPr lang="en-GB" sz="1350" dirty="0">
                <a:solidFill>
                  <a:prstClr val="black"/>
                </a:solidFill>
              </a:endParaRPr>
            </a:p>
          </p:txBody>
        </p:sp>
        <p:sp>
          <p:nvSpPr>
            <p:cNvPr id="33" name="TextBox 15"/>
            <p:cNvSpPr txBox="1"/>
            <p:nvPr/>
          </p:nvSpPr>
          <p:spPr>
            <a:xfrm>
              <a:off x="3026411" y="4615346"/>
              <a:ext cx="1574800" cy="4924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900" dirty="0">
                  <a:solidFill>
                    <a:srgbClr val="22335D"/>
                  </a:solidFill>
                  <a:latin typeface="Century Gothic" panose="020B0502020202020204" pitchFamily="34" charset="0"/>
                </a:rPr>
                <a:t>Specialist Careers Advice</a:t>
              </a:r>
            </a:p>
          </p:txBody>
        </p:sp>
        <p:sp>
          <p:nvSpPr>
            <p:cNvPr id="34" name="TextBox 16"/>
            <p:cNvSpPr txBox="1"/>
            <p:nvPr/>
          </p:nvSpPr>
          <p:spPr>
            <a:xfrm>
              <a:off x="5179060" y="4615346"/>
              <a:ext cx="1559560" cy="4924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900" dirty="0">
                  <a:solidFill>
                    <a:srgbClr val="22335D"/>
                  </a:solidFill>
                  <a:latin typeface="Century Gothic" panose="020B0502020202020204" pitchFamily="34" charset="0"/>
                </a:rPr>
                <a:t>‘INSPIRED’ Work Experience</a:t>
              </a:r>
            </a:p>
          </p:txBody>
        </p:sp>
        <p:sp>
          <p:nvSpPr>
            <p:cNvPr id="35" name="TextBox 17"/>
            <p:cNvSpPr txBox="1"/>
            <p:nvPr/>
          </p:nvSpPr>
          <p:spPr>
            <a:xfrm>
              <a:off x="9321801" y="4615346"/>
              <a:ext cx="1849120" cy="4924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900" dirty="0">
                  <a:solidFill>
                    <a:srgbClr val="22335D"/>
                  </a:solidFill>
                  <a:latin typeface="Century Gothic" panose="020B0502020202020204" pitchFamily="34" charset="0"/>
                </a:rPr>
                <a:t>Employment &amp; Mentoring</a:t>
              </a:r>
              <a:endParaRPr lang="en-GB" sz="1050" dirty="0">
                <a:solidFill>
                  <a:srgbClr val="22335D"/>
                </a:solidFill>
                <a:latin typeface="Century Gothic" panose="020B0502020202020204" pitchFamily="34" charset="0"/>
              </a:endParaRPr>
            </a:p>
          </p:txBody>
        </p:sp>
        <p:cxnSp>
          <p:nvCxnSpPr>
            <p:cNvPr id="36" name="Straight Connector 35"/>
            <p:cNvCxnSpPr/>
            <p:nvPr/>
          </p:nvCxnSpPr>
          <p:spPr>
            <a:xfrm>
              <a:off x="3892180" y="3461466"/>
              <a:ext cx="0" cy="899161"/>
            </a:xfrm>
            <a:prstGeom prst="line">
              <a:avLst/>
            </a:prstGeom>
            <a:ln w="28575">
              <a:solidFill>
                <a:srgbClr val="00A6A4"/>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rot="2226159">
              <a:off x="3795024" y="4284428"/>
              <a:ext cx="194313" cy="246386"/>
            </a:xfrm>
            <a:prstGeom prst="ellipse">
              <a:avLst/>
            </a:prstGeom>
            <a:solidFill>
              <a:srgbClr val="00A6A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38" name="TextBox 18"/>
            <p:cNvSpPr txBox="1"/>
            <p:nvPr/>
          </p:nvSpPr>
          <p:spPr>
            <a:xfrm>
              <a:off x="7181053" y="4625648"/>
              <a:ext cx="1869440" cy="4924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900" dirty="0">
                  <a:solidFill>
                    <a:srgbClr val="22335D"/>
                  </a:solidFill>
                  <a:latin typeface="Century Gothic" panose="020B0502020202020204" pitchFamily="34" charset="0"/>
                </a:rPr>
                <a:t>‘Into Work’ Programmes</a:t>
              </a:r>
            </a:p>
          </p:txBody>
        </p:sp>
        <p:sp>
          <p:nvSpPr>
            <p:cNvPr id="39" name="Oval 38"/>
            <p:cNvSpPr/>
            <p:nvPr/>
          </p:nvSpPr>
          <p:spPr>
            <a:xfrm>
              <a:off x="3267503" y="2817077"/>
              <a:ext cx="1254761" cy="1254761"/>
            </a:xfrm>
            <a:prstGeom prst="ellipse">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76368" y="2925942"/>
              <a:ext cx="1037030" cy="1037030"/>
            </a:xfrm>
            <a:prstGeom prst="rect">
              <a:avLst/>
            </a:prstGeom>
            <a:ln>
              <a:noFill/>
            </a:ln>
          </p:spPr>
        </p:pic>
        <p:cxnSp>
          <p:nvCxnSpPr>
            <p:cNvPr id="41" name="Straight Connector 40"/>
            <p:cNvCxnSpPr/>
            <p:nvPr/>
          </p:nvCxnSpPr>
          <p:spPr>
            <a:xfrm>
              <a:off x="5985879" y="3449920"/>
              <a:ext cx="0" cy="899161"/>
            </a:xfrm>
            <a:prstGeom prst="line">
              <a:avLst/>
            </a:prstGeom>
            <a:ln w="28575">
              <a:solidFill>
                <a:srgbClr val="00A6A4"/>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rot="2226159">
              <a:off x="5888723" y="4272882"/>
              <a:ext cx="194313" cy="246386"/>
            </a:xfrm>
            <a:prstGeom prst="ellipse">
              <a:avLst/>
            </a:prstGeom>
            <a:solidFill>
              <a:srgbClr val="00A6A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cxnSp>
          <p:nvCxnSpPr>
            <p:cNvPr id="43" name="Straight Connector 42"/>
            <p:cNvCxnSpPr/>
            <p:nvPr/>
          </p:nvCxnSpPr>
          <p:spPr>
            <a:xfrm>
              <a:off x="8115773" y="3461234"/>
              <a:ext cx="0" cy="899161"/>
            </a:xfrm>
            <a:prstGeom prst="line">
              <a:avLst/>
            </a:prstGeom>
            <a:ln w="28575">
              <a:solidFill>
                <a:srgbClr val="00A6A4"/>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rot="2226159">
              <a:off x="8018617" y="4284196"/>
              <a:ext cx="194313" cy="246386"/>
            </a:xfrm>
            <a:prstGeom prst="ellipse">
              <a:avLst/>
            </a:prstGeom>
            <a:solidFill>
              <a:srgbClr val="00A6A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cxnSp>
          <p:nvCxnSpPr>
            <p:cNvPr id="45" name="Straight Connector 44"/>
            <p:cNvCxnSpPr/>
            <p:nvPr/>
          </p:nvCxnSpPr>
          <p:spPr>
            <a:xfrm>
              <a:off x="10325891" y="3449920"/>
              <a:ext cx="0" cy="899161"/>
            </a:xfrm>
            <a:prstGeom prst="line">
              <a:avLst/>
            </a:prstGeom>
            <a:ln w="28575">
              <a:solidFill>
                <a:srgbClr val="00A6A4"/>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rot="2226159">
              <a:off x="10228735" y="4272882"/>
              <a:ext cx="194313" cy="246386"/>
            </a:xfrm>
            <a:prstGeom prst="ellipse">
              <a:avLst/>
            </a:prstGeom>
            <a:solidFill>
              <a:srgbClr val="00A6A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47" name="Oval 46"/>
            <p:cNvSpPr/>
            <p:nvPr/>
          </p:nvSpPr>
          <p:spPr>
            <a:xfrm>
              <a:off x="1244599" y="2741278"/>
              <a:ext cx="1254761" cy="1254761"/>
            </a:xfrm>
            <a:prstGeom prst="ellipse">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48" name="Oval 47"/>
            <p:cNvSpPr/>
            <p:nvPr/>
          </p:nvSpPr>
          <p:spPr>
            <a:xfrm>
              <a:off x="9660713" y="2810156"/>
              <a:ext cx="1254761" cy="1254761"/>
            </a:xfrm>
            <a:prstGeom prst="ellipse">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pic>
          <p:nvPicPr>
            <p:cNvPr id="49" name="Pictur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69578" y="2919021"/>
              <a:ext cx="1037030" cy="1037030"/>
            </a:xfrm>
            <a:prstGeom prst="rect">
              <a:avLst/>
            </a:prstGeom>
            <a:ln>
              <a:noFill/>
            </a:ln>
          </p:spPr>
        </p:pic>
        <p:pic>
          <p:nvPicPr>
            <p:cNvPr id="50" name="Pictur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53464" y="2850143"/>
              <a:ext cx="1037030" cy="1037030"/>
            </a:xfrm>
            <a:prstGeom prst="rect">
              <a:avLst/>
            </a:prstGeom>
            <a:ln>
              <a:noFill/>
            </a:ln>
          </p:spPr>
        </p:pic>
        <p:sp>
          <p:nvSpPr>
            <p:cNvPr id="51" name="Oval 50"/>
            <p:cNvSpPr/>
            <p:nvPr/>
          </p:nvSpPr>
          <p:spPr>
            <a:xfrm>
              <a:off x="7490268" y="2810156"/>
              <a:ext cx="1254761" cy="1254761"/>
            </a:xfrm>
            <a:prstGeom prst="ellipse">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sp>
          <p:nvSpPr>
            <p:cNvPr id="52" name="Oval 51"/>
            <p:cNvSpPr/>
            <p:nvPr/>
          </p:nvSpPr>
          <p:spPr>
            <a:xfrm>
              <a:off x="5358498" y="2810156"/>
              <a:ext cx="1254761" cy="1254761"/>
            </a:xfrm>
            <a:prstGeom prst="ellipse">
              <a:avLst/>
            </a:prstGeom>
            <a:solidFill>
              <a:srgbClr val="00A6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solidFill>
                  <a:prstClr val="white"/>
                </a:solidFill>
              </a:endParaRPr>
            </a:p>
          </p:txBody>
        </p:sp>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67363" y="2919021"/>
              <a:ext cx="1037030" cy="1037030"/>
            </a:xfrm>
            <a:prstGeom prst="rect">
              <a:avLst/>
            </a:prstGeom>
            <a:ln>
              <a:noFill/>
            </a:ln>
          </p:spPr>
        </p:pic>
        <p:pic>
          <p:nvPicPr>
            <p:cNvPr id="54" name="Picture 5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97373" y="2925942"/>
              <a:ext cx="1036800" cy="1036800"/>
            </a:xfrm>
            <a:prstGeom prst="rect">
              <a:avLst/>
            </a:prstGeom>
          </p:spPr>
        </p:pic>
      </p:grpSp>
      <p:sp>
        <p:nvSpPr>
          <p:cNvPr id="55" name="TextBox 54"/>
          <p:cNvSpPr txBox="1"/>
          <p:nvPr/>
        </p:nvSpPr>
        <p:spPr>
          <a:xfrm>
            <a:off x="275284" y="2372651"/>
            <a:ext cx="7368029" cy="300082"/>
          </a:xfrm>
          <a:prstGeom prst="rect">
            <a:avLst/>
          </a:prstGeom>
          <a:noFill/>
        </p:spPr>
        <p:txBody>
          <a:bodyPr wrap="square" rtlCol="0">
            <a:spAutoFit/>
          </a:bodyPr>
          <a:lstStyle/>
          <a:p>
            <a:r>
              <a:rPr lang="en-GB" sz="1350" b="1" dirty="0">
                <a:solidFill>
                  <a:srgbClr val="028482"/>
                </a:solidFill>
                <a:latin typeface="Century Gothic" panose="020B0502020202020204" pitchFamily="34" charset="0"/>
              </a:rPr>
              <a:t>We provide a high impact, effective and creative pipeline of support</a:t>
            </a:r>
            <a:endParaRPr lang="en-GB" sz="1350" b="1" dirty="0">
              <a:solidFill>
                <a:srgbClr val="C0504D"/>
              </a:solidFill>
              <a:latin typeface="Century Gothic" panose="020B0502020202020204" pitchFamily="34" charset="0"/>
            </a:endParaRPr>
          </a:p>
        </p:txBody>
      </p:sp>
    </p:spTree>
    <p:extLst>
      <p:ext uri="{BB962C8B-B14F-4D97-AF65-F5344CB8AC3E}">
        <p14:creationId xmlns:p14="http://schemas.microsoft.com/office/powerpoint/2010/main" val="2094886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4485237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002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716513" y="332656"/>
            <a:ext cx="8229600" cy="1143000"/>
          </a:xfrm>
        </p:spPr>
        <p:txBody>
          <a:bodyPr/>
          <a:lstStyle/>
          <a:p>
            <a:r>
              <a:rPr lang="en-GB" sz="3600" b="1" dirty="0" smtClean="0">
                <a:latin typeface="Century Gothic" panose="020B0502020202020204" pitchFamily="34" charset="0"/>
              </a:rPr>
              <a:t>			</a:t>
            </a:r>
            <a:endParaRPr lang="en-GB" sz="3600" b="1" dirty="0">
              <a:latin typeface="Century Gothic" panose="020B0502020202020204" pitchFamily="34" charset="0"/>
            </a:endParaRPr>
          </a:p>
        </p:txBody>
      </p:sp>
      <p:sp>
        <p:nvSpPr>
          <p:cNvPr id="3" name="Content Placeholder 2"/>
          <p:cNvSpPr>
            <a:spLocks noGrp="1"/>
          </p:cNvSpPr>
          <p:nvPr>
            <p:ph idx="1"/>
          </p:nvPr>
        </p:nvSpPr>
        <p:spPr>
          <a:xfrm>
            <a:off x="1716513" y="1818454"/>
            <a:ext cx="7704856" cy="4392488"/>
          </a:xfrm>
        </p:spPr>
        <p:txBody>
          <a:bodyPr>
            <a:noAutofit/>
          </a:bodyPr>
          <a:lstStyle/>
          <a:p>
            <a:pPr marL="0" indent="0">
              <a:buNone/>
            </a:pPr>
            <a:endParaRPr lang="en-GB" sz="2000" b="1" dirty="0" smtClean="0">
              <a:solidFill>
                <a:schemeClr val="accent1"/>
              </a:solidFill>
            </a:endParaRPr>
          </a:p>
          <a:p>
            <a:pPr marL="0" indent="0">
              <a:buNone/>
            </a:pPr>
            <a:r>
              <a:rPr lang="en-GB" sz="2000" b="1" dirty="0" err="1" smtClean="0">
                <a:solidFill>
                  <a:schemeClr val="accent1"/>
                </a:solidFill>
              </a:rPr>
              <a:t>Careerscope</a:t>
            </a:r>
            <a:r>
              <a:rPr lang="en-GB" sz="2000" b="1" dirty="0" smtClean="0">
                <a:solidFill>
                  <a:schemeClr val="accent1"/>
                </a:solidFill>
              </a:rPr>
              <a:t>  </a:t>
            </a:r>
            <a:r>
              <a:rPr lang="en-GB" sz="2000" b="1" dirty="0">
                <a:solidFill>
                  <a:schemeClr val="accent1"/>
                </a:solidFill>
              </a:rPr>
              <a:t>Website </a:t>
            </a:r>
            <a:endParaRPr lang="en-GB" sz="2000" dirty="0">
              <a:solidFill>
                <a:schemeClr val="accent1"/>
              </a:solidFill>
            </a:endParaRPr>
          </a:p>
          <a:p>
            <a:pPr marL="0" indent="0">
              <a:buNone/>
            </a:pPr>
            <a:r>
              <a:rPr lang="en-GB" sz="2000" dirty="0" smtClean="0">
                <a:solidFill>
                  <a:schemeClr val="accent1"/>
                </a:solidFill>
              </a:rPr>
              <a:t>Careers Advise / Guidance Case </a:t>
            </a:r>
            <a:r>
              <a:rPr lang="en-GB" sz="2000" dirty="0">
                <a:solidFill>
                  <a:schemeClr val="accent1"/>
                </a:solidFill>
              </a:rPr>
              <a:t>Studies / Press releases / News </a:t>
            </a:r>
            <a:r>
              <a:rPr lang="en-GB" sz="2000" dirty="0" smtClean="0">
                <a:solidFill>
                  <a:schemeClr val="accent1"/>
                </a:solidFill>
              </a:rPr>
              <a:t>Stories/Regional Events</a:t>
            </a:r>
          </a:p>
          <a:p>
            <a:pPr marL="0" indent="0">
              <a:buNone/>
            </a:pPr>
            <a:r>
              <a:rPr lang="en-GB" sz="3600" dirty="0">
                <a:solidFill>
                  <a:schemeClr val="accent1"/>
                </a:solidFill>
                <a:hlinkClick r:id="rId3"/>
              </a:rPr>
              <a:t>https://careerscope.uk.net</a:t>
            </a:r>
            <a:r>
              <a:rPr lang="en-GB" sz="3600" dirty="0" smtClean="0">
                <a:solidFill>
                  <a:schemeClr val="accent1"/>
                </a:solidFill>
                <a:hlinkClick r:id="rId3"/>
              </a:rPr>
              <a:t>/</a:t>
            </a:r>
            <a:endParaRPr lang="en-GB" sz="3600" dirty="0" smtClean="0">
              <a:solidFill>
                <a:schemeClr val="accent1"/>
              </a:solidFill>
            </a:endParaRPr>
          </a:p>
          <a:p>
            <a:pPr marL="0" indent="0">
              <a:buNone/>
            </a:pPr>
            <a:endParaRPr lang="en-GB" sz="2000" b="1" dirty="0" smtClean="0">
              <a:solidFill>
                <a:schemeClr val="accent1"/>
              </a:solidFill>
            </a:endParaRPr>
          </a:p>
          <a:p>
            <a:pPr marL="0" indent="0">
              <a:buNone/>
            </a:pPr>
            <a:r>
              <a:rPr lang="en-GB" sz="2000" b="1" dirty="0" err="1" smtClean="0">
                <a:solidFill>
                  <a:schemeClr val="accent1"/>
                </a:solidFill>
              </a:rPr>
              <a:t>Careerscope</a:t>
            </a:r>
            <a:r>
              <a:rPr lang="en-GB" sz="2000" b="1" dirty="0" smtClean="0">
                <a:solidFill>
                  <a:schemeClr val="accent1"/>
                </a:solidFill>
              </a:rPr>
              <a:t> </a:t>
            </a:r>
            <a:r>
              <a:rPr lang="en-GB" sz="2000" b="1" dirty="0">
                <a:solidFill>
                  <a:schemeClr val="accent1"/>
                </a:solidFill>
              </a:rPr>
              <a:t>Magazines </a:t>
            </a:r>
            <a:endParaRPr lang="en-GB" sz="2000" dirty="0" smtClean="0">
              <a:solidFill>
                <a:schemeClr val="accent1"/>
              </a:solidFill>
            </a:endParaRPr>
          </a:p>
          <a:p>
            <a:pPr marL="0" indent="0">
              <a:buNone/>
            </a:pPr>
            <a:endParaRPr lang="en-GB" sz="2000" b="1" dirty="0" smtClean="0">
              <a:solidFill>
                <a:schemeClr val="accent1"/>
              </a:solidFill>
            </a:endParaRPr>
          </a:p>
          <a:p>
            <a:pPr marL="0" indent="0">
              <a:buNone/>
            </a:pPr>
            <a:r>
              <a:rPr lang="en-GB" sz="2000" b="1" dirty="0" err="1" smtClean="0">
                <a:solidFill>
                  <a:schemeClr val="accent1"/>
                </a:solidFill>
              </a:rPr>
              <a:t>Careerscope</a:t>
            </a:r>
            <a:r>
              <a:rPr lang="en-GB" sz="2000" b="1" dirty="0" smtClean="0">
                <a:solidFill>
                  <a:schemeClr val="accent1"/>
                </a:solidFill>
              </a:rPr>
              <a:t>  </a:t>
            </a:r>
            <a:r>
              <a:rPr lang="en-GB" sz="2000" b="1" dirty="0">
                <a:solidFill>
                  <a:schemeClr val="accent1"/>
                </a:solidFill>
              </a:rPr>
              <a:t>Campaigns </a:t>
            </a:r>
            <a:r>
              <a:rPr lang="en-GB" sz="2000" b="1" dirty="0" smtClean="0">
                <a:solidFill>
                  <a:schemeClr val="accent1"/>
                </a:solidFill>
              </a:rPr>
              <a:t> </a:t>
            </a:r>
            <a:r>
              <a:rPr lang="en-GB" sz="2000" dirty="0" smtClean="0">
                <a:solidFill>
                  <a:schemeClr val="accent1"/>
                </a:solidFill>
              </a:rPr>
              <a:t>What </a:t>
            </a:r>
            <a:r>
              <a:rPr lang="en-GB" sz="2000" dirty="0">
                <a:solidFill>
                  <a:schemeClr val="accent1"/>
                </a:solidFill>
              </a:rPr>
              <a:t>are they?  When are they? </a:t>
            </a:r>
            <a:endParaRPr lang="en-GB" sz="2000" dirty="0"/>
          </a:p>
          <a:p>
            <a:pPr marL="0" indent="0">
              <a:buNone/>
            </a:pPr>
            <a:endParaRPr lang="en-GB" sz="2000" dirty="0" smtClean="0">
              <a:solidFill>
                <a:schemeClr val="accent1"/>
              </a:solidFill>
            </a:endParaRPr>
          </a:p>
          <a:p>
            <a:pPr marL="0" indent="0">
              <a:buNone/>
            </a:pPr>
            <a:r>
              <a:rPr lang="en-GB" sz="2000" b="1" dirty="0" smtClean="0">
                <a:solidFill>
                  <a:schemeClr val="tx2">
                    <a:lumMod val="50000"/>
                  </a:schemeClr>
                </a:solidFill>
              </a:rPr>
              <a:t>	</a:t>
            </a:r>
            <a:endParaRPr lang="en-GB" sz="2000" dirty="0" smtClean="0"/>
          </a:p>
          <a:p>
            <a:endParaRPr lang="en-GB" sz="2000" dirty="0" smtClean="0"/>
          </a:p>
          <a:p>
            <a:endParaRPr lang="en-GB" sz="2000" dirty="0">
              <a:solidFill>
                <a:schemeClr val="tx2"/>
              </a:solidFill>
            </a:endParaRPr>
          </a:p>
          <a:p>
            <a:endParaRPr lang="en-GB" sz="2000" dirty="0">
              <a:latin typeface="Century Gothic" panose="020B0502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8" y="1475656"/>
            <a:ext cx="4265488" cy="704733"/>
          </a:xfrm>
          <a:prstGeom prst="rect">
            <a:avLst/>
          </a:prstGeom>
        </p:spPr>
      </p:pic>
    </p:spTree>
    <p:extLst>
      <p:ext uri="{BB962C8B-B14F-4D97-AF65-F5344CB8AC3E}">
        <p14:creationId xmlns:p14="http://schemas.microsoft.com/office/powerpoint/2010/main" val="4020862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716513" y="332656"/>
            <a:ext cx="8229600" cy="1143000"/>
          </a:xfrm>
        </p:spPr>
        <p:txBody>
          <a:bodyPr/>
          <a:lstStyle/>
          <a:p>
            <a:r>
              <a:rPr lang="en-GB" sz="3600" b="1" dirty="0" smtClean="0">
                <a:latin typeface="Century Gothic" panose="020B0502020202020204" pitchFamily="34" charset="0"/>
              </a:rPr>
              <a:t>			</a:t>
            </a:r>
            <a:endParaRPr lang="en-GB" sz="3600" b="1" dirty="0">
              <a:latin typeface="Century Gothic" panose="020B0502020202020204" pitchFamily="34" charset="0"/>
            </a:endParaRPr>
          </a:p>
        </p:txBody>
      </p:sp>
      <p:sp>
        <p:nvSpPr>
          <p:cNvPr id="3" name="Content Placeholder 2"/>
          <p:cNvSpPr>
            <a:spLocks noGrp="1"/>
          </p:cNvSpPr>
          <p:nvPr>
            <p:ph idx="1"/>
          </p:nvPr>
        </p:nvSpPr>
        <p:spPr>
          <a:xfrm>
            <a:off x="1716513" y="1818454"/>
            <a:ext cx="7704856" cy="4392488"/>
          </a:xfrm>
        </p:spPr>
        <p:txBody>
          <a:bodyPr>
            <a:noAutofit/>
          </a:bodyPr>
          <a:lstStyle/>
          <a:p>
            <a:pPr marL="0" indent="0">
              <a:buNone/>
            </a:pPr>
            <a:endParaRPr lang="en-GB" sz="2000" b="1" dirty="0" smtClean="0">
              <a:solidFill>
                <a:schemeClr val="accent1"/>
              </a:solidFill>
            </a:endParaRPr>
          </a:p>
          <a:p>
            <a:pPr marL="0" indent="0">
              <a:buNone/>
            </a:pPr>
            <a:r>
              <a:rPr lang="en-GB" sz="2000" b="1" dirty="0" err="1" smtClean="0">
                <a:solidFill>
                  <a:schemeClr val="accent1"/>
                </a:solidFill>
              </a:rPr>
              <a:t>Careerscope</a:t>
            </a:r>
            <a:r>
              <a:rPr lang="en-GB" sz="2000" b="1" dirty="0" smtClean="0">
                <a:solidFill>
                  <a:schemeClr val="accent1"/>
                </a:solidFill>
              </a:rPr>
              <a:t>  Campaigns</a:t>
            </a:r>
          </a:p>
          <a:p>
            <a:pPr marL="0" indent="0">
              <a:buNone/>
            </a:pPr>
            <a:endParaRPr lang="en-GB" sz="2000" dirty="0" smtClean="0">
              <a:solidFill>
                <a:schemeClr val="accent1"/>
              </a:solidFill>
            </a:endParaRPr>
          </a:p>
          <a:p>
            <a:pPr marL="0" indent="0">
              <a:buNone/>
            </a:pPr>
            <a:r>
              <a:rPr lang="en-GB" sz="2000" b="1" dirty="0" smtClean="0">
                <a:solidFill>
                  <a:schemeClr val="tx2">
                    <a:lumMod val="50000"/>
                  </a:schemeClr>
                </a:solidFill>
              </a:rPr>
              <a:t>	KP DAY – </a:t>
            </a:r>
            <a:r>
              <a:rPr lang="en-GB" sz="2000" dirty="0" smtClean="0">
                <a:solidFill>
                  <a:schemeClr val="tx2">
                    <a:lumMod val="50000"/>
                  </a:schemeClr>
                </a:solidFill>
              </a:rPr>
              <a:t>22</a:t>
            </a:r>
            <a:r>
              <a:rPr lang="en-GB" sz="2000" baseline="30000" dirty="0" smtClean="0">
                <a:solidFill>
                  <a:schemeClr val="tx2">
                    <a:lumMod val="50000"/>
                  </a:schemeClr>
                </a:solidFill>
              </a:rPr>
              <a:t>nd</a:t>
            </a:r>
            <a:r>
              <a:rPr lang="en-GB" sz="2000" dirty="0" smtClean="0">
                <a:solidFill>
                  <a:schemeClr val="tx2">
                    <a:lumMod val="50000"/>
                  </a:schemeClr>
                </a:solidFill>
              </a:rPr>
              <a:t> June </a:t>
            </a:r>
          </a:p>
          <a:p>
            <a:pPr marL="0" indent="0">
              <a:buNone/>
            </a:pPr>
            <a:r>
              <a:rPr lang="en-GB" sz="2000" b="1" dirty="0">
                <a:solidFill>
                  <a:schemeClr val="tx2">
                    <a:lumMod val="50000"/>
                  </a:schemeClr>
                </a:solidFill>
              </a:rPr>
              <a:t>	</a:t>
            </a:r>
            <a:endParaRPr lang="en-GB" sz="2000" b="1" dirty="0" smtClean="0">
              <a:solidFill>
                <a:schemeClr val="tx2">
                  <a:lumMod val="50000"/>
                </a:schemeClr>
              </a:solidFill>
            </a:endParaRPr>
          </a:p>
          <a:p>
            <a:pPr marL="0" indent="0">
              <a:buNone/>
            </a:pPr>
            <a:r>
              <a:rPr lang="en-GB" sz="2000" b="1" dirty="0">
                <a:solidFill>
                  <a:schemeClr val="tx2">
                    <a:lumMod val="50000"/>
                  </a:schemeClr>
                </a:solidFill>
              </a:rPr>
              <a:t>	</a:t>
            </a:r>
            <a:r>
              <a:rPr lang="en-GB" sz="2000" b="1" dirty="0" smtClean="0">
                <a:solidFill>
                  <a:schemeClr val="tx2">
                    <a:lumMod val="50000"/>
                  </a:schemeClr>
                </a:solidFill>
              </a:rPr>
              <a:t>	Housekeeping Festival </a:t>
            </a:r>
            <a:r>
              <a:rPr lang="en-GB" sz="2000" dirty="0" smtClean="0">
                <a:solidFill>
                  <a:schemeClr val="tx2">
                    <a:lumMod val="50000"/>
                  </a:schemeClr>
                </a:solidFill>
              </a:rPr>
              <a:t>– Launch Next Term</a:t>
            </a:r>
          </a:p>
          <a:p>
            <a:pPr marL="0" indent="0" algn="ctr">
              <a:buNone/>
            </a:pPr>
            <a:r>
              <a:rPr lang="en-GB" sz="2000" b="1" dirty="0" smtClean="0">
                <a:solidFill>
                  <a:schemeClr val="tx2">
                    <a:lumMod val="50000"/>
                  </a:schemeClr>
                </a:solidFill>
              </a:rPr>
              <a:t> </a:t>
            </a:r>
          </a:p>
          <a:p>
            <a:pPr marL="0" indent="0" algn="ctr">
              <a:buNone/>
            </a:pPr>
            <a:r>
              <a:rPr lang="en-GB" sz="2000" b="1" dirty="0">
                <a:solidFill>
                  <a:schemeClr val="tx2">
                    <a:lumMod val="50000"/>
                  </a:schemeClr>
                </a:solidFill>
              </a:rPr>
              <a:t>	</a:t>
            </a:r>
            <a:r>
              <a:rPr lang="en-GB" sz="2000" b="1" dirty="0" smtClean="0">
                <a:solidFill>
                  <a:schemeClr val="tx2">
                    <a:lumMod val="50000"/>
                  </a:schemeClr>
                </a:solidFill>
              </a:rPr>
              <a:t>		 National Waiters Day </a:t>
            </a:r>
            <a:r>
              <a:rPr lang="en-GB" sz="2000" dirty="0" smtClean="0">
                <a:solidFill>
                  <a:schemeClr val="tx2">
                    <a:lumMod val="50000"/>
                  </a:schemeClr>
                </a:solidFill>
              </a:rPr>
              <a:t>– May 2019 </a:t>
            </a:r>
            <a:endParaRPr lang="en-GB" sz="2000" dirty="0" smtClean="0"/>
          </a:p>
          <a:p>
            <a:endParaRPr lang="en-GB" sz="2000" dirty="0" smtClean="0"/>
          </a:p>
          <a:p>
            <a:endParaRPr lang="en-GB" sz="2000" dirty="0">
              <a:solidFill>
                <a:schemeClr val="tx2"/>
              </a:solidFill>
            </a:endParaRPr>
          </a:p>
          <a:p>
            <a:endParaRPr lang="en-GB" sz="2000" dirty="0">
              <a:latin typeface="Century Gothic" panose="020B050202020202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475656"/>
            <a:ext cx="4265488" cy="704733"/>
          </a:xfrm>
          <a:prstGeom prst="rect">
            <a:avLst/>
          </a:prstGeom>
        </p:spPr>
      </p:pic>
    </p:spTree>
    <p:extLst>
      <p:ext uri="{BB962C8B-B14F-4D97-AF65-F5344CB8AC3E}">
        <p14:creationId xmlns:p14="http://schemas.microsoft.com/office/powerpoint/2010/main" val="284537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08304" y="0"/>
            <a:ext cx="1835696" cy="5733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699792" y="497753"/>
            <a:ext cx="6444208" cy="1143000"/>
          </a:xfrm>
        </p:spPr>
        <p:txBody>
          <a:bodyPr>
            <a:normAutofit fontScale="90000"/>
          </a:bodyPr>
          <a:lstStyle/>
          <a:p>
            <a:pPr algn="r"/>
            <a:r>
              <a:rPr lang="en-GB" sz="3600" b="1" dirty="0" smtClean="0"/>
              <a:t/>
            </a:r>
            <a:br>
              <a:rPr lang="en-GB" sz="3600" b="1" dirty="0" smtClean="0"/>
            </a:br>
            <a:endParaRPr lang="en-GB" sz="3600" b="1" dirty="0">
              <a:latin typeface="Century Gothic" panose="020B0502020202020204" pitchFamily="34" charset="0"/>
            </a:endParaRPr>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5921896" y="202"/>
            <a:ext cx="3590858" cy="221671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6577" y="1907912"/>
            <a:ext cx="7442779" cy="4961853"/>
          </a:xfrm>
          <a:prstGeom prst="rect">
            <a:avLst/>
          </a:prstGeom>
        </p:spPr>
      </p:pic>
      <p:sp>
        <p:nvSpPr>
          <p:cNvPr id="3" name="Content Placeholder 2"/>
          <p:cNvSpPr>
            <a:spLocks noGrp="1"/>
          </p:cNvSpPr>
          <p:nvPr>
            <p:ph idx="1"/>
          </p:nvPr>
        </p:nvSpPr>
        <p:spPr>
          <a:xfrm>
            <a:off x="1701220" y="2085962"/>
            <a:ext cx="6399172" cy="4439382"/>
          </a:xfrm>
        </p:spPr>
        <p:txBody>
          <a:bodyPr>
            <a:noAutofit/>
          </a:bodyPr>
          <a:lstStyle/>
          <a:p>
            <a:pPr marL="0" indent="0">
              <a:buNone/>
            </a:pPr>
            <a:endParaRPr lang="en-GB" sz="2400" b="1" dirty="0" smtClean="0">
              <a:solidFill>
                <a:srgbClr val="FFC000"/>
              </a:solidFill>
            </a:endParaRPr>
          </a:p>
          <a:p>
            <a:pPr marL="0" indent="0">
              <a:buNone/>
            </a:pPr>
            <a:endParaRPr lang="en-GB" sz="2400" b="1" dirty="0" smtClean="0">
              <a:solidFill>
                <a:srgbClr val="FFC000"/>
              </a:solidFill>
            </a:endParaRPr>
          </a:p>
          <a:p>
            <a:pPr marL="0" indent="0">
              <a:buNone/>
            </a:pPr>
            <a:endParaRPr lang="en-GB" sz="4800" b="1" dirty="0" smtClean="0">
              <a:solidFill>
                <a:srgbClr val="FFFF00"/>
              </a:solidFill>
            </a:endParaRPr>
          </a:p>
          <a:p>
            <a:pPr marL="0" indent="0">
              <a:buNone/>
            </a:pPr>
            <a:r>
              <a:rPr lang="en-GB" sz="2800" b="1" dirty="0" smtClean="0">
                <a:solidFill>
                  <a:schemeClr val="accent6"/>
                </a:solidFill>
              </a:rPr>
              <a:t>Registrations Are Open</a:t>
            </a:r>
            <a:endParaRPr lang="en-GB" sz="2800" b="1" dirty="0">
              <a:solidFill>
                <a:schemeClr val="accent6"/>
              </a:solidFill>
            </a:endParaRPr>
          </a:p>
          <a:p>
            <a:pPr marL="457200" lvl="1" indent="0">
              <a:buNone/>
            </a:pPr>
            <a:endParaRPr lang="en-GB" b="1" dirty="0">
              <a:solidFill>
                <a:srgbClr val="FFC000"/>
              </a:solidFill>
            </a:endParaRPr>
          </a:p>
          <a:p>
            <a:pPr marL="914400" lvl="2" indent="0">
              <a:spcBef>
                <a:spcPts val="0"/>
              </a:spcBef>
              <a:buNone/>
              <a:defRPr/>
            </a:pPr>
            <a:r>
              <a:rPr lang="en-GB" sz="2800" b="1" dirty="0">
                <a:solidFill>
                  <a:srgbClr val="FFC000"/>
                </a:solidFill>
                <a:hlinkClick r:id="rId5"/>
              </a:rPr>
              <a:t>www.futurechef.uk.net</a:t>
            </a:r>
            <a:r>
              <a:rPr lang="en-GB" sz="2800" b="1" dirty="0">
                <a:solidFill>
                  <a:srgbClr val="FFC000"/>
                </a:solidFill>
              </a:rPr>
              <a:t> </a:t>
            </a:r>
          </a:p>
          <a:p>
            <a:pPr>
              <a:spcBef>
                <a:spcPts val="0"/>
              </a:spcBef>
              <a:defRPr/>
            </a:pPr>
            <a:endParaRPr lang="en-GB" sz="2000" dirty="0" smtClean="0">
              <a:latin typeface="Century Gothic" panose="020B0502020202020204" pitchFamily="34" charset="0"/>
            </a:endParaRPr>
          </a:p>
          <a:p>
            <a:pPr marL="0" indent="0">
              <a:buNone/>
            </a:pPr>
            <a:endParaRPr lang="en-GB" sz="2000" dirty="0">
              <a:latin typeface="Century Gothic" panose="020B0502020202020204" pitchFamily="34" charset="0"/>
            </a:endParaRPr>
          </a:p>
        </p:txBody>
      </p:sp>
    </p:spTree>
    <p:extLst>
      <p:ext uri="{BB962C8B-B14F-4D97-AF65-F5344CB8AC3E}">
        <p14:creationId xmlns:p14="http://schemas.microsoft.com/office/powerpoint/2010/main" val="3346023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8144" y="649977"/>
            <a:ext cx="1738536" cy="418058"/>
          </a:xfrm>
        </p:spPr>
        <p:txBody>
          <a:bodyPr>
            <a:normAutofit fontScale="90000"/>
          </a:bodyPr>
          <a:lstStyle/>
          <a:p>
            <a:endParaRPr lang="en-GB" dirty="0"/>
          </a:p>
        </p:txBody>
      </p:sp>
      <p:sp>
        <p:nvSpPr>
          <p:cNvPr id="3" name="Content Placeholder 2"/>
          <p:cNvSpPr>
            <a:spLocks noGrp="1"/>
          </p:cNvSpPr>
          <p:nvPr>
            <p:ph idx="1"/>
          </p:nvPr>
        </p:nvSpPr>
        <p:spPr/>
        <p:txBody>
          <a:bodyPr/>
          <a:lstStyle/>
          <a:p>
            <a:endParaRPr lang="en-GB" dirty="0" smtClean="0">
              <a:hlinkClick r:id="rId3"/>
            </a:endParaRPr>
          </a:p>
          <a:p>
            <a:endParaRPr lang="en-GB" dirty="0">
              <a:hlinkClick r:id="rId3"/>
            </a:endParaRPr>
          </a:p>
          <a:p>
            <a:endParaRPr lang="en-GB" dirty="0" smtClean="0">
              <a:hlinkClick r:id="rId3"/>
            </a:endParaRPr>
          </a:p>
          <a:p>
            <a:r>
              <a:rPr lang="en-GB" sz="2800" dirty="0" smtClean="0">
                <a:hlinkClick r:id="rId3"/>
              </a:rPr>
              <a:t>     </a:t>
            </a:r>
            <a:endParaRPr lang="en-GB" sz="2800" dirty="0" smtClean="0"/>
          </a:p>
          <a:p>
            <a:endParaRPr lang="en-GB" sz="2800" dirty="0"/>
          </a:p>
        </p:txBody>
      </p:sp>
      <p:sp>
        <p:nvSpPr>
          <p:cNvPr id="4" name="TextBox 3"/>
          <p:cNvSpPr txBox="1"/>
          <p:nvPr/>
        </p:nvSpPr>
        <p:spPr>
          <a:xfrm>
            <a:off x="1763688" y="2564904"/>
            <a:ext cx="6264696" cy="4093428"/>
          </a:xfrm>
          <a:prstGeom prst="rect">
            <a:avLst/>
          </a:prstGeom>
          <a:noFill/>
        </p:spPr>
        <p:txBody>
          <a:bodyPr wrap="square" rtlCol="0">
            <a:spAutoFit/>
          </a:bodyPr>
          <a:lstStyle/>
          <a:p>
            <a:pPr marL="571500" indent="-571500">
              <a:buFont typeface="Arial" panose="020B0604020202020204" pitchFamily="34" charset="0"/>
              <a:buChar char="•"/>
            </a:pPr>
            <a:r>
              <a:rPr lang="en-GB" sz="3600" dirty="0" smtClean="0"/>
              <a:t>12,000 Participants UK</a:t>
            </a:r>
          </a:p>
          <a:p>
            <a:pPr marL="571500" indent="-571500">
              <a:buFont typeface="Arial" panose="020B0604020202020204" pitchFamily="34" charset="0"/>
              <a:buChar char="•"/>
            </a:pPr>
            <a:r>
              <a:rPr lang="en-GB" sz="3600" dirty="0" smtClean="0"/>
              <a:t>5,317 Participants in Scotland</a:t>
            </a:r>
            <a:endParaRPr lang="en-GB" sz="4400" dirty="0"/>
          </a:p>
          <a:p>
            <a:pPr marL="571500" indent="-571500">
              <a:buFont typeface="Arial" panose="020B0604020202020204" pitchFamily="34" charset="0"/>
              <a:buChar char="•"/>
            </a:pPr>
            <a:r>
              <a:rPr lang="en-GB" sz="3600" dirty="0" smtClean="0"/>
              <a:t>School Heat 485 young people </a:t>
            </a:r>
          </a:p>
          <a:p>
            <a:pPr marL="571500" indent="-571500">
              <a:buFont typeface="Arial" panose="020B0604020202020204" pitchFamily="34" charset="0"/>
              <a:buChar char="•"/>
            </a:pPr>
            <a:r>
              <a:rPr lang="en-GB" sz="3600" dirty="0" smtClean="0"/>
              <a:t>23 Local finals across Scotland</a:t>
            </a:r>
          </a:p>
          <a:p>
            <a:endParaRPr lang="en-GB" sz="4400" dirty="0"/>
          </a:p>
        </p:txBody>
      </p:sp>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4788024" y="62619"/>
            <a:ext cx="3024336" cy="2010831"/>
          </a:xfrm>
          <a:prstGeom prst="rect">
            <a:avLst/>
          </a:prstGeom>
        </p:spPr>
      </p:pic>
    </p:spTree>
    <p:extLst>
      <p:ext uri="{BB962C8B-B14F-4D97-AF65-F5344CB8AC3E}">
        <p14:creationId xmlns:p14="http://schemas.microsoft.com/office/powerpoint/2010/main" val="256840296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8985</TotalTime>
  <Words>840</Words>
  <Application>Microsoft Office PowerPoint</Application>
  <PresentationFormat>On-screen Show (4:3)</PresentationFormat>
  <Paragraphs>208</Paragraphs>
  <Slides>17</Slides>
  <Notes>17</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17</vt:i4>
      </vt:variant>
    </vt:vector>
  </HeadingPairs>
  <TitlesOfParts>
    <vt:vector size="26" baseType="lpstr">
      <vt:lpstr>Arial</vt:lpstr>
      <vt:lpstr>Calibri</vt:lpstr>
      <vt:lpstr>Century Gothic</vt:lpstr>
      <vt:lpstr>Times</vt:lpstr>
      <vt:lpstr>Times New Roman</vt:lpstr>
      <vt:lpstr>1_Office Theme</vt:lpstr>
      <vt:lpstr>2_Office Theme</vt:lpstr>
      <vt:lpstr>3_Office Theme</vt:lpstr>
      <vt:lpstr>4_Office Theme</vt:lpstr>
      <vt:lpstr>       CAREERS &amp; EDUCATION   SUPPORTING SCHOOLS      </vt:lpstr>
      <vt:lpstr>PowerPoint Presentation</vt:lpstr>
      <vt:lpstr>PowerPoint Presentation</vt:lpstr>
      <vt:lpstr>PowerPoint Presentation</vt:lpstr>
      <vt:lpstr>PowerPoint Presentation</vt:lpstr>
      <vt:lpstr>   </vt:lpstr>
      <vt:lpstr>   </vt:lpstr>
      <vt:lpstr> </vt:lpstr>
      <vt:lpstr>PowerPoint Presentation</vt:lpstr>
      <vt:lpstr>    Calendar</vt:lpstr>
      <vt:lpstr>    Learning Bites </vt:lpstr>
      <vt:lpstr> </vt:lpstr>
      <vt:lpstr> </vt:lpstr>
      <vt:lpstr>  FAB </vt:lpstr>
      <vt:lpstr>Forthcoming Dates 2018/19</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Kashir Ahmed</dc:creator>
  <cp:lastModifiedBy>Suzanne Train</cp:lastModifiedBy>
  <cp:revision>175</cp:revision>
  <cp:lastPrinted>2012-11-22T06:14:14Z</cp:lastPrinted>
  <dcterms:created xsi:type="dcterms:W3CDTF">2011-11-15T16:36:19Z</dcterms:created>
  <dcterms:modified xsi:type="dcterms:W3CDTF">2018-06-08T17:11:59Z</dcterms:modified>
</cp:coreProperties>
</file>