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86" r:id="rId2"/>
    <p:sldId id="387" r:id="rId3"/>
    <p:sldId id="388" r:id="rId4"/>
    <p:sldId id="389" r:id="rId5"/>
    <p:sldId id="390" r:id="rId6"/>
    <p:sldId id="391" r:id="rId7"/>
    <p:sldId id="392" r:id="rId8"/>
    <p:sldId id="393" r:id="rId9"/>
    <p:sldId id="394" r:id="rId10"/>
    <p:sldId id="395" r:id="rId11"/>
    <p:sldId id="396" r:id="rId12"/>
    <p:sldId id="397" r:id="rId13"/>
    <p:sldId id="398"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1" r:id="rId3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8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21" autoAdjust="0"/>
    <p:restoredTop sz="94671" autoAdjust="0"/>
  </p:normalViewPr>
  <p:slideViewPr>
    <p:cSldViewPr>
      <p:cViewPr>
        <p:scale>
          <a:sx n="60" d="100"/>
          <a:sy n="60" d="100"/>
        </p:scale>
        <p:origin x="-792"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2904"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1C12F63-5394-46F4-9D4C-E45DA8DF5FE2}" type="datetimeFigureOut">
              <a:rPr lang="en-US" smtClean="0"/>
              <a:pPr/>
              <a:t>11/3/2015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DA2CCD1-2A39-4AB0-BC87-5596B164B08C}" type="slidenum">
              <a:rPr lang="en-US" smtClean="0"/>
              <a:pPr/>
              <a:t>‹#›</a:t>
            </a:fld>
            <a:endParaRPr lang="en-US"/>
          </a:p>
        </p:txBody>
      </p:sp>
    </p:spTree>
    <p:extLst>
      <p:ext uri="{BB962C8B-B14F-4D97-AF65-F5344CB8AC3E}">
        <p14:creationId xmlns:p14="http://schemas.microsoft.com/office/powerpoint/2010/main" val="3651458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A2CCD1-2A39-4AB0-BC87-5596B164B08C}" type="slidenum">
              <a:rPr lang="en-US" smtClean="0"/>
              <a:pPr/>
              <a:t>1</a:t>
            </a:fld>
            <a:endParaRPr lang="en-US"/>
          </a:p>
        </p:txBody>
      </p:sp>
    </p:spTree>
    <p:extLst>
      <p:ext uri="{BB962C8B-B14F-4D97-AF65-F5344CB8AC3E}">
        <p14:creationId xmlns:p14="http://schemas.microsoft.com/office/powerpoint/2010/main" val="4247080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A2CCD1-2A39-4AB0-BC87-5596B164B08C}" type="slidenum">
              <a:rPr lang="en-US" smtClean="0"/>
              <a:pPr/>
              <a:t>10</a:t>
            </a:fld>
            <a:endParaRPr lang="en-US"/>
          </a:p>
        </p:txBody>
      </p:sp>
    </p:spTree>
    <p:extLst>
      <p:ext uri="{BB962C8B-B14F-4D97-AF65-F5344CB8AC3E}">
        <p14:creationId xmlns:p14="http://schemas.microsoft.com/office/powerpoint/2010/main" val="616174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740BBB-B746-489E-A196-224265E75C68}" type="slidenum">
              <a:rPr lang="en-GB" smtClean="0"/>
              <a:t>11</a:t>
            </a:fld>
            <a:endParaRPr lang="en-GB"/>
          </a:p>
        </p:txBody>
      </p:sp>
    </p:spTree>
    <p:extLst>
      <p:ext uri="{BB962C8B-B14F-4D97-AF65-F5344CB8AC3E}">
        <p14:creationId xmlns:p14="http://schemas.microsoft.com/office/powerpoint/2010/main" val="3411436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A2CCD1-2A39-4AB0-BC87-5596B164B08C}" type="slidenum">
              <a:rPr lang="en-US" smtClean="0"/>
              <a:pPr/>
              <a:t>12</a:t>
            </a:fld>
            <a:endParaRPr lang="en-US"/>
          </a:p>
        </p:txBody>
      </p:sp>
    </p:spTree>
    <p:extLst>
      <p:ext uri="{BB962C8B-B14F-4D97-AF65-F5344CB8AC3E}">
        <p14:creationId xmlns:p14="http://schemas.microsoft.com/office/powerpoint/2010/main" val="2154277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A2CCD1-2A39-4AB0-BC87-5596B164B08C}" type="slidenum">
              <a:rPr lang="en-US" smtClean="0"/>
              <a:pPr/>
              <a:t>13</a:t>
            </a:fld>
            <a:endParaRPr lang="en-US"/>
          </a:p>
        </p:txBody>
      </p:sp>
    </p:spTree>
    <p:extLst>
      <p:ext uri="{BB962C8B-B14F-4D97-AF65-F5344CB8AC3E}">
        <p14:creationId xmlns:p14="http://schemas.microsoft.com/office/powerpoint/2010/main" val="2704745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A2CCD1-2A39-4AB0-BC87-5596B164B08C}" type="slidenum">
              <a:rPr lang="en-US" smtClean="0"/>
              <a:pPr/>
              <a:t>14</a:t>
            </a:fld>
            <a:endParaRPr lang="en-US"/>
          </a:p>
        </p:txBody>
      </p:sp>
    </p:spTree>
    <p:extLst>
      <p:ext uri="{BB962C8B-B14F-4D97-AF65-F5344CB8AC3E}">
        <p14:creationId xmlns:p14="http://schemas.microsoft.com/office/powerpoint/2010/main" val="981575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A2CCD1-2A39-4AB0-BC87-5596B164B08C}" type="slidenum">
              <a:rPr lang="en-US" smtClean="0"/>
              <a:pPr/>
              <a:t>15</a:t>
            </a:fld>
            <a:endParaRPr lang="en-US"/>
          </a:p>
        </p:txBody>
      </p:sp>
    </p:spTree>
    <p:extLst>
      <p:ext uri="{BB962C8B-B14F-4D97-AF65-F5344CB8AC3E}">
        <p14:creationId xmlns:p14="http://schemas.microsoft.com/office/powerpoint/2010/main" val="2586895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A2CCD1-2A39-4AB0-BC87-5596B164B08C}" type="slidenum">
              <a:rPr lang="en-US" smtClean="0"/>
              <a:pPr/>
              <a:t>16</a:t>
            </a:fld>
            <a:endParaRPr lang="en-US"/>
          </a:p>
        </p:txBody>
      </p:sp>
    </p:spTree>
    <p:extLst>
      <p:ext uri="{BB962C8B-B14F-4D97-AF65-F5344CB8AC3E}">
        <p14:creationId xmlns:p14="http://schemas.microsoft.com/office/powerpoint/2010/main" val="42592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A2CCD1-2A39-4AB0-BC87-5596B164B08C}" type="slidenum">
              <a:rPr lang="en-US" smtClean="0"/>
              <a:pPr/>
              <a:t>17</a:t>
            </a:fld>
            <a:endParaRPr lang="en-US"/>
          </a:p>
        </p:txBody>
      </p:sp>
    </p:spTree>
    <p:extLst>
      <p:ext uri="{BB962C8B-B14F-4D97-AF65-F5344CB8AC3E}">
        <p14:creationId xmlns:p14="http://schemas.microsoft.com/office/powerpoint/2010/main" val="2852470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A2CCD1-2A39-4AB0-BC87-5596B164B08C}" type="slidenum">
              <a:rPr lang="en-US" smtClean="0"/>
              <a:pPr/>
              <a:t>18</a:t>
            </a:fld>
            <a:endParaRPr lang="en-US"/>
          </a:p>
        </p:txBody>
      </p:sp>
    </p:spTree>
    <p:extLst>
      <p:ext uri="{BB962C8B-B14F-4D97-AF65-F5344CB8AC3E}">
        <p14:creationId xmlns:p14="http://schemas.microsoft.com/office/powerpoint/2010/main" val="1186814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A2CCD1-2A39-4AB0-BC87-5596B164B08C}" type="slidenum">
              <a:rPr lang="en-US" smtClean="0"/>
              <a:pPr/>
              <a:t>19</a:t>
            </a:fld>
            <a:endParaRPr lang="en-US"/>
          </a:p>
        </p:txBody>
      </p:sp>
    </p:spTree>
    <p:extLst>
      <p:ext uri="{BB962C8B-B14F-4D97-AF65-F5344CB8AC3E}">
        <p14:creationId xmlns:p14="http://schemas.microsoft.com/office/powerpoint/2010/main" val="3130756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a:t>
            </a:r>
            <a:r>
              <a:rPr lang="en-US" baseline="0" dirty="0" smtClean="0"/>
              <a:t> UK - </a:t>
            </a:r>
            <a:r>
              <a:rPr lang="en-US" dirty="0" smtClean="0"/>
              <a:t>5 leadership</a:t>
            </a:r>
            <a:r>
              <a:rPr lang="en-US" baseline="0" dirty="0" smtClean="0"/>
              <a:t> </a:t>
            </a:r>
            <a:r>
              <a:rPr lang="en-US" dirty="0" smtClean="0"/>
              <a:t>committees,</a:t>
            </a:r>
            <a:r>
              <a:rPr lang="en-US" baseline="0" dirty="0" smtClean="0"/>
              <a:t> ACAD  sit on the Health &amp; Safety and Training &amp; Skills committees– Graham attending H&amp;S meeting today</a:t>
            </a:r>
            <a:endParaRPr lang="en-GB" dirty="0"/>
          </a:p>
        </p:txBody>
      </p:sp>
      <p:sp>
        <p:nvSpPr>
          <p:cNvPr id="4" name="Slide Number Placeholder 3"/>
          <p:cNvSpPr>
            <a:spLocks noGrp="1"/>
          </p:cNvSpPr>
          <p:nvPr>
            <p:ph type="sldNum" sz="quarter" idx="10"/>
          </p:nvPr>
        </p:nvSpPr>
        <p:spPr/>
        <p:txBody>
          <a:bodyPr/>
          <a:lstStyle/>
          <a:p>
            <a:fld id="{86740BBB-B746-489E-A196-224265E75C68}" type="slidenum">
              <a:rPr lang="en-GB" smtClean="0"/>
              <a:t>2</a:t>
            </a:fld>
            <a:endParaRPr lang="en-GB"/>
          </a:p>
        </p:txBody>
      </p:sp>
    </p:spTree>
    <p:extLst>
      <p:ext uri="{BB962C8B-B14F-4D97-AF65-F5344CB8AC3E}">
        <p14:creationId xmlns:p14="http://schemas.microsoft.com/office/powerpoint/2010/main" val="1152763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A2CCD1-2A39-4AB0-BC87-5596B164B08C}" type="slidenum">
              <a:rPr lang="en-US" smtClean="0"/>
              <a:pPr/>
              <a:t>20</a:t>
            </a:fld>
            <a:endParaRPr lang="en-US"/>
          </a:p>
        </p:txBody>
      </p:sp>
    </p:spTree>
    <p:extLst>
      <p:ext uri="{BB962C8B-B14F-4D97-AF65-F5344CB8AC3E}">
        <p14:creationId xmlns:p14="http://schemas.microsoft.com/office/powerpoint/2010/main" val="2815004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A2CCD1-2A39-4AB0-BC87-5596B164B08C}" type="slidenum">
              <a:rPr lang="en-US" smtClean="0"/>
              <a:pPr/>
              <a:t>21</a:t>
            </a:fld>
            <a:endParaRPr lang="en-US"/>
          </a:p>
        </p:txBody>
      </p:sp>
    </p:spTree>
    <p:extLst>
      <p:ext uri="{BB962C8B-B14F-4D97-AF65-F5344CB8AC3E}">
        <p14:creationId xmlns:p14="http://schemas.microsoft.com/office/powerpoint/2010/main" val="4062051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A2CCD1-2A39-4AB0-BC87-5596B164B08C}" type="slidenum">
              <a:rPr lang="en-US" smtClean="0"/>
              <a:pPr/>
              <a:t>22</a:t>
            </a:fld>
            <a:endParaRPr lang="en-US"/>
          </a:p>
        </p:txBody>
      </p:sp>
    </p:spTree>
    <p:extLst>
      <p:ext uri="{BB962C8B-B14F-4D97-AF65-F5344CB8AC3E}">
        <p14:creationId xmlns:p14="http://schemas.microsoft.com/office/powerpoint/2010/main" val="597769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A2CCD1-2A39-4AB0-BC87-5596B164B08C}" type="slidenum">
              <a:rPr lang="en-US" smtClean="0"/>
              <a:pPr/>
              <a:t>23</a:t>
            </a:fld>
            <a:endParaRPr lang="en-US"/>
          </a:p>
        </p:txBody>
      </p:sp>
    </p:spTree>
    <p:extLst>
      <p:ext uri="{BB962C8B-B14F-4D97-AF65-F5344CB8AC3E}">
        <p14:creationId xmlns:p14="http://schemas.microsoft.com/office/powerpoint/2010/main" val="1629296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A2CCD1-2A39-4AB0-BC87-5596B164B08C}" type="slidenum">
              <a:rPr lang="en-US" smtClean="0"/>
              <a:pPr/>
              <a:t>24</a:t>
            </a:fld>
            <a:endParaRPr lang="en-US"/>
          </a:p>
        </p:txBody>
      </p:sp>
    </p:spTree>
    <p:extLst>
      <p:ext uri="{BB962C8B-B14F-4D97-AF65-F5344CB8AC3E}">
        <p14:creationId xmlns:p14="http://schemas.microsoft.com/office/powerpoint/2010/main" val="1424687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A2CCD1-2A39-4AB0-BC87-5596B164B08C}" type="slidenum">
              <a:rPr lang="en-US" smtClean="0"/>
              <a:pPr/>
              <a:t>25</a:t>
            </a:fld>
            <a:endParaRPr lang="en-US"/>
          </a:p>
        </p:txBody>
      </p:sp>
    </p:spTree>
    <p:extLst>
      <p:ext uri="{BB962C8B-B14F-4D97-AF65-F5344CB8AC3E}">
        <p14:creationId xmlns:p14="http://schemas.microsoft.com/office/powerpoint/2010/main" val="3994464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A2CCD1-2A39-4AB0-BC87-5596B164B08C}" type="slidenum">
              <a:rPr lang="en-US" smtClean="0"/>
              <a:pPr/>
              <a:t>26</a:t>
            </a:fld>
            <a:endParaRPr lang="en-US"/>
          </a:p>
        </p:txBody>
      </p:sp>
    </p:spTree>
    <p:extLst>
      <p:ext uri="{BB962C8B-B14F-4D97-AF65-F5344CB8AC3E}">
        <p14:creationId xmlns:p14="http://schemas.microsoft.com/office/powerpoint/2010/main" val="606073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A2CCD1-2A39-4AB0-BC87-5596B164B08C}" type="slidenum">
              <a:rPr lang="en-US" smtClean="0"/>
              <a:pPr/>
              <a:t>27</a:t>
            </a:fld>
            <a:endParaRPr lang="en-US"/>
          </a:p>
        </p:txBody>
      </p:sp>
    </p:spTree>
    <p:extLst>
      <p:ext uri="{BB962C8B-B14F-4D97-AF65-F5344CB8AC3E}">
        <p14:creationId xmlns:p14="http://schemas.microsoft.com/office/powerpoint/2010/main" val="33802891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A2CCD1-2A39-4AB0-BC87-5596B164B08C}" type="slidenum">
              <a:rPr lang="en-US" smtClean="0"/>
              <a:pPr/>
              <a:t>28</a:t>
            </a:fld>
            <a:endParaRPr lang="en-US"/>
          </a:p>
        </p:txBody>
      </p:sp>
    </p:spTree>
    <p:extLst>
      <p:ext uri="{BB962C8B-B14F-4D97-AF65-F5344CB8AC3E}">
        <p14:creationId xmlns:p14="http://schemas.microsoft.com/office/powerpoint/2010/main" val="22347587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A2CCD1-2A39-4AB0-BC87-5596B164B08C}" type="slidenum">
              <a:rPr lang="en-US" smtClean="0"/>
              <a:pPr/>
              <a:t>29</a:t>
            </a:fld>
            <a:endParaRPr lang="en-US"/>
          </a:p>
        </p:txBody>
      </p:sp>
    </p:spTree>
    <p:extLst>
      <p:ext uri="{BB962C8B-B14F-4D97-AF65-F5344CB8AC3E}">
        <p14:creationId xmlns:p14="http://schemas.microsoft.com/office/powerpoint/2010/main" val="2484756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A2CCD1-2A39-4AB0-BC87-5596B164B08C}" type="slidenum">
              <a:rPr lang="en-US" smtClean="0"/>
              <a:pPr/>
              <a:t>3</a:t>
            </a:fld>
            <a:endParaRPr lang="en-US"/>
          </a:p>
        </p:txBody>
      </p:sp>
    </p:spTree>
    <p:extLst>
      <p:ext uri="{BB962C8B-B14F-4D97-AF65-F5344CB8AC3E}">
        <p14:creationId xmlns:p14="http://schemas.microsoft.com/office/powerpoint/2010/main" val="40871068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A2CCD1-2A39-4AB0-BC87-5596B164B08C}" type="slidenum">
              <a:rPr lang="en-US" smtClean="0"/>
              <a:pPr/>
              <a:t>30</a:t>
            </a:fld>
            <a:endParaRPr lang="en-US"/>
          </a:p>
        </p:txBody>
      </p:sp>
    </p:spTree>
    <p:extLst>
      <p:ext uri="{BB962C8B-B14F-4D97-AF65-F5344CB8AC3E}">
        <p14:creationId xmlns:p14="http://schemas.microsoft.com/office/powerpoint/2010/main" val="2645183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A2CCD1-2A39-4AB0-BC87-5596B164B08C}" type="slidenum">
              <a:rPr lang="en-US" smtClean="0"/>
              <a:pPr/>
              <a:t>31</a:t>
            </a:fld>
            <a:endParaRPr lang="en-US"/>
          </a:p>
        </p:txBody>
      </p:sp>
    </p:spTree>
    <p:extLst>
      <p:ext uri="{BB962C8B-B14F-4D97-AF65-F5344CB8AC3E}">
        <p14:creationId xmlns:p14="http://schemas.microsoft.com/office/powerpoint/2010/main" val="951873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A2CCD1-2A39-4AB0-BC87-5596B164B08C}" type="slidenum">
              <a:rPr lang="en-US" smtClean="0"/>
              <a:pPr/>
              <a:t>4</a:t>
            </a:fld>
            <a:endParaRPr lang="en-US"/>
          </a:p>
        </p:txBody>
      </p:sp>
    </p:spTree>
    <p:extLst>
      <p:ext uri="{BB962C8B-B14F-4D97-AF65-F5344CB8AC3E}">
        <p14:creationId xmlns:p14="http://schemas.microsoft.com/office/powerpoint/2010/main" val="3038295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Chrysotile,</a:t>
            </a:r>
            <a:r>
              <a:rPr lang="en-US" baseline="0" dirty="0" smtClean="0"/>
              <a:t> </a:t>
            </a:r>
            <a:r>
              <a:rPr lang="en-US" baseline="0" dirty="0" err="1" smtClean="0"/>
              <a:t>Amosite</a:t>
            </a:r>
            <a:r>
              <a:rPr lang="en-US" baseline="0" dirty="0" smtClean="0"/>
              <a:t> &amp; Crocidolite – these however do not determine if material </a:t>
            </a:r>
            <a:r>
              <a:rPr lang="en-US" baseline="0" smtClean="0"/>
              <a:t>is licensable or not</a:t>
            </a:r>
            <a:endParaRPr lang="en-GB"/>
          </a:p>
        </p:txBody>
      </p:sp>
      <p:sp>
        <p:nvSpPr>
          <p:cNvPr id="4" name="Slide Number Placeholder 3"/>
          <p:cNvSpPr>
            <a:spLocks noGrp="1"/>
          </p:cNvSpPr>
          <p:nvPr>
            <p:ph type="sldNum" sz="quarter" idx="10"/>
          </p:nvPr>
        </p:nvSpPr>
        <p:spPr/>
        <p:txBody>
          <a:bodyPr/>
          <a:lstStyle/>
          <a:p>
            <a:fld id="{86740BBB-B746-489E-A196-224265E75C68}" type="slidenum">
              <a:rPr lang="en-GB" smtClean="0"/>
              <a:t>5</a:t>
            </a:fld>
            <a:endParaRPr lang="en-GB"/>
          </a:p>
        </p:txBody>
      </p:sp>
    </p:spTree>
    <p:extLst>
      <p:ext uri="{BB962C8B-B14F-4D97-AF65-F5344CB8AC3E}">
        <p14:creationId xmlns:p14="http://schemas.microsoft.com/office/powerpoint/2010/main" val="1090720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Very much a current problem</a:t>
            </a:r>
            <a:r>
              <a:rPr lang="en-GB" baseline="0" dirty="0" smtClean="0"/>
              <a:t> with</a:t>
            </a:r>
            <a:endParaRPr lang="en-GB" dirty="0"/>
          </a:p>
        </p:txBody>
      </p:sp>
      <p:sp>
        <p:nvSpPr>
          <p:cNvPr id="4" name="Slide Number Placeholder 3"/>
          <p:cNvSpPr>
            <a:spLocks noGrp="1"/>
          </p:cNvSpPr>
          <p:nvPr>
            <p:ph type="sldNum" sz="quarter" idx="10"/>
          </p:nvPr>
        </p:nvSpPr>
        <p:spPr/>
        <p:txBody>
          <a:bodyPr/>
          <a:lstStyle/>
          <a:p>
            <a:fld id="{86740BBB-B746-489E-A196-224265E75C68}" type="slidenum">
              <a:rPr lang="en-GB" smtClean="0"/>
              <a:t>6</a:t>
            </a:fld>
            <a:endParaRPr lang="en-GB"/>
          </a:p>
        </p:txBody>
      </p:sp>
    </p:spTree>
    <p:extLst>
      <p:ext uri="{BB962C8B-B14F-4D97-AF65-F5344CB8AC3E}">
        <p14:creationId xmlns:p14="http://schemas.microsoft.com/office/powerpoint/2010/main" val="280388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A2CCD1-2A39-4AB0-BC87-5596B164B08C}" type="slidenum">
              <a:rPr lang="en-US" smtClean="0"/>
              <a:pPr/>
              <a:t>7</a:t>
            </a:fld>
            <a:endParaRPr lang="en-US"/>
          </a:p>
        </p:txBody>
      </p:sp>
    </p:spTree>
    <p:extLst>
      <p:ext uri="{BB962C8B-B14F-4D97-AF65-F5344CB8AC3E}">
        <p14:creationId xmlns:p14="http://schemas.microsoft.com/office/powerpoint/2010/main" val="3344037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A2CCD1-2A39-4AB0-BC87-5596B164B08C}" type="slidenum">
              <a:rPr lang="en-US" smtClean="0"/>
              <a:pPr/>
              <a:t>8</a:t>
            </a:fld>
            <a:endParaRPr lang="en-US"/>
          </a:p>
        </p:txBody>
      </p:sp>
    </p:spTree>
    <p:extLst>
      <p:ext uri="{BB962C8B-B14F-4D97-AF65-F5344CB8AC3E}">
        <p14:creationId xmlns:p14="http://schemas.microsoft.com/office/powerpoint/2010/main" val="2517611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A2CCD1-2A39-4AB0-BC87-5596B164B08C}" type="slidenum">
              <a:rPr lang="en-US" smtClean="0"/>
              <a:pPr/>
              <a:t>9</a:t>
            </a:fld>
            <a:endParaRPr lang="en-US"/>
          </a:p>
        </p:txBody>
      </p:sp>
    </p:spTree>
    <p:extLst>
      <p:ext uri="{BB962C8B-B14F-4D97-AF65-F5344CB8AC3E}">
        <p14:creationId xmlns:p14="http://schemas.microsoft.com/office/powerpoint/2010/main" val="1883125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42983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E2918B-5A25-4EC7-BA97-8302CCC79666}" type="datetimeFigureOut">
              <a:rPr lang="en-US" smtClean="0"/>
              <a:pPr/>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81D20-12AF-4A0F-95DE-ECEB778BE064}" type="slidenum">
              <a:rPr lang="en-US" smtClean="0"/>
              <a:pPr/>
              <a:t>‹#›</a:t>
            </a:fld>
            <a:endParaRPr lang="en-US"/>
          </a:p>
        </p:txBody>
      </p:sp>
      <p:pic>
        <p:nvPicPr>
          <p:cNvPr id="8" name="Picture 7" descr="wamitabv4.png"/>
          <p:cNvPicPr>
            <a:picLocks noChangeAspect="1"/>
          </p:cNvPicPr>
          <p:nvPr userDrawn="1"/>
        </p:nvPicPr>
        <p:blipFill>
          <a:blip r:embed="rId2" cstate="print"/>
          <a:stretch>
            <a:fillRect/>
          </a:stretch>
        </p:blipFill>
        <p:spPr>
          <a:xfrm>
            <a:off x="5148064" y="5301208"/>
            <a:ext cx="3707771" cy="115671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2983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E2918B-5A25-4EC7-BA97-8302CCC79666}" type="datetimeFigureOut">
              <a:rPr lang="en-US" smtClean="0"/>
              <a:pPr/>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81D20-12AF-4A0F-95DE-ECEB778BE064}" type="slidenum">
              <a:rPr lang="en-US" smtClean="0"/>
              <a:pPr/>
              <a:t>‹#›</a:t>
            </a:fld>
            <a:endParaRPr lang="en-US"/>
          </a:p>
        </p:txBody>
      </p:sp>
      <p:pic>
        <p:nvPicPr>
          <p:cNvPr id="7" name="Picture 6" descr="wamitabv4.png"/>
          <p:cNvPicPr>
            <a:picLocks noChangeAspect="1"/>
          </p:cNvPicPr>
          <p:nvPr userDrawn="1"/>
        </p:nvPicPr>
        <p:blipFill>
          <a:blip r:embed="rId2" cstate="print"/>
          <a:srcRect t="-2743" r="69197"/>
          <a:stretch>
            <a:fillRect/>
          </a:stretch>
        </p:blipFill>
        <p:spPr>
          <a:xfrm>
            <a:off x="7668344" y="5301208"/>
            <a:ext cx="1107204" cy="115212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42983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E2918B-5A25-4EC7-BA97-8302CCC79666}" type="datetimeFigureOut">
              <a:rPr lang="en-US" smtClean="0"/>
              <a:pPr/>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81D20-12AF-4A0F-95DE-ECEB778BE064}" type="slidenum">
              <a:rPr lang="en-US" smtClean="0"/>
              <a:pPr/>
              <a:t>‹#›</a:t>
            </a:fld>
            <a:endParaRPr lang="en-US"/>
          </a:p>
        </p:txBody>
      </p:sp>
      <p:pic>
        <p:nvPicPr>
          <p:cNvPr id="7" name="Picture 6" descr="wamitabv4.png"/>
          <p:cNvPicPr>
            <a:picLocks noChangeAspect="1"/>
          </p:cNvPicPr>
          <p:nvPr userDrawn="1"/>
        </p:nvPicPr>
        <p:blipFill>
          <a:blip r:embed="rId2" cstate="print"/>
          <a:srcRect t="-2743" r="69197"/>
          <a:stretch>
            <a:fillRect/>
          </a:stretch>
        </p:blipFill>
        <p:spPr>
          <a:xfrm>
            <a:off x="7668344" y="5301208"/>
            <a:ext cx="1107204" cy="115212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2983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E2918B-5A25-4EC7-BA97-8302CCC79666}" type="datetimeFigureOut">
              <a:rPr lang="en-US" smtClean="0"/>
              <a:pPr/>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81D20-12AF-4A0F-95DE-ECEB778BE064}" type="slidenum">
              <a:rPr lang="en-US" smtClean="0"/>
              <a:pPr/>
              <a:t>‹#›</a:t>
            </a:fld>
            <a:endParaRPr lang="en-US"/>
          </a:p>
        </p:txBody>
      </p:sp>
      <p:pic>
        <p:nvPicPr>
          <p:cNvPr id="7" name="Picture 6" descr="wamitabv4.png"/>
          <p:cNvPicPr>
            <a:picLocks noChangeAspect="1"/>
          </p:cNvPicPr>
          <p:nvPr userDrawn="1"/>
        </p:nvPicPr>
        <p:blipFill>
          <a:blip r:embed="rId2" cstate="print"/>
          <a:srcRect t="-2743" r="69197"/>
          <a:stretch>
            <a:fillRect/>
          </a:stretch>
        </p:blipFill>
        <p:spPr>
          <a:xfrm>
            <a:off x="7668344" y="5301208"/>
            <a:ext cx="1107204" cy="115212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E2918B-5A25-4EC7-BA97-8302CCC79666}" type="datetimeFigureOut">
              <a:rPr lang="en-US" smtClean="0"/>
              <a:pPr/>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81D20-12AF-4A0F-95DE-ECEB778BE064}" type="slidenum">
              <a:rPr lang="en-US" smtClean="0"/>
              <a:pPr/>
              <a:t>‹#›</a:t>
            </a:fld>
            <a:endParaRPr lang="en-US"/>
          </a:p>
        </p:txBody>
      </p:sp>
      <p:pic>
        <p:nvPicPr>
          <p:cNvPr id="7" name="Picture 6" descr="wamitabv4.png"/>
          <p:cNvPicPr>
            <a:picLocks noChangeAspect="1"/>
          </p:cNvPicPr>
          <p:nvPr userDrawn="1"/>
        </p:nvPicPr>
        <p:blipFill>
          <a:blip r:embed="rId2" cstate="print"/>
          <a:srcRect t="-2743" r="69197"/>
          <a:stretch>
            <a:fillRect/>
          </a:stretch>
        </p:blipFill>
        <p:spPr>
          <a:xfrm>
            <a:off x="7668344" y="5301208"/>
            <a:ext cx="1107204" cy="115212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29834"/>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E2918B-5A25-4EC7-BA97-8302CCC79666}" type="datetimeFigureOut">
              <a:rPr lang="en-US" smtClean="0"/>
              <a:pPr/>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281D20-12AF-4A0F-95DE-ECEB778BE064}" type="slidenum">
              <a:rPr lang="en-US" smtClean="0"/>
              <a:pPr/>
              <a:t>‹#›</a:t>
            </a:fld>
            <a:endParaRPr lang="en-US"/>
          </a:p>
        </p:txBody>
      </p:sp>
      <p:pic>
        <p:nvPicPr>
          <p:cNvPr id="8" name="Picture 7" descr="wamitabv4.png"/>
          <p:cNvPicPr>
            <a:picLocks noChangeAspect="1"/>
          </p:cNvPicPr>
          <p:nvPr userDrawn="1"/>
        </p:nvPicPr>
        <p:blipFill>
          <a:blip r:embed="rId2" cstate="print"/>
          <a:srcRect t="-2743" r="69197"/>
          <a:stretch>
            <a:fillRect/>
          </a:stretch>
        </p:blipFill>
        <p:spPr>
          <a:xfrm>
            <a:off x="7668344" y="5301208"/>
            <a:ext cx="1107204" cy="115212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2983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E2918B-5A25-4EC7-BA97-8302CCC79666}" type="datetimeFigureOut">
              <a:rPr lang="en-US" smtClean="0"/>
              <a:pPr/>
              <a:t>11/3/2015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281D20-12AF-4A0F-95DE-ECEB778BE064}" type="slidenum">
              <a:rPr lang="en-US" smtClean="0"/>
              <a:pPr/>
              <a:t>‹#›</a:t>
            </a:fld>
            <a:endParaRPr lang="en-US"/>
          </a:p>
        </p:txBody>
      </p:sp>
      <p:pic>
        <p:nvPicPr>
          <p:cNvPr id="10" name="Picture 9" descr="wamitabv4.png"/>
          <p:cNvPicPr>
            <a:picLocks noChangeAspect="1"/>
          </p:cNvPicPr>
          <p:nvPr userDrawn="1"/>
        </p:nvPicPr>
        <p:blipFill>
          <a:blip r:embed="rId2" cstate="print"/>
          <a:srcRect t="-2743" r="69197"/>
          <a:stretch>
            <a:fillRect/>
          </a:stretch>
        </p:blipFill>
        <p:spPr>
          <a:xfrm>
            <a:off x="7668344" y="5301208"/>
            <a:ext cx="1107204" cy="115212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29834"/>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36E2918B-5A25-4EC7-BA97-8302CCC79666}" type="datetimeFigureOut">
              <a:rPr lang="en-US" smtClean="0"/>
              <a:pPr/>
              <a:t>11/3/2015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281D20-12AF-4A0F-95DE-ECEB778BE064}" type="slidenum">
              <a:rPr lang="en-US" smtClean="0"/>
              <a:pPr/>
              <a:t>‹#›</a:t>
            </a:fld>
            <a:endParaRPr lang="en-US"/>
          </a:p>
        </p:txBody>
      </p:sp>
      <p:pic>
        <p:nvPicPr>
          <p:cNvPr id="6" name="Picture 5" descr="wamitabv4.png"/>
          <p:cNvPicPr>
            <a:picLocks noChangeAspect="1"/>
          </p:cNvPicPr>
          <p:nvPr userDrawn="1"/>
        </p:nvPicPr>
        <p:blipFill>
          <a:blip r:embed="rId2" cstate="print"/>
          <a:srcRect t="-2743" r="69197"/>
          <a:stretch>
            <a:fillRect/>
          </a:stretch>
        </p:blipFill>
        <p:spPr>
          <a:xfrm>
            <a:off x="7668344" y="5301208"/>
            <a:ext cx="1107204" cy="115212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E2918B-5A25-4EC7-BA97-8302CCC79666}" type="datetimeFigureOut">
              <a:rPr lang="en-US" smtClean="0"/>
              <a:pPr/>
              <a:t>11/3/2015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281D20-12AF-4A0F-95DE-ECEB778BE064}" type="slidenum">
              <a:rPr lang="en-US" smtClean="0"/>
              <a:pPr/>
              <a:t>‹#›</a:t>
            </a:fld>
            <a:endParaRPr lang="en-US"/>
          </a:p>
        </p:txBody>
      </p:sp>
      <p:pic>
        <p:nvPicPr>
          <p:cNvPr id="5" name="Picture 4" descr="wamitabv4.png"/>
          <p:cNvPicPr>
            <a:picLocks noChangeAspect="1"/>
          </p:cNvPicPr>
          <p:nvPr userDrawn="1"/>
        </p:nvPicPr>
        <p:blipFill>
          <a:blip r:embed="rId2" cstate="print"/>
          <a:srcRect t="-2743" r="69197"/>
          <a:stretch>
            <a:fillRect/>
          </a:stretch>
        </p:blipFill>
        <p:spPr>
          <a:xfrm>
            <a:off x="7668344" y="5301208"/>
            <a:ext cx="1107204" cy="115212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E2918B-5A25-4EC7-BA97-8302CCC79666}" type="datetimeFigureOut">
              <a:rPr lang="en-US" smtClean="0"/>
              <a:pPr/>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281D20-12AF-4A0F-95DE-ECEB778BE064}" type="slidenum">
              <a:rPr lang="en-US" smtClean="0"/>
              <a:pPr/>
              <a:t>‹#›</a:t>
            </a:fld>
            <a:endParaRPr lang="en-US"/>
          </a:p>
        </p:txBody>
      </p:sp>
      <p:pic>
        <p:nvPicPr>
          <p:cNvPr id="8" name="Picture 7" descr="wamitabv4.png"/>
          <p:cNvPicPr>
            <a:picLocks noChangeAspect="1"/>
          </p:cNvPicPr>
          <p:nvPr userDrawn="1"/>
        </p:nvPicPr>
        <p:blipFill>
          <a:blip r:embed="rId2" cstate="print"/>
          <a:srcRect t="-2743" r="69197"/>
          <a:stretch>
            <a:fillRect/>
          </a:stretch>
        </p:blipFill>
        <p:spPr>
          <a:xfrm>
            <a:off x="7668344" y="5301208"/>
            <a:ext cx="1107204" cy="115212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E2918B-5A25-4EC7-BA97-8302CCC79666}" type="datetimeFigureOut">
              <a:rPr lang="en-US" smtClean="0"/>
              <a:pPr/>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281D20-12AF-4A0F-95DE-ECEB778BE064}" type="slidenum">
              <a:rPr lang="en-US" smtClean="0"/>
              <a:pPr/>
              <a:t>‹#›</a:t>
            </a:fld>
            <a:endParaRPr lang="en-US"/>
          </a:p>
        </p:txBody>
      </p:sp>
      <p:pic>
        <p:nvPicPr>
          <p:cNvPr id="8" name="Picture 7" descr="wamitabv4.png"/>
          <p:cNvPicPr>
            <a:picLocks noChangeAspect="1"/>
          </p:cNvPicPr>
          <p:nvPr userDrawn="1"/>
        </p:nvPicPr>
        <p:blipFill>
          <a:blip r:embed="rId2" cstate="print"/>
          <a:srcRect t="-2743" r="69197"/>
          <a:stretch>
            <a:fillRect/>
          </a:stretch>
        </p:blipFill>
        <p:spPr>
          <a:xfrm>
            <a:off x="7668344" y="5301208"/>
            <a:ext cx="1107204" cy="115212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2918B-5A25-4EC7-BA97-8302CCC79666}" type="datetimeFigureOut">
              <a:rPr lang="en-US" smtClean="0"/>
              <a:pPr/>
              <a:t>11/3/2015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281D20-12AF-4A0F-95DE-ECEB778BE064}" type="slidenum">
              <a:rPr lang="en-US" smtClean="0"/>
              <a:pPr/>
              <a:t>‹#›</a:t>
            </a:fld>
            <a:endParaRPr lang="en-US"/>
          </a:p>
        </p:txBody>
      </p:sp>
      <p:pic>
        <p:nvPicPr>
          <p:cNvPr id="7" name="Picture 6" descr="wamitabv4.png"/>
          <p:cNvPicPr>
            <a:picLocks noChangeAspect="1"/>
          </p:cNvPicPr>
          <p:nvPr userDrawn="1"/>
        </p:nvPicPr>
        <p:blipFill>
          <a:blip r:embed="rId13" cstate="print"/>
          <a:srcRect t="-2743" r="69197"/>
          <a:stretch>
            <a:fillRect/>
          </a:stretch>
        </p:blipFill>
        <p:spPr>
          <a:xfrm>
            <a:off x="7668344" y="5301208"/>
            <a:ext cx="1107204" cy="115212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rgbClr val="429834"/>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tica-acad.co.u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mailto:grahamwarren@tica-acad.co.uk" TargetMode="External"/><Relationship Id="rId4" Type="http://schemas.openxmlformats.org/officeDocument/2006/relationships/hyperlink" Target="mailto:robertsouthall@tica-acad.co.u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8" Type="http://schemas.openxmlformats.org/officeDocument/2006/relationships/hyperlink" Target="http://www.linkedin.com/company/wamitab" TargetMode="External"/><Relationship Id="rId3" Type="http://schemas.openxmlformats.org/officeDocument/2006/relationships/image" Target="../media/image18.jpeg"/><Relationship Id="rId7"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facebook.com/pages/WAMITAB/218830928149483" TargetMode="External"/><Relationship Id="rId11" Type="http://schemas.openxmlformats.org/officeDocument/2006/relationships/image" Target="../media/image21.jpeg"/><Relationship Id="rId5" Type="http://schemas.openxmlformats.org/officeDocument/2006/relationships/hyperlink" Target="http://www.wamitab.org.uk/" TargetMode="External"/><Relationship Id="rId10" Type="http://schemas.openxmlformats.org/officeDocument/2006/relationships/hyperlink" Target="https://twitter.com/WAMITAB" TargetMode="External"/><Relationship Id="rId4" Type="http://schemas.openxmlformats.org/officeDocument/2006/relationships/hyperlink" Target="mailto:info.admin@wamitab.org.uk" TargetMode="External"/><Relationship Id="rId9"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oleObject1.bin"/><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92896"/>
            <a:ext cx="7772400" cy="1944216"/>
          </a:xfrm>
        </p:spPr>
        <p:txBody>
          <a:bodyPr>
            <a:normAutofit fontScale="90000"/>
          </a:bodyPr>
          <a:lstStyle/>
          <a:p>
            <a:r>
              <a:rPr lang="en-GB" b="1" dirty="0"/>
              <a:t>Health Matters: Asbestos in the 2015 Waste Management </a:t>
            </a:r>
            <a:r>
              <a:rPr lang="en-GB" b="1" dirty="0" smtClean="0"/>
              <a:t>Environment</a:t>
            </a:r>
            <a:endParaRPr lang="en-GB" dirty="0"/>
          </a:p>
        </p:txBody>
      </p:sp>
      <p:sp>
        <p:nvSpPr>
          <p:cNvPr id="3" name="Subtitle 2"/>
          <p:cNvSpPr>
            <a:spLocks noGrp="1"/>
          </p:cNvSpPr>
          <p:nvPr>
            <p:ph type="subTitle" idx="1"/>
          </p:nvPr>
        </p:nvSpPr>
        <p:spPr>
          <a:xfrm>
            <a:off x="1371600" y="4869160"/>
            <a:ext cx="6400800" cy="769640"/>
          </a:xfrm>
        </p:spPr>
        <p:txBody>
          <a:bodyPr>
            <a:normAutofit fontScale="70000" lnSpcReduction="20000"/>
          </a:bodyPr>
          <a:lstStyle/>
          <a:p>
            <a:r>
              <a:rPr lang="en-GB" b="1" dirty="0" smtClean="0">
                <a:solidFill>
                  <a:schemeClr val="tx1"/>
                </a:solidFill>
              </a:rPr>
              <a:t>Robert Southall / Graham Warren</a:t>
            </a:r>
          </a:p>
          <a:p>
            <a:r>
              <a:rPr lang="en-GB" b="1" dirty="0" smtClean="0">
                <a:solidFill>
                  <a:schemeClr val="tx1"/>
                </a:solidFill>
              </a:rPr>
              <a:t>TICA-ACAD</a:t>
            </a:r>
            <a:endParaRPr lang="en-GB" b="1" dirty="0">
              <a:solidFill>
                <a:schemeClr val="tx1"/>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782" t="22413" r="19828" b="31250"/>
          <a:stretch/>
        </p:blipFill>
        <p:spPr bwMode="auto">
          <a:xfrm>
            <a:off x="0" y="7966"/>
            <a:ext cx="9144000" cy="6850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8294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74638"/>
            <a:ext cx="4310288" cy="1143000"/>
          </a:xfrm>
        </p:spPr>
        <p:txBody>
          <a:bodyPr/>
          <a:lstStyle/>
          <a:p>
            <a:r>
              <a:rPr lang="en-GB" dirty="0" smtClean="0">
                <a:solidFill>
                  <a:schemeClr val="tx1"/>
                </a:solidFill>
              </a:rPr>
              <a:t>Baglock</a:t>
            </a:r>
            <a:endParaRPr lang="en-GB" dirty="0">
              <a:solidFill>
                <a:schemeClr val="tx1"/>
              </a:solidFill>
            </a:endParaRPr>
          </a:p>
        </p:txBody>
      </p:sp>
      <p:sp>
        <p:nvSpPr>
          <p:cNvPr id="3" name="Content Placeholder 2"/>
          <p:cNvSpPr>
            <a:spLocks noGrp="1"/>
          </p:cNvSpPr>
          <p:nvPr>
            <p:ph idx="1"/>
          </p:nvPr>
        </p:nvSpPr>
        <p:spPr>
          <a:xfrm>
            <a:off x="457200" y="2564904"/>
            <a:ext cx="8229600" cy="3561259"/>
          </a:xfrm>
        </p:spPr>
        <p:txBody>
          <a:bodyPr/>
          <a:lstStyle/>
          <a:p>
            <a:r>
              <a:rPr lang="en-GB" dirty="0" smtClean="0"/>
              <a:t>3 stage baglock</a:t>
            </a:r>
          </a:p>
          <a:p>
            <a:r>
              <a:rPr lang="en-GB" dirty="0" smtClean="0"/>
              <a:t>Transit/waste routes</a:t>
            </a:r>
          </a:p>
          <a:p>
            <a:r>
              <a:rPr lang="en-GB" dirty="0" smtClean="0"/>
              <a:t>Emergency procedures</a:t>
            </a:r>
          </a:p>
          <a:p>
            <a:r>
              <a:rPr lang="en-GB" dirty="0" smtClean="0"/>
              <a:t>Large items</a:t>
            </a:r>
          </a:p>
          <a:p>
            <a:r>
              <a:rPr lang="en-GB" dirty="0" smtClean="0"/>
              <a:t>Careful handling</a:t>
            </a:r>
          </a:p>
          <a:p>
            <a:endParaRPr lang="en-GB"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594" t="22656" r="55469" b="60156"/>
          <a:stretch/>
        </p:blipFill>
        <p:spPr bwMode="auto">
          <a:xfrm>
            <a:off x="0" y="0"/>
            <a:ext cx="2176284" cy="256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671" t="22656" r="20454" b="68750"/>
          <a:stretch/>
        </p:blipFill>
        <p:spPr bwMode="auto">
          <a:xfrm>
            <a:off x="5785944" y="0"/>
            <a:ext cx="3358055" cy="1282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464971" y="5229200"/>
            <a:ext cx="1499517" cy="1296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9" descr="Wast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2060848"/>
            <a:ext cx="3352800" cy="38862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791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74638"/>
            <a:ext cx="4310288" cy="1143000"/>
          </a:xfrm>
        </p:spPr>
        <p:txBody>
          <a:bodyPr/>
          <a:lstStyle/>
          <a:p>
            <a:r>
              <a:rPr lang="en-GB" dirty="0" smtClean="0">
                <a:solidFill>
                  <a:schemeClr val="tx1"/>
                </a:solidFill>
              </a:rPr>
              <a:t>0.1%</a:t>
            </a:r>
            <a:endParaRPr lang="en-GB" dirty="0">
              <a:solidFill>
                <a:schemeClr val="tx1"/>
              </a:solidFill>
            </a:endParaRPr>
          </a:p>
        </p:txBody>
      </p:sp>
      <p:sp>
        <p:nvSpPr>
          <p:cNvPr id="3" name="Content Placeholder 2"/>
          <p:cNvSpPr>
            <a:spLocks noGrp="1"/>
          </p:cNvSpPr>
          <p:nvPr>
            <p:ph idx="1"/>
          </p:nvPr>
        </p:nvSpPr>
        <p:spPr>
          <a:xfrm>
            <a:off x="457200" y="2564904"/>
            <a:ext cx="8229600" cy="3561259"/>
          </a:xfrm>
        </p:spPr>
        <p:txBody>
          <a:bodyPr/>
          <a:lstStyle/>
          <a:p>
            <a:r>
              <a:rPr lang="en-GB" dirty="0" smtClean="0"/>
              <a:t>Hazardous Waste threshold</a:t>
            </a:r>
          </a:p>
          <a:p>
            <a:r>
              <a:rPr lang="en-GB" dirty="0" smtClean="0"/>
              <a:t>Bonded and Fibrous </a:t>
            </a:r>
            <a:r>
              <a:rPr lang="en-GB" dirty="0"/>
              <a:t>waste</a:t>
            </a:r>
          </a:p>
          <a:p>
            <a:r>
              <a:rPr lang="en-GB" dirty="0" smtClean="0"/>
              <a:t>No safe minimum exposure level for Asbestos</a:t>
            </a:r>
          </a:p>
          <a:p>
            <a:pPr lvl="1"/>
            <a:r>
              <a:rPr lang="en-GB" dirty="0" smtClean="0"/>
              <a:t>Asbestos regulations still apply for removal of materials under this threshold although the material is not classified as hazardous waste for disposal</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594" t="22656" r="55469" b="60156"/>
          <a:stretch/>
        </p:blipFill>
        <p:spPr bwMode="auto">
          <a:xfrm>
            <a:off x="0" y="0"/>
            <a:ext cx="2176284" cy="256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671" t="22656" r="20454" b="68750"/>
          <a:stretch/>
        </p:blipFill>
        <p:spPr bwMode="auto">
          <a:xfrm>
            <a:off x="5785944" y="0"/>
            <a:ext cx="3358055" cy="1282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464971" y="5229200"/>
            <a:ext cx="1499517" cy="1296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3794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74638"/>
            <a:ext cx="4310288" cy="1143000"/>
          </a:xfrm>
        </p:spPr>
        <p:txBody>
          <a:bodyPr/>
          <a:lstStyle/>
          <a:p>
            <a:r>
              <a:rPr lang="en-GB" dirty="0" smtClean="0">
                <a:solidFill>
                  <a:schemeClr val="tx1"/>
                </a:solidFill>
              </a:rPr>
              <a:t>EA View</a:t>
            </a:r>
            <a:endParaRPr lang="en-GB" dirty="0">
              <a:solidFill>
                <a:schemeClr val="tx1"/>
              </a:solidFill>
            </a:endParaRPr>
          </a:p>
        </p:txBody>
      </p:sp>
      <p:sp>
        <p:nvSpPr>
          <p:cNvPr id="3" name="Content Placeholder 2"/>
          <p:cNvSpPr>
            <a:spLocks noGrp="1"/>
          </p:cNvSpPr>
          <p:nvPr>
            <p:ph idx="1"/>
          </p:nvPr>
        </p:nvSpPr>
        <p:spPr>
          <a:xfrm>
            <a:off x="457200" y="2636912"/>
            <a:ext cx="8229600" cy="3489251"/>
          </a:xfrm>
        </p:spPr>
        <p:txBody>
          <a:bodyPr/>
          <a:lstStyle/>
          <a:p>
            <a:r>
              <a:rPr lang="en-GB" dirty="0" smtClean="0"/>
              <a:t>280,000 tonnes of asbestos waste removed in 2014</a:t>
            </a:r>
          </a:p>
          <a:p>
            <a:r>
              <a:rPr lang="en-GB" dirty="0" smtClean="0"/>
              <a:t>Site compliance issues</a:t>
            </a:r>
          </a:p>
          <a:p>
            <a:pPr lvl="1"/>
            <a:r>
              <a:rPr lang="en-GB" dirty="0"/>
              <a:t>Unlocked skips</a:t>
            </a:r>
          </a:p>
          <a:p>
            <a:pPr lvl="1"/>
            <a:r>
              <a:rPr lang="en-GB" dirty="0" smtClean="0"/>
              <a:t>Top loading, emptying &amp; compaction of skips</a:t>
            </a:r>
          </a:p>
          <a:p>
            <a:pPr lvl="1"/>
            <a:r>
              <a:rPr lang="en-GB" dirty="0" smtClean="0"/>
              <a:t>Asbestos debris outside skips</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594" t="22656" r="55469" b="60156"/>
          <a:stretch/>
        </p:blipFill>
        <p:spPr bwMode="auto">
          <a:xfrm>
            <a:off x="0" y="0"/>
            <a:ext cx="2176284" cy="256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671" t="22656" r="20454" b="68750"/>
          <a:stretch/>
        </p:blipFill>
        <p:spPr bwMode="auto">
          <a:xfrm>
            <a:off x="5785944" y="0"/>
            <a:ext cx="3358055" cy="1282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464971" y="5229200"/>
            <a:ext cx="1499517" cy="1296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26819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74638"/>
            <a:ext cx="4310288" cy="1143000"/>
          </a:xfrm>
        </p:spPr>
        <p:txBody>
          <a:bodyPr/>
          <a:lstStyle/>
          <a:p>
            <a:r>
              <a:rPr lang="en-GB" dirty="0" smtClean="0">
                <a:solidFill>
                  <a:schemeClr val="tx1"/>
                </a:solidFill>
              </a:rPr>
              <a:t>Questions?</a:t>
            </a:r>
            <a:endParaRPr lang="en-GB" dirty="0">
              <a:solidFill>
                <a:schemeClr val="tx1"/>
              </a:solidFill>
            </a:endParaRPr>
          </a:p>
        </p:txBody>
      </p:sp>
      <p:sp>
        <p:nvSpPr>
          <p:cNvPr id="3" name="Content Placeholder 2"/>
          <p:cNvSpPr>
            <a:spLocks noGrp="1"/>
          </p:cNvSpPr>
          <p:nvPr>
            <p:ph idx="1"/>
          </p:nvPr>
        </p:nvSpPr>
        <p:spPr/>
        <p:txBody>
          <a:bodyPr/>
          <a:lstStyle/>
          <a:p>
            <a:pPr marL="0" indent="0" algn="ctr">
              <a:buNone/>
            </a:pPr>
            <a:r>
              <a:rPr lang="en-GB" dirty="0" smtClean="0">
                <a:hlinkClick r:id="rId3"/>
              </a:rPr>
              <a:t>www.tica-acad.co.uk</a:t>
            </a:r>
            <a:endParaRPr lang="en-GB" dirty="0" smtClean="0"/>
          </a:p>
          <a:p>
            <a:pPr marL="0" indent="0" algn="ctr">
              <a:buNone/>
            </a:pPr>
            <a:endParaRPr lang="en-GB" dirty="0"/>
          </a:p>
          <a:p>
            <a:pPr marL="0" indent="0" algn="ctr">
              <a:buNone/>
            </a:pPr>
            <a:r>
              <a:rPr lang="en-GB" dirty="0" smtClean="0">
                <a:hlinkClick r:id="rId4"/>
              </a:rPr>
              <a:t>robertsouthall@tica-acad.co.uk</a:t>
            </a:r>
            <a:endParaRPr lang="en-GB" dirty="0" smtClean="0"/>
          </a:p>
          <a:p>
            <a:pPr marL="0" indent="0" algn="ctr">
              <a:buNone/>
            </a:pPr>
            <a:endParaRPr lang="en-GB" dirty="0"/>
          </a:p>
          <a:p>
            <a:pPr marL="0" indent="0" algn="ctr">
              <a:buNone/>
            </a:pPr>
            <a:r>
              <a:rPr lang="en-GB" dirty="0" smtClean="0">
                <a:hlinkClick r:id="rId5"/>
              </a:rPr>
              <a:t>grahamwarren@tica-acad.co.uk</a:t>
            </a:r>
            <a:endParaRPr lang="en-GB" dirty="0" smtClean="0"/>
          </a:p>
          <a:p>
            <a:pPr marL="0" indent="0" algn="ctr">
              <a:buNone/>
            </a:pPr>
            <a:endParaRPr lang="en-GB" dirty="0"/>
          </a:p>
        </p:txBody>
      </p:sp>
      <p:pic>
        <p:nvPicPr>
          <p:cNvPr id="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3594" t="22656" r="55469" b="60156"/>
          <a:stretch/>
        </p:blipFill>
        <p:spPr bwMode="auto">
          <a:xfrm>
            <a:off x="0" y="0"/>
            <a:ext cx="2176284" cy="256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62671" t="22656" r="20454" b="68750"/>
          <a:stretch/>
        </p:blipFill>
        <p:spPr bwMode="auto">
          <a:xfrm>
            <a:off x="5785944" y="0"/>
            <a:ext cx="3358055" cy="1282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464971" y="5229200"/>
            <a:ext cx="1499517" cy="1296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268269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645" t="20065" r="16119" b="22697"/>
          <a:stretch/>
        </p:blipFill>
        <p:spPr bwMode="auto">
          <a:xfrm>
            <a:off x="-184002" y="-138002"/>
            <a:ext cx="9328002" cy="6996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0791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dirty="0">
                <a:solidFill>
                  <a:srgbClr val="7030A0"/>
                </a:solidFill>
              </a:rPr>
              <a:t>Sentencing Guidelines</a:t>
            </a:r>
          </a:p>
        </p:txBody>
      </p:sp>
      <p:sp>
        <p:nvSpPr>
          <p:cNvPr id="3" name="Content Placeholder 2"/>
          <p:cNvSpPr>
            <a:spLocks noGrp="1"/>
          </p:cNvSpPr>
          <p:nvPr>
            <p:ph idx="1"/>
          </p:nvPr>
        </p:nvSpPr>
        <p:spPr>
          <a:xfrm>
            <a:off x="457200" y="1600201"/>
            <a:ext cx="7067128" cy="3733800"/>
          </a:xfrm>
        </p:spPr>
        <p:txBody>
          <a:bodyPr/>
          <a:lstStyle/>
          <a:p>
            <a:pPr>
              <a:buClr>
                <a:srgbClr val="7030A0"/>
              </a:buClr>
            </a:pPr>
            <a:r>
              <a:rPr lang="en-GB" sz="2000" dirty="0">
                <a:solidFill>
                  <a:schemeClr val="bg1">
                    <a:lumMod val="50000"/>
                  </a:schemeClr>
                </a:solidFill>
              </a:rPr>
              <a:t>Introduction</a:t>
            </a:r>
          </a:p>
          <a:p>
            <a:pPr>
              <a:buClr>
                <a:srgbClr val="7030A0"/>
              </a:buClr>
            </a:pPr>
            <a:r>
              <a:rPr lang="en-GB" sz="2000" dirty="0">
                <a:solidFill>
                  <a:schemeClr val="bg1">
                    <a:lumMod val="50000"/>
                  </a:schemeClr>
                </a:solidFill>
              </a:rPr>
              <a:t>What are they?</a:t>
            </a:r>
          </a:p>
          <a:p>
            <a:pPr>
              <a:buClr>
                <a:srgbClr val="7030A0"/>
              </a:buClr>
            </a:pPr>
            <a:r>
              <a:rPr lang="en-GB" sz="2000" dirty="0">
                <a:solidFill>
                  <a:schemeClr val="bg1">
                    <a:lumMod val="50000"/>
                  </a:schemeClr>
                </a:solidFill>
              </a:rPr>
              <a:t>How do they work?</a:t>
            </a:r>
          </a:p>
          <a:p>
            <a:pPr>
              <a:buClr>
                <a:srgbClr val="7030A0"/>
              </a:buClr>
            </a:pPr>
            <a:r>
              <a:rPr lang="en-GB" sz="2000" dirty="0">
                <a:solidFill>
                  <a:schemeClr val="bg1">
                    <a:lumMod val="50000"/>
                  </a:schemeClr>
                </a:solidFill>
              </a:rPr>
              <a:t>Case Studies </a:t>
            </a:r>
          </a:p>
          <a:p>
            <a:pPr marL="0" indent="0">
              <a:buNone/>
            </a:pPr>
            <a:endParaRPr lang="en-GB"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938" y="1357587"/>
            <a:ext cx="2524125"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2808" t="71455" r="11567" b="14739"/>
          <a:stretch/>
        </p:blipFill>
        <p:spPr bwMode="auto">
          <a:xfrm>
            <a:off x="0" y="5415237"/>
            <a:ext cx="9144000" cy="144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2695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dirty="0">
                <a:solidFill>
                  <a:srgbClr val="7030A0"/>
                </a:solidFill>
              </a:rPr>
              <a:t>Sentencing Guidelines - Introduction</a:t>
            </a:r>
          </a:p>
        </p:txBody>
      </p:sp>
      <p:sp>
        <p:nvSpPr>
          <p:cNvPr id="3" name="Content Placeholder 2"/>
          <p:cNvSpPr>
            <a:spLocks noGrp="1"/>
          </p:cNvSpPr>
          <p:nvPr>
            <p:ph idx="1"/>
          </p:nvPr>
        </p:nvSpPr>
        <p:spPr>
          <a:xfrm>
            <a:off x="450874" y="1628800"/>
            <a:ext cx="8229600" cy="4525963"/>
          </a:xfrm>
        </p:spPr>
        <p:txBody>
          <a:bodyPr>
            <a:normAutofit/>
          </a:bodyPr>
          <a:lstStyle/>
          <a:p>
            <a:pPr>
              <a:buClr>
                <a:srgbClr val="7030A0"/>
              </a:buClr>
            </a:pPr>
            <a:r>
              <a:rPr lang="en-GB" sz="2200" dirty="0">
                <a:solidFill>
                  <a:schemeClr val="bg1">
                    <a:lumMod val="50000"/>
                  </a:schemeClr>
                </a:solidFill>
              </a:rPr>
              <a:t>Before 2014 </a:t>
            </a:r>
          </a:p>
          <a:p>
            <a:pPr marL="468312" lvl="1">
              <a:buFontTx/>
              <a:buChar char="-"/>
            </a:pPr>
            <a:r>
              <a:rPr lang="en-GB" sz="2200" dirty="0">
                <a:solidFill>
                  <a:schemeClr val="bg1">
                    <a:lumMod val="50000"/>
                  </a:schemeClr>
                </a:solidFill>
              </a:rPr>
              <a:t>Generic sentencing guidelines for regulatory offences </a:t>
            </a:r>
          </a:p>
          <a:p>
            <a:pPr marL="468312" lvl="1">
              <a:buFontTx/>
              <a:buChar char="-"/>
            </a:pPr>
            <a:r>
              <a:rPr lang="en-GB" sz="2200" dirty="0">
                <a:solidFill>
                  <a:schemeClr val="bg1">
                    <a:lumMod val="50000"/>
                  </a:schemeClr>
                </a:solidFill>
              </a:rPr>
              <a:t>No clear guidance for judges imposing fines on companies convicted of EHS offences </a:t>
            </a:r>
          </a:p>
          <a:p>
            <a:pPr>
              <a:buClr>
                <a:srgbClr val="7030A0"/>
              </a:buClr>
            </a:pPr>
            <a:r>
              <a:rPr lang="en-GB" sz="2200" dirty="0">
                <a:solidFill>
                  <a:schemeClr val="bg1">
                    <a:lumMod val="50000"/>
                  </a:schemeClr>
                </a:solidFill>
              </a:rPr>
              <a:t>Recent Court of Appeal judgment on how large companies should be sentenced for EHS offences</a:t>
            </a:r>
          </a:p>
          <a:p>
            <a:pPr>
              <a:buClr>
                <a:srgbClr val="7030A0"/>
              </a:buClr>
            </a:pPr>
            <a:r>
              <a:rPr lang="en-GB" sz="2200" dirty="0">
                <a:solidFill>
                  <a:schemeClr val="bg1">
                    <a:lumMod val="50000"/>
                  </a:schemeClr>
                </a:solidFill>
              </a:rPr>
              <a:t>"</a:t>
            </a:r>
            <a:r>
              <a:rPr lang="en-GB" sz="2200" i="1" dirty="0">
                <a:solidFill>
                  <a:schemeClr val="bg1">
                    <a:lumMod val="50000"/>
                  </a:schemeClr>
                </a:solidFill>
              </a:rPr>
              <a:t>Definitive Guideline for environmental offences</a:t>
            </a:r>
            <a:r>
              <a:rPr lang="en-GB" sz="2200" dirty="0">
                <a:solidFill>
                  <a:schemeClr val="bg1">
                    <a:lumMod val="50000"/>
                  </a:schemeClr>
                </a:solidFill>
              </a:rPr>
              <a:t>" published by the Sentencing Council in July 2014</a:t>
            </a:r>
          </a:p>
          <a:p>
            <a:endParaRPr lang="en-GB" dirty="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948" t="72388" r="11567" b="13806"/>
          <a:stretch/>
        </p:blipFill>
        <p:spPr bwMode="auto">
          <a:xfrm>
            <a:off x="3376" y="5517232"/>
            <a:ext cx="9140624" cy="1441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452320" y="5085184"/>
            <a:ext cx="1512168" cy="11530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77085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dirty="0">
                <a:solidFill>
                  <a:srgbClr val="7030A0"/>
                </a:solidFill>
              </a:rPr>
              <a:t>Court of Appeal judgment</a:t>
            </a:r>
          </a:p>
        </p:txBody>
      </p:sp>
      <p:sp>
        <p:nvSpPr>
          <p:cNvPr id="3" name="Content Placeholder 2"/>
          <p:cNvSpPr>
            <a:spLocks noGrp="1"/>
          </p:cNvSpPr>
          <p:nvPr>
            <p:ph idx="1"/>
          </p:nvPr>
        </p:nvSpPr>
        <p:spPr/>
        <p:txBody>
          <a:bodyPr>
            <a:normAutofit/>
          </a:bodyPr>
          <a:lstStyle/>
          <a:p>
            <a:pPr>
              <a:buClr>
                <a:srgbClr val="7030A0"/>
              </a:buClr>
            </a:pPr>
            <a:r>
              <a:rPr lang="en-GB" sz="2000" i="1" dirty="0">
                <a:solidFill>
                  <a:schemeClr val="bg1">
                    <a:lumMod val="50000"/>
                  </a:schemeClr>
                </a:solidFill>
              </a:rPr>
              <a:t>R v </a:t>
            </a:r>
            <a:r>
              <a:rPr lang="en-GB" sz="2000" i="1" dirty="0" err="1">
                <a:solidFill>
                  <a:schemeClr val="bg1">
                    <a:lumMod val="50000"/>
                  </a:schemeClr>
                </a:solidFill>
              </a:rPr>
              <a:t>Sellafield</a:t>
            </a:r>
            <a:r>
              <a:rPr lang="en-GB" sz="2000" i="1" dirty="0">
                <a:solidFill>
                  <a:schemeClr val="bg1">
                    <a:lumMod val="50000"/>
                  </a:schemeClr>
                </a:solidFill>
              </a:rPr>
              <a:t> </a:t>
            </a:r>
            <a:r>
              <a:rPr lang="en-GB" sz="2000" dirty="0">
                <a:solidFill>
                  <a:schemeClr val="bg1">
                    <a:lumMod val="50000"/>
                  </a:schemeClr>
                </a:solidFill>
              </a:rPr>
              <a:t>and </a:t>
            </a:r>
            <a:r>
              <a:rPr lang="en-GB" sz="2000" i="1" dirty="0">
                <a:solidFill>
                  <a:schemeClr val="bg1">
                    <a:lumMod val="50000"/>
                  </a:schemeClr>
                </a:solidFill>
              </a:rPr>
              <a:t>R v Network Rail</a:t>
            </a:r>
            <a:r>
              <a:rPr lang="en-GB" sz="2000" dirty="0">
                <a:solidFill>
                  <a:schemeClr val="bg1">
                    <a:lumMod val="50000"/>
                  </a:schemeClr>
                </a:solidFill>
              </a:rPr>
              <a:t> [2014] EWCA </a:t>
            </a:r>
            <a:r>
              <a:rPr lang="en-GB" sz="2000" dirty="0" err="1">
                <a:solidFill>
                  <a:schemeClr val="bg1">
                    <a:lumMod val="50000"/>
                  </a:schemeClr>
                </a:solidFill>
              </a:rPr>
              <a:t>Crim</a:t>
            </a:r>
            <a:r>
              <a:rPr lang="en-GB" sz="2000" dirty="0">
                <a:solidFill>
                  <a:schemeClr val="bg1">
                    <a:lumMod val="50000"/>
                  </a:schemeClr>
                </a:solidFill>
              </a:rPr>
              <a:t> 49</a:t>
            </a:r>
          </a:p>
          <a:p>
            <a:pPr>
              <a:buClr>
                <a:srgbClr val="7030A0"/>
              </a:buClr>
            </a:pPr>
            <a:r>
              <a:rPr lang="en-GB" sz="2000" dirty="0">
                <a:solidFill>
                  <a:schemeClr val="bg1">
                    <a:lumMod val="50000"/>
                  </a:schemeClr>
                </a:solidFill>
              </a:rPr>
              <a:t>Important because of the significance the Court attributed to financial information</a:t>
            </a:r>
          </a:p>
          <a:p>
            <a:pPr>
              <a:buClr>
                <a:srgbClr val="7030A0"/>
              </a:buClr>
            </a:pPr>
            <a:r>
              <a:rPr lang="en-GB" sz="2000" dirty="0">
                <a:solidFill>
                  <a:schemeClr val="bg1">
                    <a:lumMod val="50000"/>
                  </a:schemeClr>
                </a:solidFill>
              </a:rPr>
              <a:t>Significance of financial information during sentencing is much more than to check the defendant's ability to pay the fine, it is relevant to reflecting the statutory purposes of Criminal Justice Act</a:t>
            </a:r>
          </a:p>
          <a:p>
            <a:pPr marL="342900" lvl="1" indent="-342900">
              <a:spcBef>
                <a:spcPts val="1000"/>
              </a:spcBef>
              <a:buClr>
                <a:srgbClr val="7030A0"/>
              </a:buClr>
              <a:buFont typeface="Arial" pitchFamily="34" charset="0"/>
              <a:buChar char="•"/>
            </a:pPr>
            <a:r>
              <a:rPr lang="en-GB" sz="2000" dirty="0">
                <a:solidFill>
                  <a:schemeClr val="bg1">
                    <a:lumMod val="50000"/>
                  </a:schemeClr>
                </a:solidFill>
              </a:rPr>
              <a:t>The fine must reflect seriousness of offence </a:t>
            </a:r>
            <a:r>
              <a:rPr lang="en-GB" sz="2000" u="sng" dirty="0">
                <a:solidFill>
                  <a:schemeClr val="bg1">
                    <a:lumMod val="50000"/>
                  </a:schemeClr>
                </a:solidFill>
              </a:rPr>
              <a:t>and</a:t>
            </a:r>
            <a:r>
              <a:rPr lang="en-GB" sz="2000" dirty="0">
                <a:solidFill>
                  <a:schemeClr val="bg1">
                    <a:lumMod val="50000"/>
                  </a:schemeClr>
                </a:solidFill>
              </a:rPr>
              <a:t> financial circumstances of offender, </a:t>
            </a:r>
            <a:r>
              <a:rPr lang="en-GB" sz="2000" u="sng" dirty="0">
                <a:solidFill>
                  <a:schemeClr val="bg1">
                    <a:lumMod val="50000"/>
                  </a:schemeClr>
                </a:solidFill>
              </a:rPr>
              <a:t>however large the company's turnover</a:t>
            </a:r>
          </a:p>
          <a:p>
            <a:pPr marL="342900" lvl="1" indent="-342900">
              <a:spcBef>
                <a:spcPts val="1000"/>
              </a:spcBef>
              <a:buClr>
                <a:srgbClr val="7030A0"/>
              </a:buClr>
              <a:buFont typeface="Arial" pitchFamily="34" charset="0"/>
              <a:buChar char="•"/>
            </a:pPr>
            <a:r>
              <a:rPr lang="en-GB" sz="2000" dirty="0">
                <a:solidFill>
                  <a:schemeClr val="bg1">
                    <a:lumMod val="50000"/>
                  </a:schemeClr>
                </a:solidFill>
              </a:rPr>
              <a:t>"</a:t>
            </a:r>
            <a:r>
              <a:rPr lang="en-GB" sz="2000" i="1" dirty="0">
                <a:solidFill>
                  <a:schemeClr val="bg1">
                    <a:lumMod val="50000"/>
                  </a:schemeClr>
                </a:solidFill>
              </a:rPr>
              <a:t>A fine needs to be large enough to bring [the] message home where the defendant is a company, not only to those who manage it, but also to its shareholders</a:t>
            </a:r>
            <a:r>
              <a:rPr lang="en-GB" sz="2000" dirty="0">
                <a:solidFill>
                  <a:schemeClr val="bg1">
                    <a:lumMod val="50000"/>
                  </a:schemeClr>
                </a:solidFill>
              </a:rPr>
              <a:t>"</a:t>
            </a:r>
          </a:p>
          <a:p>
            <a:endParaRPr lang="en-GB" dirty="0"/>
          </a:p>
        </p:txBody>
      </p:sp>
      <p:sp>
        <p:nvSpPr>
          <p:cNvPr id="4" name="Rectangle 3"/>
          <p:cNvSpPr/>
          <p:nvPr/>
        </p:nvSpPr>
        <p:spPr>
          <a:xfrm>
            <a:off x="7452320" y="5085184"/>
            <a:ext cx="1512168" cy="11530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948" t="73694" r="11707" b="14722"/>
          <a:stretch/>
        </p:blipFill>
        <p:spPr bwMode="auto">
          <a:xfrm>
            <a:off x="0" y="5642307"/>
            <a:ext cx="9144000" cy="1215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8765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52320" y="5085184"/>
            <a:ext cx="1512168" cy="11530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pPr algn="l"/>
            <a:r>
              <a:rPr lang="en-GB" sz="2800" dirty="0">
                <a:solidFill>
                  <a:srgbClr val="7030A0"/>
                </a:solidFill>
              </a:rPr>
              <a:t>Sentencing guidelines - what are they?</a:t>
            </a:r>
          </a:p>
        </p:txBody>
      </p:sp>
      <p:sp>
        <p:nvSpPr>
          <p:cNvPr id="3" name="Content Placeholder 2"/>
          <p:cNvSpPr>
            <a:spLocks noGrp="1"/>
          </p:cNvSpPr>
          <p:nvPr>
            <p:ph idx="1"/>
          </p:nvPr>
        </p:nvSpPr>
        <p:spPr/>
        <p:txBody>
          <a:bodyPr>
            <a:normAutofit lnSpcReduction="10000"/>
          </a:bodyPr>
          <a:lstStyle/>
          <a:p>
            <a:pPr marL="342900" lvl="1" indent="-342900">
              <a:spcBef>
                <a:spcPts val="1000"/>
              </a:spcBef>
              <a:buClr>
                <a:srgbClr val="7030A0"/>
              </a:buClr>
              <a:buFont typeface="Arial" pitchFamily="34" charset="0"/>
              <a:buChar char="•"/>
            </a:pPr>
            <a:r>
              <a:rPr lang="en-GB" sz="2000" dirty="0">
                <a:solidFill>
                  <a:schemeClr val="bg1">
                    <a:lumMod val="50000"/>
                  </a:schemeClr>
                </a:solidFill>
              </a:rPr>
              <a:t>Applies to companies and individuals sentenced after 1 July 2014 for breaches of environmental offences</a:t>
            </a:r>
          </a:p>
          <a:p>
            <a:pPr marL="342900" lvl="1" indent="-342900">
              <a:spcBef>
                <a:spcPts val="1000"/>
              </a:spcBef>
              <a:buClr>
                <a:srgbClr val="7030A0"/>
              </a:buClr>
              <a:buFont typeface="Arial" pitchFamily="34" charset="0"/>
              <a:buChar char="•"/>
            </a:pPr>
            <a:r>
              <a:rPr lang="en-GB" sz="2000" dirty="0">
                <a:solidFill>
                  <a:schemeClr val="bg1">
                    <a:lumMod val="50000"/>
                  </a:schemeClr>
                </a:solidFill>
              </a:rPr>
              <a:t>12 step approach to calculating a fine, broadly similar to existing established principles:</a:t>
            </a:r>
          </a:p>
          <a:p>
            <a:pPr marL="525463" lvl="2" indent="-342900">
              <a:spcBef>
                <a:spcPts val="1000"/>
              </a:spcBef>
              <a:buClr>
                <a:schemeClr val="bg1">
                  <a:lumMod val="50000"/>
                </a:schemeClr>
              </a:buClr>
              <a:buFontTx/>
              <a:buChar char="-"/>
            </a:pPr>
            <a:r>
              <a:rPr lang="en-GB" sz="1800" dirty="0">
                <a:solidFill>
                  <a:schemeClr val="bg1">
                    <a:lumMod val="50000"/>
                  </a:schemeClr>
                </a:solidFill>
              </a:rPr>
              <a:t>Harm (categories 1 to 4) </a:t>
            </a:r>
          </a:p>
          <a:p>
            <a:pPr marL="525463" lvl="2" indent="-342900">
              <a:spcBef>
                <a:spcPts val="1000"/>
              </a:spcBef>
              <a:buClr>
                <a:schemeClr val="bg1">
                  <a:lumMod val="50000"/>
                </a:schemeClr>
              </a:buClr>
              <a:buFontTx/>
              <a:buChar char="-"/>
            </a:pPr>
            <a:r>
              <a:rPr lang="en-GB" sz="1800" dirty="0">
                <a:solidFill>
                  <a:schemeClr val="bg1">
                    <a:lumMod val="50000"/>
                  </a:schemeClr>
                </a:solidFill>
              </a:rPr>
              <a:t>Culpability (low/no culpability; negligent; reckless; and deliberate)</a:t>
            </a:r>
          </a:p>
          <a:p>
            <a:pPr marL="525463" lvl="2" indent="-342900">
              <a:spcBef>
                <a:spcPts val="1000"/>
              </a:spcBef>
              <a:buClr>
                <a:schemeClr val="bg1">
                  <a:lumMod val="50000"/>
                </a:schemeClr>
              </a:buClr>
              <a:buFontTx/>
              <a:buChar char="-"/>
            </a:pPr>
            <a:r>
              <a:rPr lang="en-GB" sz="1800" dirty="0">
                <a:solidFill>
                  <a:schemeClr val="bg1">
                    <a:lumMod val="50000"/>
                  </a:schemeClr>
                </a:solidFill>
              </a:rPr>
              <a:t>Finances (company size determined by turnover)</a:t>
            </a:r>
          </a:p>
          <a:p>
            <a:pPr marL="525463" lvl="2" indent="-342900">
              <a:spcBef>
                <a:spcPts val="1000"/>
              </a:spcBef>
              <a:buClr>
                <a:schemeClr val="bg1">
                  <a:lumMod val="50000"/>
                </a:schemeClr>
              </a:buClr>
              <a:buFontTx/>
              <a:buChar char="-"/>
            </a:pPr>
            <a:r>
              <a:rPr lang="en-GB" sz="1800" dirty="0">
                <a:solidFill>
                  <a:schemeClr val="bg1">
                    <a:lumMod val="50000"/>
                  </a:schemeClr>
                </a:solidFill>
              </a:rPr>
              <a:t>Statutory objectives of punishment</a:t>
            </a:r>
          </a:p>
          <a:p>
            <a:pPr marL="342900" lvl="1" indent="-342900">
              <a:spcBef>
                <a:spcPts val="1000"/>
              </a:spcBef>
              <a:buClr>
                <a:srgbClr val="7030A0"/>
              </a:buClr>
              <a:buFont typeface="Arial" pitchFamily="34" charset="0"/>
              <a:buChar char="•"/>
            </a:pPr>
            <a:r>
              <a:rPr lang="en-GB" sz="2000" dirty="0">
                <a:solidFill>
                  <a:schemeClr val="bg1">
                    <a:lumMod val="50000"/>
                  </a:schemeClr>
                </a:solidFill>
              </a:rPr>
              <a:t>Wide discretion reserved for sentencing judge to:</a:t>
            </a:r>
          </a:p>
          <a:p>
            <a:pPr marL="525463" lvl="2" indent="-342900">
              <a:spcBef>
                <a:spcPts val="1000"/>
              </a:spcBef>
              <a:buClr>
                <a:schemeClr val="bg1">
                  <a:lumMod val="50000"/>
                </a:schemeClr>
              </a:buClr>
              <a:buFontTx/>
              <a:buChar char="-"/>
            </a:pPr>
            <a:r>
              <a:rPr lang="en-GB" sz="1800" dirty="0">
                <a:solidFill>
                  <a:schemeClr val="bg1">
                    <a:lumMod val="50000"/>
                  </a:schemeClr>
                </a:solidFill>
              </a:rPr>
              <a:t>Impose a greater fine if the financial benefit of offending is not removed</a:t>
            </a:r>
          </a:p>
          <a:p>
            <a:pPr marL="525463" lvl="2" indent="-342900">
              <a:spcBef>
                <a:spcPts val="1000"/>
              </a:spcBef>
              <a:buClr>
                <a:schemeClr val="bg1">
                  <a:lumMod val="50000"/>
                </a:schemeClr>
              </a:buClr>
              <a:buFontTx/>
              <a:buChar char="-"/>
            </a:pPr>
            <a:r>
              <a:rPr lang="en-GB" sz="1800" dirty="0">
                <a:solidFill>
                  <a:schemeClr val="bg1">
                    <a:lumMod val="50000"/>
                  </a:schemeClr>
                </a:solidFill>
              </a:rPr>
              <a:t>Impose a lesser fine if a fine within stipulated range would make it impossible for a company to comply with environmental law</a:t>
            </a:r>
          </a:p>
          <a:p>
            <a:pPr>
              <a:buClr>
                <a:srgbClr val="7030A0"/>
              </a:buClr>
            </a:pPr>
            <a:endParaRPr lang="en-GB" dirty="0">
              <a:solidFill>
                <a:schemeClr val="bg1">
                  <a:lumMod val="50000"/>
                </a:schemeClr>
              </a:solidFill>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948" t="75746" r="11567" b="14723"/>
          <a:stretch/>
        </p:blipFill>
        <p:spPr bwMode="auto">
          <a:xfrm>
            <a:off x="8966" y="5890726"/>
            <a:ext cx="9135033" cy="997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6638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2800" dirty="0">
                <a:solidFill>
                  <a:srgbClr val="7030A0"/>
                </a:solidFill>
              </a:rPr>
              <a:t>Large Company (</a:t>
            </a:r>
            <a:r>
              <a:rPr lang="en-GB" sz="2800" b="0" dirty="0">
                <a:solidFill>
                  <a:srgbClr val="7030A0"/>
                </a:solidFill>
              </a:rPr>
              <a:t>Turnover or equivalent: £50 million+)</a:t>
            </a:r>
            <a:endParaRPr lang="en-GB" sz="2800" dirty="0">
              <a:solidFill>
                <a:srgbClr val="7030A0"/>
              </a:solidFill>
            </a:endParaRPr>
          </a:p>
        </p:txBody>
      </p:sp>
      <p:sp>
        <p:nvSpPr>
          <p:cNvPr id="4" name="Rectangle 3"/>
          <p:cNvSpPr/>
          <p:nvPr/>
        </p:nvSpPr>
        <p:spPr>
          <a:xfrm>
            <a:off x="7452320" y="5085184"/>
            <a:ext cx="1512168" cy="11530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948" t="33209" r="11567" b="14722"/>
          <a:stretch/>
        </p:blipFill>
        <p:spPr bwMode="auto">
          <a:xfrm>
            <a:off x="0" y="1405056"/>
            <a:ext cx="9144000" cy="5452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9965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464971" y="5229200"/>
            <a:ext cx="1499517" cy="1296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691680" y="274638"/>
            <a:ext cx="4094264" cy="1143000"/>
          </a:xfrm>
        </p:spPr>
        <p:txBody>
          <a:bodyPr/>
          <a:lstStyle/>
          <a:p>
            <a:r>
              <a:rPr lang="en-GB" dirty="0" smtClean="0">
                <a:solidFill>
                  <a:schemeClr val="tx1"/>
                </a:solidFill>
              </a:rPr>
              <a:t>Who we are</a:t>
            </a:r>
            <a:endParaRPr lang="en-GB" dirty="0">
              <a:solidFill>
                <a:schemeClr val="tx1"/>
              </a:solidFill>
            </a:endParaRPr>
          </a:p>
        </p:txBody>
      </p:sp>
      <p:sp>
        <p:nvSpPr>
          <p:cNvPr id="3" name="Content Placeholder 2"/>
          <p:cNvSpPr>
            <a:spLocks noGrp="1"/>
          </p:cNvSpPr>
          <p:nvPr>
            <p:ph idx="1"/>
          </p:nvPr>
        </p:nvSpPr>
        <p:spPr>
          <a:xfrm>
            <a:off x="457200" y="2636912"/>
            <a:ext cx="8229600" cy="3489251"/>
          </a:xfrm>
        </p:spPr>
        <p:txBody>
          <a:bodyPr>
            <a:noAutofit/>
          </a:bodyPr>
          <a:lstStyle/>
          <a:p>
            <a:r>
              <a:rPr lang="en-GB" sz="2400" dirty="0" smtClean="0"/>
              <a:t>Not for Profit Trade Association representing HSE,  Licensed Asbestos Removal Contractors and others organisations involved with the sector.</a:t>
            </a:r>
          </a:p>
          <a:p>
            <a:r>
              <a:rPr lang="en-GB" sz="2400" dirty="0" smtClean="0"/>
              <a:t>Organisation is run and supported by people who are passionate </a:t>
            </a:r>
            <a:r>
              <a:rPr lang="en-GB" sz="2400" dirty="0"/>
              <a:t>about the sector and </a:t>
            </a:r>
            <a:r>
              <a:rPr lang="en-GB" sz="2400" dirty="0" smtClean="0"/>
              <a:t>those working within it.</a:t>
            </a:r>
            <a:endParaRPr lang="en-GB" sz="2400" dirty="0"/>
          </a:p>
          <a:p>
            <a:r>
              <a:rPr lang="en-GB" sz="2400" dirty="0" smtClean="0"/>
              <a:t>We share and promote aspirational standards as part of our central aim of raising standards.</a:t>
            </a:r>
          </a:p>
          <a:p>
            <a:r>
              <a:rPr lang="en-GB" sz="2400" dirty="0" smtClean="0"/>
              <a:t>Based in Darlington but with membership covering the UK and beyond.</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594" t="22656" r="55469" b="60156"/>
          <a:stretch/>
        </p:blipFill>
        <p:spPr bwMode="auto">
          <a:xfrm>
            <a:off x="0" y="0"/>
            <a:ext cx="2176284" cy="256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671" t="22656" r="20454" b="68750"/>
          <a:stretch/>
        </p:blipFill>
        <p:spPr bwMode="auto">
          <a:xfrm>
            <a:off x="5785944" y="0"/>
            <a:ext cx="3358055" cy="1282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98258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dirty="0">
                <a:solidFill>
                  <a:srgbClr val="7030A0"/>
                </a:solidFill>
              </a:rPr>
              <a:t>Sentencing guidelines </a:t>
            </a:r>
          </a:p>
        </p:txBody>
      </p:sp>
      <p:sp>
        <p:nvSpPr>
          <p:cNvPr id="4" name="Rectangle 3"/>
          <p:cNvSpPr/>
          <p:nvPr/>
        </p:nvSpPr>
        <p:spPr>
          <a:xfrm>
            <a:off x="7452320" y="5085184"/>
            <a:ext cx="1512168" cy="11530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p:txBody>
          <a:bodyPr/>
          <a:lstStyle/>
          <a:p>
            <a:pPr marL="342900" lvl="1" indent="-342900">
              <a:spcBef>
                <a:spcPts val="1000"/>
              </a:spcBef>
              <a:buClr>
                <a:srgbClr val="7030A0"/>
              </a:buClr>
              <a:buFont typeface="Arial" pitchFamily="34" charset="0"/>
              <a:buChar char="•"/>
            </a:pPr>
            <a:r>
              <a:rPr lang="en-GB" sz="2000" dirty="0">
                <a:solidFill>
                  <a:schemeClr val="bg1">
                    <a:lumMod val="50000"/>
                  </a:schemeClr>
                </a:solidFill>
              </a:rPr>
              <a:t>Where a company's turnover 'very greatly' exceeds £50 million, it may be necessary to move outside of the suggested range to achieve a proportionate sentence</a:t>
            </a:r>
          </a:p>
          <a:p>
            <a:pPr marL="342900" lvl="1" indent="-342900">
              <a:spcBef>
                <a:spcPts val="1000"/>
              </a:spcBef>
              <a:buClr>
                <a:srgbClr val="7030A0"/>
              </a:buClr>
              <a:buFont typeface="Arial" pitchFamily="34" charset="0"/>
              <a:buChar char="•"/>
            </a:pPr>
            <a:r>
              <a:rPr lang="en-GB" sz="2000" dirty="0">
                <a:solidFill>
                  <a:schemeClr val="bg1">
                    <a:lumMod val="50000"/>
                  </a:schemeClr>
                </a:solidFill>
              </a:rPr>
              <a:t>Guidelines indicate fines in excess of £3 million are to be expected in serious cases involving very large companies, but no starting point or range is provided</a:t>
            </a:r>
          </a:p>
          <a:p>
            <a:pPr marL="342900" lvl="1" indent="-342900">
              <a:spcBef>
                <a:spcPts val="1000"/>
              </a:spcBef>
              <a:buClr>
                <a:srgbClr val="7030A0"/>
              </a:buClr>
              <a:buFont typeface="Arial" pitchFamily="34" charset="0"/>
              <a:buChar char="•"/>
            </a:pPr>
            <a:r>
              <a:rPr lang="en-GB" sz="2000" dirty="0">
                <a:solidFill>
                  <a:schemeClr val="bg1">
                    <a:lumMod val="50000"/>
                  </a:schemeClr>
                </a:solidFill>
              </a:rPr>
              <a:t>Guidelines are likely to result in an increase in the overall size of fines, especially for larger companies</a:t>
            </a:r>
          </a:p>
          <a:p>
            <a:pPr marL="342900" lvl="1" indent="-342900">
              <a:spcBef>
                <a:spcPts val="1000"/>
              </a:spcBef>
              <a:buClr>
                <a:srgbClr val="7030A0"/>
              </a:buClr>
              <a:buFont typeface="Arial" pitchFamily="34" charset="0"/>
              <a:buChar char="•"/>
            </a:pPr>
            <a:r>
              <a:rPr lang="en-GB" sz="2000" dirty="0">
                <a:solidFill>
                  <a:schemeClr val="bg1">
                    <a:lumMod val="50000"/>
                  </a:schemeClr>
                </a:solidFill>
              </a:rPr>
              <a:t>Looking to the future, enforcement undertakings (under the Regulatory Enforcement and Sanctions Act 2008) may become a good alternative to prosecution for companies to explore with regulators, but civil sanctions are only relevant </a:t>
            </a:r>
            <a:r>
              <a:rPr lang="en-GB" sz="2000" u="sng" dirty="0">
                <a:solidFill>
                  <a:schemeClr val="bg1">
                    <a:lumMod val="50000"/>
                  </a:schemeClr>
                </a:solidFill>
              </a:rPr>
              <a:t>before</a:t>
            </a:r>
            <a:r>
              <a:rPr lang="en-GB" sz="2000" dirty="0">
                <a:solidFill>
                  <a:schemeClr val="bg1">
                    <a:lumMod val="50000"/>
                  </a:schemeClr>
                </a:solidFill>
              </a:rPr>
              <a:t> the decision is made to prosecute.</a:t>
            </a:r>
          </a:p>
          <a:p>
            <a:endParaRPr lang="en-GB"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948" t="81716" r="11567" b="12500"/>
          <a:stretch/>
        </p:blipFill>
        <p:spPr bwMode="auto">
          <a:xfrm>
            <a:off x="0" y="6252307"/>
            <a:ext cx="9144000" cy="60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01769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dirty="0">
                <a:solidFill>
                  <a:srgbClr val="7030A0"/>
                </a:solidFill>
              </a:rPr>
              <a:t>Culpability</a:t>
            </a:r>
          </a:p>
        </p:txBody>
      </p:sp>
      <p:sp>
        <p:nvSpPr>
          <p:cNvPr id="3" name="Content Placeholder 2"/>
          <p:cNvSpPr>
            <a:spLocks noGrp="1"/>
          </p:cNvSpPr>
          <p:nvPr>
            <p:ph idx="1"/>
          </p:nvPr>
        </p:nvSpPr>
        <p:spPr>
          <a:xfrm>
            <a:off x="457200" y="1268760"/>
            <a:ext cx="8229600" cy="4857403"/>
          </a:xfrm>
        </p:spPr>
        <p:txBody>
          <a:bodyPr>
            <a:normAutofit fontScale="55000" lnSpcReduction="20000"/>
          </a:bodyPr>
          <a:lstStyle/>
          <a:p>
            <a:pPr marL="0" indent="0">
              <a:buNone/>
            </a:pPr>
            <a:r>
              <a:rPr lang="en-GB" sz="3600" dirty="0">
                <a:solidFill>
                  <a:srgbClr val="7030A0"/>
                </a:solidFill>
              </a:rPr>
              <a:t>Deliberate</a:t>
            </a:r>
          </a:p>
          <a:p>
            <a:pPr>
              <a:buClr>
                <a:srgbClr val="7030A0"/>
              </a:buClr>
            </a:pPr>
            <a:r>
              <a:rPr lang="en-GB" sz="3600" dirty="0">
                <a:solidFill>
                  <a:schemeClr val="bg1">
                    <a:lumMod val="50000"/>
                  </a:schemeClr>
                </a:solidFill>
              </a:rPr>
              <a:t>Intentional breach of or flagrant disregard for the law by person(s) whose position of responsibility in the organisation is such that their acts/omissions can properly be attributed to the organisation;</a:t>
            </a:r>
          </a:p>
          <a:p>
            <a:pPr marL="0" indent="0">
              <a:buNone/>
            </a:pPr>
            <a:r>
              <a:rPr lang="en-GB" sz="3600" dirty="0">
                <a:solidFill>
                  <a:schemeClr val="bg1">
                    <a:lumMod val="50000"/>
                  </a:schemeClr>
                </a:solidFill>
              </a:rPr>
              <a:t>OR</a:t>
            </a:r>
          </a:p>
          <a:p>
            <a:pPr>
              <a:buClr>
                <a:srgbClr val="7030A0"/>
              </a:buClr>
            </a:pPr>
            <a:r>
              <a:rPr lang="en-GB" sz="3600" dirty="0">
                <a:solidFill>
                  <a:schemeClr val="bg1">
                    <a:lumMod val="50000"/>
                  </a:schemeClr>
                </a:solidFill>
              </a:rPr>
              <a:t>deliberate failure by organisation to put in place and enforce such systems as could reasonably be expected in all the circumstances to avoid commission of the offence</a:t>
            </a:r>
          </a:p>
          <a:p>
            <a:pPr marL="0" indent="0">
              <a:buNone/>
            </a:pPr>
            <a:r>
              <a:rPr lang="en-GB" sz="3600" dirty="0">
                <a:solidFill>
                  <a:srgbClr val="7030A0"/>
                </a:solidFill>
              </a:rPr>
              <a:t>Reckless</a:t>
            </a:r>
          </a:p>
          <a:p>
            <a:pPr>
              <a:buClr>
                <a:srgbClr val="7030A0"/>
              </a:buClr>
            </a:pPr>
            <a:r>
              <a:rPr lang="en-GB" sz="3600" dirty="0">
                <a:solidFill>
                  <a:schemeClr val="bg1">
                    <a:lumMod val="50000"/>
                  </a:schemeClr>
                </a:solidFill>
              </a:rPr>
              <a:t>Actual foresight of, or wilful blindness to, risk of offending but risk nevertheless taken by person(s) whose position of responsibility in the organisation is such that their acts/omissions can properly be attributed to the organisation</a:t>
            </a:r>
          </a:p>
          <a:p>
            <a:pPr marL="0" indent="0">
              <a:buNone/>
            </a:pPr>
            <a:r>
              <a:rPr lang="en-GB" sz="3600" dirty="0">
                <a:solidFill>
                  <a:schemeClr val="bg1">
                    <a:lumMod val="50000"/>
                  </a:schemeClr>
                </a:solidFill>
              </a:rPr>
              <a:t>OR</a:t>
            </a:r>
          </a:p>
          <a:p>
            <a:pPr>
              <a:buClr>
                <a:srgbClr val="7030A0"/>
              </a:buClr>
            </a:pPr>
            <a:r>
              <a:rPr lang="en-GB" sz="3600" dirty="0">
                <a:solidFill>
                  <a:schemeClr val="bg1">
                    <a:lumMod val="50000"/>
                  </a:schemeClr>
                </a:solidFill>
              </a:rPr>
              <a:t>reckless failure by organisation to put in place and enforce such systems as could reasonably be expected in all the circumstances to avoid commission of the offence</a:t>
            </a:r>
            <a:r>
              <a:rPr lang="en-GB" dirty="0">
                <a:solidFill>
                  <a:schemeClr val="bg1">
                    <a:lumMod val="50000"/>
                  </a:schemeClr>
                </a:solidFill>
              </a:rPr>
              <a:t>	</a:t>
            </a:r>
          </a:p>
          <a:p>
            <a:endParaRPr lang="en-GB" dirty="0"/>
          </a:p>
        </p:txBody>
      </p:sp>
      <p:sp>
        <p:nvSpPr>
          <p:cNvPr id="4" name="Rectangle 3"/>
          <p:cNvSpPr/>
          <p:nvPr/>
        </p:nvSpPr>
        <p:spPr>
          <a:xfrm>
            <a:off x="7452320" y="5085184"/>
            <a:ext cx="1512168" cy="11530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948" t="81716" r="11567" b="12500"/>
          <a:stretch/>
        </p:blipFill>
        <p:spPr bwMode="auto">
          <a:xfrm>
            <a:off x="0" y="6252307"/>
            <a:ext cx="9144000" cy="60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56588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52320" y="5085184"/>
            <a:ext cx="1512168" cy="11530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pPr algn="l"/>
            <a:r>
              <a:rPr lang="en-GB" sz="2800" dirty="0">
                <a:solidFill>
                  <a:srgbClr val="7030A0"/>
                </a:solidFill>
              </a:rPr>
              <a:t>Culpability continued…</a:t>
            </a:r>
          </a:p>
        </p:txBody>
      </p:sp>
      <p:sp>
        <p:nvSpPr>
          <p:cNvPr id="3" name="Content Placeholder 2"/>
          <p:cNvSpPr>
            <a:spLocks noGrp="1"/>
          </p:cNvSpPr>
          <p:nvPr>
            <p:ph idx="1"/>
          </p:nvPr>
        </p:nvSpPr>
        <p:spPr>
          <a:xfrm>
            <a:off x="457200" y="1412776"/>
            <a:ext cx="8229600" cy="4713387"/>
          </a:xfrm>
        </p:spPr>
        <p:txBody>
          <a:bodyPr>
            <a:noAutofit/>
          </a:bodyPr>
          <a:lstStyle/>
          <a:p>
            <a:pPr marL="0" indent="0">
              <a:buNone/>
            </a:pPr>
            <a:r>
              <a:rPr lang="en-GB" sz="2400" dirty="0">
                <a:solidFill>
                  <a:srgbClr val="7030A0"/>
                </a:solidFill>
              </a:rPr>
              <a:t>Negligent</a:t>
            </a:r>
          </a:p>
          <a:p>
            <a:pPr>
              <a:buClr>
                <a:srgbClr val="7030A0"/>
              </a:buClr>
            </a:pPr>
            <a:r>
              <a:rPr lang="en-GB" sz="2400" dirty="0">
                <a:solidFill>
                  <a:schemeClr val="bg1">
                    <a:lumMod val="50000"/>
                  </a:schemeClr>
                </a:solidFill>
              </a:rPr>
              <a:t>Failure by the organisation as a whole to take reasonable care to put in place and enforce proper systems for avoiding commission of the offence</a:t>
            </a:r>
          </a:p>
          <a:p>
            <a:pPr marL="0" indent="0">
              <a:buNone/>
            </a:pPr>
            <a:r>
              <a:rPr lang="en-GB" sz="2400" dirty="0">
                <a:solidFill>
                  <a:schemeClr val="bg1">
                    <a:lumMod val="50000"/>
                  </a:schemeClr>
                </a:solidFill>
              </a:rPr>
              <a:t>OR</a:t>
            </a:r>
          </a:p>
          <a:p>
            <a:pPr marL="0" indent="0">
              <a:buNone/>
            </a:pPr>
            <a:r>
              <a:rPr lang="en-GB" sz="2400" dirty="0">
                <a:solidFill>
                  <a:srgbClr val="7030A0"/>
                </a:solidFill>
              </a:rPr>
              <a:t>Low or no culpability</a:t>
            </a:r>
          </a:p>
          <a:p>
            <a:pPr>
              <a:buClr>
                <a:srgbClr val="7030A0"/>
              </a:buClr>
            </a:pPr>
            <a:r>
              <a:rPr lang="en-GB" sz="2400" dirty="0">
                <a:solidFill>
                  <a:schemeClr val="bg1">
                    <a:lumMod val="50000"/>
                  </a:schemeClr>
                </a:solidFill>
              </a:rPr>
              <a:t>Offence committed with little or no fault on the part of the organisation as a </a:t>
            </a:r>
            <a:r>
              <a:rPr lang="en-GB" sz="2000" dirty="0">
                <a:solidFill>
                  <a:schemeClr val="bg1">
                    <a:lumMod val="50000"/>
                  </a:schemeClr>
                </a:solidFill>
              </a:rPr>
              <a:t>whole</a:t>
            </a:r>
            <a:r>
              <a:rPr lang="en-GB" sz="2400" dirty="0">
                <a:solidFill>
                  <a:schemeClr val="bg1">
                    <a:lumMod val="50000"/>
                  </a:schemeClr>
                </a:solidFill>
              </a:rPr>
              <a:t>, for example by accident or act of a rogue employee and despite the presence and due enforcement of all reasonably required preventive measures, or where such proper preventive measures were unforeseeably overcome by exceptional events</a:t>
            </a:r>
          </a:p>
          <a:p>
            <a:endParaRPr lang="en-GB" sz="2400"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948" t="81716" r="11567" b="12500"/>
          <a:stretch/>
        </p:blipFill>
        <p:spPr bwMode="auto">
          <a:xfrm>
            <a:off x="0" y="6252307"/>
            <a:ext cx="9144000" cy="60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14882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dirty="0">
                <a:solidFill>
                  <a:srgbClr val="7030A0"/>
                </a:solidFill>
              </a:rPr>
              <a:t>Harm</a:t>
            </a:r>
          </a:p>
        </p:txBody>
      </p:sp>
      <p:sp>
        <p:nvSpPr>
          <p:cNvPr id="3" name="Content Placeholder 2"/>
          <p:cNvSpPr>
            <a:spLocks noGrp="1"/>
          </p:cNvSpPr>
          <p:nvPr>
            <p:ph idx="1"/>
          </p:nvPr>
        </p:nvSpPr>
        <p:spPr/>
        <p:txBody>
          <a:bodyPr>
            <a:normAutofit fontScale="55000" lnSpcReduction="20000"/>
          </a:bodyPr>
          <a:lstStyle/>
          <a:p>
            <a:pPr marL="0" indent="0">
              <a:buNone/>
            </a:pPr>
            <a:r>
              <a:rPr lang="en-GB" dirty="0">
                <a:solidFill>
                  <a:srgbClr val="7030A0"/>
                </a:solidFill>
              </a:rPr>
              <a:t>Category 1</a:t>
            </a:r>
            <a:r>
              <a:rPr lang="en-GB" dirty="0"/>
              <a:t>	</a:t>
            </a:r>
          </a:p>
          <a:p>
            <a:r>
              <a:rPr lang="en-GB" dirty="0">
                <a:solidFill>
                  <a:schemeClr val="bg1">
                    <a:lumMod val="50000"/>
                  </a:schemeClr>
                </a:solidFill>
              </a:rPr>
              <a:t>Polluting material of a dangerous nature, e.g. hazardous chemicals </a:t>
            </a:r>
          </a:p>
          <a:p>
            <a:r>
              <a:rPr lang="en-GB" dirty="0">
                <a:solidFill>
                  <a:schemeClr val="bg1">
                    <a:lumMod val="50000"/>
                  </a:schemeClr>
                </a:solidFill>
              </a:rPr>
              <a:t>Major adverse effect or damage to air or water quality, amenity value, or property</a:t>
            </a:r>
          </a:p>
          <a:p>
            <a:r>
              <a:rPr lang="en-GB" dirty="0">
                <a:solidFill>
                  <a:schemeClr val="bg1">
                    <a:lumMod val="50000"/>
                  </a:schemeClr>
                </a:solidFill>
              </a:rPr>
              <a:t>Polluting material noxious, widespread or pervasive with long-lasting effects on human health or quality of life, animal health or flora</a:t>
            </a:r>
          </a:p>
          <a:p>
            <a:r>
              <a:rPr lang="en-GB" dirty="0">
                <a:solidFill>
                  <a:schemeClr val="bg1">
                    <a:lumMod val="50000"/>
                  </a:schemeClr>
                </a:solidFill>
              </a:rPr>
              <a:t>Major costs incurred of clean-up, site restoration or animal rehabilitation</a:t>
            </a:r>
          </a:p>
          <a:p>
            <a:r>
              <a:rPr lang="en-GB" dirty="0">
                <a:solidFill>
                  <a:schemeClr val="bg1">
                    <a:lumMod val="50000"/>
                  </a:schemeClr>
                </a:solidFill>
              </a:rPr>
              <a:t>Major interference with or prevention of other lawful activities or regulatory regime </a:t>
            </a:r>
          </a:p>
          <a:p>
            <a:pPr marL="0" indent="0">
              <a:buNone/>
            </a:pPr>
            <a:r>
              <a:rPr lang="en-GB" dirty="0">
                <a:solidFill>
                  <a:srgbClr val="7030A0"/>
                </a:solidFill>
              </a:rPr>
              <a:t>Category 2</a:t>
            </a:r>
            <a:r>
              <a:rPr lang="en-GB" dirty="0"/>
              <a:t>	</a:t>
            </a:r>
          </a:p>
          <a:p>
            <a:r>
              <a:rPr lang="en-GB" dirty="0">
                <a:solidFill>
                  <a:schemeClr val="bg1">
                    <a:lumMod val="50000"/>
                  </a:schemeClr>
                </a:solidFill>
              </a:rPr>
              <a:t>Significant adverse effect or damage to air or water quality, amenity value, or property</a:t>
            </a:r>
          </a:p>
          <a:p>
            <a:r>
              <a:rPr lang="en-GB" dirty="0">
                <a:solidFill>
                  <a:schemeClr val="bg1">
                    <a:lumMod val="50000"/>
                  </a:schemeClr>
                </a:solidFill>
              </a:rPr>
              <a:t>Significant adverse effect on human health or quality of life, animal health or flora</a:t>
            </a:r>
          </a:p>
          <a:p>
            <a:r>
              <a:rPr lang="en-GB" dirty="0">
                <a:solidFill>
                  <a:schemeClr val="bg1">
                    <a:lumMod val="50000"/>
                  </a:schemeClr>
                </a:solidFill>
              </a:rPr>
              <a:t>Significant costs incurred of clean-up, site restoration or animal rehabilitation</a:t>
            </a:r>
          </a:p>
          <a:p>
            <a:r>
              <a:rPr lang="en-GB" dirty="0">
                <a:solidFill>
                  <a:schemeClr val="bg1">
                    <a:lumMod val="50000"/>
                  </a:schemeClr>
                </a:solidFill>
              </a:rPr>
              <a:t>Significant interference with or undermining of other lawful activities or regulatory regime due to offence</a:t>
            </a:r>
          </a:p>
          <a:p>
            <a:r>
              <a:rPr lang="en-GB" dirty="0">
                <a:solidFill>
                  <a:schemeClr val="bg1">
                    <a:lumMod val="50000"/>
                  </a:schemeClr>
                </a:solidFill>
              </a:rPr>
              <a:t>Risk of category 1 harm</a:t>
            </a:r>
          </a:p>
          <a:p>
            <a:pPr marL="0" indent="0">
              <a:buNone/>
            </a:pPr>
            <a:endParaRPr lang="en-GB" dirty="0"/>
          </a:p>
        </p:txBody>
      </p:sp>
      <p:sp>
        <p:nvSpPr>
          <p:cNvPr id="4" name="Rectangle 3"/>
          <p:cNvSpPr/>
          <p:nvPr/>
        </p:nvSpPr>
        <p:spPr>
          <a:xfrm>
            <a:off x="7452320" y="5085184"/>
            <a:ext cx="1512168" cy="11530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948" t="81716" r="11567" b="12500"/>
          <a:stretch/>
        </p:blipFill>
        <p:spPr bwMode="auto">
          <a:xfrm>
            <a:off x="0" y="6252307"/>
            <a:ext cx="9144000" cy="60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59622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dirty="0">
                <a:solidFill>
                  <a:srgbClr val="7030A0"/>
                </a:solidFill>
              </a:rPr>
              <a:t>Harm Continued….</a:t>
            </a:r>
          </a:p>
        </p:txBody>
      </p:sp>
      <p:sp>
        <p:nvSpPr>
          <p:cNvPr id="3" name="Content Placeholder 2"/>
          <p:cNvSpPr>
            <a:spLocks noGrp="1"/>
          </p:cNvSpPr>
          <p:nvPr>
            <p:ph idx="1"/>
          </p:nvPr>
        </p:nvSpPr>
        <p:spPr/>
        <p:txBody>
          <a:bodyPr>
            <a:normAutofit/>
          </a:bodyPr>
          <a:lstStyle/>
          <a:p>
            <a:pPr marL="0" indent="0">
              <a:buNone/>
            </a:pPr>
            <a:r>
              <a:rPr lang="en-GB" sz="1800" dirty="0">
                <a:solidFill>
                  <a:srgbClr val="7030A0"/>
                </a:solidFill>
              </a:rPr>
              <a:t>Category 3	</a:t>
            </a:r>
          </a:p>
          <a:p>
            <a:pPr>
              <a:buClr>
                <a:srgbClr val="7030A0"/>
              </a:buClr>
            </a:pPr>
            <a:r>
              <a:rPr lang="en-GB" sz="1800" dirty="0">
                <a:solidFill>
                  <a:schemeClr val="bg1">
                    <a:lumMod val="50000"/>
                  </a:schemeClr>
                </a:solidFill>
              </a:rPr>
              <a:t>Minor, localised adverse effect or damage to air / water quality, amenity value or property</a:t>
            </a:r>
          </a:p>
          <a:p>
            <a:pPr>
              <a:buClr>
                <a:srgbClr val="7030A0"/>
              </a:buClr>
            </a:pPr>
            <a:r>
              <a:rPr lang="en-GB" sz="1800" dirty="0">
                <a:solidFill>
                  <a:schemeClr val="bg1">
                    <a:lumMod val="50000"/>
                  </a:schemeClr>
                </a:solidFill>
              </a:rPr>
              <a:t>Minor adverse effect on human health or quality of life, animal health or flora</a:t>
            </a:r>
          </a:p>
          <a:p>
            <a:pPr>
              <a:buClr>
                <a:srgbClr val="7030A0"/>
              </a:buClr>
            </a:pPr>
            <a:r>
              <a:rPr lang="en-GB" sz="1800" dirty="0">
                <a:solidFill>
                  <a:schemeClr val="bg1">
                    <a:lumMod val="50000"/>
                  </a:schemeClr>
                </a:solidFill>
              </a:rPr>
              <a:t>Low costs incurred for clean-up, site restoration or animal rehabilitation</a:t>
            </a:r>
          </a:p>
          <a:p>
            <a:pPr>
              <a:buClr>
                <a:srgbClr val="7030A0"/>
              </a:buClr>
            </a:pPr>
            <a:r>
              <a:rPr lang="en-GB" sz="1800" dirty="0">
                <a:solidFill>
                  <a:schemeClr val="bg1">
                    <a:lumMod val="50000"/>
                  </a:schemeClr>
                </a:solidFill>
              </a:rPr>
              <a:t>Limited interference with other lawful activities or regulatory regime due to offence</a:t>
            </a:r>
          </a:p>
          <a:p>
            <a:pPr>
              <a:buClr>
                <a:srgbClr val="7030A0"/>
              </a:buClr>
            </a:pPr>
            <a:r>
              <a:rPr lang="en-GB" sz="1800" dirty="0">
                <a:solidFill>
                  <a:schemeClr val="bg1">
                    <a:lumMod val="50000"/>
                  </a:schemeClr>
                </a:solidFill>
              </a:rPr>
              <a:t>Risk of category 2 harm</a:t>
            </a:r>
          </a:p>
          <a:p>
            <a:pPr marL="0" indent="0">
              <a:buNone/>
            </a:pPr>
            <a:r>
              <a:rPr lang="en-GB" sz="1800" dirty="0">
                <a:solidFill>
                  <a:srgbClr val="7030A0"/>
                </a:solidFill>
              </a:rPr>
              <a:t>Category 4</a:t>
            </a:r>
            <a:r>
              <a:rPr lang="en-GB" sz="1800" dirty="0"/>
              <a:t>	</a:t>
            </a:r>
          </a:p>
          <a:p>
            <a:pPr>
              <a:buClr>
                <a:srgbClr val="7030A0"/>
              </a:buClr>
            </a:pPr>
            <a:r>
              <a:rPr lang="en-GB" sz="1800" dirty="0">
                <a:solidFill>
                  <a:schemeClr val="bg1">
                    <a:lumMod val="50000"/>
                  </a:schemeClr>
                </a:solidFill>
              </a:rPr>
              <a:t>Risk of category 3 harm</a:t>
            </a:r>
          </a:p>
        </p:txBody>
      </p:sp>
      <p:sp>
        <p:nvSpPr>
          <p:cNvPr id="4" name="Rectangle 3"/>
          <p:cNvSpPr/>
          <p:nvPr/>
        </p:nvSpPr>
        <p:spPr>
          <a:xfrm>
            <a:off x="7452320" y="5085184"/>
            <a:ext cx="1512168" cy="11530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948" t="81716" r="11567" b="12500"/>
          <a:stretch/>
        </p:blipFill>
        <p:spPr bwMode="auto">
          <a:xfrm>
            <a:off x="0" y="6252307"/>
            <a:ext cx="9144000" cy="60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29931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dirty="0">
                <a:solidFill>
                  <a:srgbClr val="7030A0"/>
                </a:solidFill>
              </a:rPr>
              <a:t>Environmental sentencing case study (1)</a:t>
            </a:r>
          </a:p>
        </p:txBody>
      </p:sp>
      <p:sp>
        <p:nvSpPr>
          <p:cNvPr id="4" name="Rectangle 3"/>
          <p:cNvSpPr/>
          <p:nvPr/>
        </p:nvSpPr>
        <p:spPr>
          <a:xfrm>
            <a:off x="7452320" y="5085184"/>
            <a:ext cx="1512168" cy="11530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57200" y="1600200"/>
            <a:ext cx="5698976" cy="4525963"/>
          </a:xfrm>
        </p:spPr>
        <p:txBody>
          <a:bodyPr>
            <a:normAutofit/>
          </a:bodyPr>
          <a:lstStyle/>
          <a:p>
            <a:r>
              <a:rPr lang="en-GB" sz="2000" dirty="0">
                <a:solidFill>
                  <a:schemeClr val="bg1">
                    <a:lumMod val="50000"/>
                  </a:schemeClr>
                </a:solidFill>
              </a:rPr>
              <a:t>Magistrates' Court, August 2014</a:t>
            </a:r>
          </a:p>
          <a:p>
            <a:r>
              <a:rPr lang="en-GB" sz="2000" dirty="0">
                <a:solidFill>
                  <a:schemeClr val="bg1">
                    <a:lumMod val="50000"/>
                  </a:schemeClr>
                </a:solidFill>
              </a:rPr>
              <a:t>Client pleaded guilty to two offences of depositing waste without a permit (two employees burning off-cuts of wood in a brazier to keep warm in January)</a:t>
            </a:r>
          </a:p>
          <a:p>
            <a:r>
              <a:rPr lang="en-GB" sz="2000" dirty="0">
                <a:solidFill>
                  <a:schemeClr val="bg1">
                    <a:lumMod val="50000"/>
                  </a:schemeClr>
                </a:solidFill>
              </a:rPr>
              <a:t>Client has had Environmental Permit for site since 2008, clear CAR forms, environmental management systems in place, a TCM, and working towards ISO 14001</a:t>
            </a:r>
          </a:p>
          <a:p>
            <a:r>
              <a:rPr lang="en-GB" sz="2000" dirty="0">
                <a:solidFill>
                  <a:schemeClr val="bg1">
                    <a:lumMod val="50000"/>
                  </a:schemeClr>
                </a:solidFill>
              </a:rPr>
              <a:t>Site on an industrial estate</a:t>
            </a:r>
          </a:p>
          <a:p>
            <a:r>
              <a:rPr lang="en-GB" sz="2000" dirty="0">
                <a:solidFill>
                  <a:schemeClr val="bg1">
                    <a:lumMod val="50000"/>
                  </a:schemeClr>
                </a:solidFill>
              </a:rPr>
              <a:t>No previous convictions, environmental or otherwise</a:t>
            </a:r>
          </a:p>
          <a:p>
            <a:pPr marL="0" indent="0">
              <a:buNone/>
            </a:pPr>
            <a:endParaRPr lang="en-GB"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948" t="81716" r="11567" b="12500"/>
          <a:stretch/>
        </p:blipFill>
        <p:spPr bwMode="auto">
          <a:xfrm>
            <a:off x="0" y="6252307"/>
            <a:ext cx="9144000" cy="60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emr\Desktop\Briants\imagesCAT5CI0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6934" y="1965323"/>
            <a:ext cx="2727554" cy="203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503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dirty="0">
                <a:solidFill>
                  <a:srgbClr val="7030A0"/>
                </a:solidFill>
              </a:rPr>
              <a:t>Medium Company </a:t>
            </a:r>
            <a:r>
              <a:rPr lang="en-GB" sz="2000" b="0" dirty="0">
                <a:solidFill>
                  <a:srgbClr val="7030A0"/>
                </a:solidFill>
              </a:rPr>
              <a:t>(Turnover or equivalent: between £10 - 50 million)</a:t>
            </a:r>
            <a:endParaRPr lang="en-GB" sz="2000" dirty="0">
              <a:solidFill>
                <a:srgbClr val="7030A0"/>
              </a:solidFill>
            </a:endParaRPr>
          </a:p>
        </p:txBody>
      </p:sp>
      <p:sp>
        <p:nvSpPr>
          <p:cNvPr id="4" name="Rectangle 3"/>
          <p:cNvSpPr/>
          <p:nvPr/>
        </p:nvSpPr>
        <p:spPr>
          <a:xfrm>
            <a:off x="7452320" y="5085184"/>
            <a:ext cx="1512168" cy="11530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948" t="81716" r="11567" b="12500"/>
          <a:stretch/>
        </p:blipFill>
        <p:spPr bwMode="auto">
          <a:xfrm>
            <a:off x="0" y="6252307"/>
            <a:ext cx="9144000" cy="60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487" t="31343" r="13387" b="30485"/>
          <a:stretch/>
        </p:blipFill>
        <p:spPr bwMode="auto">
          <a:xfrm>
            <a:off x="118529" y="1548440"/>
            <a:ext cx="8906941"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91936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dirty="0">
                <a:solidFill>
                  <a:srgbClr val="7030A0"/>
                </a:solidFill>
              </a:rPr>
              <a:t>Aggravating Features</a:t>
            </a:r>
          </a:p>
        </p:txBody>
      </p:sp>
      <p:sp>
        <p:nvSpPr>
          <p:cNvPr id="3" name="Content Placeholder 2"/>
          <p:cNvSpPr>
            <a:spLocks noGrp="1"/>
          </p:cNvSpPr>
          <p:nvPr>
            <p:ph idx="1"/>
          </p:nvPr>
        </p:nvSpPr>
        <p:spPr/>
        <p:txBody>
          <a:bodyPr>
            <a:normAutofit fontScale="92500"/>
          </a:bodyPr>
          <a:lstStyle/>
          <a:p>
            <a:pPr>
              <a:buClr>
                <a:srgbClr val="7030A0"/>
              </a:buClr>
            </a:pPr>
            <a:r>
              <a:rPr lang="en-GB" sz="2400" dirty="0">
                <a:solidFill>
                  <a:schemeClr val="bg1">
                    <a:lumMod val="50000"/>
                  </a:schemeClr>
                </a:solidFill>
              </a:rPr>
              <a:t>Previous convictions, having regard to the nature of the offence to which the conviction relates and its relevance to the current offence; and time that has elapsed since the conviction	</a:t>
            </a:r>
          </a:p>
          <a:p>
            <a:pPr>
              <a:buClr>
                <a:srgbClr val="7030A0"/>
              </a:buClr>
            </a:pPr>
            <a:r>
              <a:rPr lang="en-GB" sz="2400" dirty="0">
                <a:solidFill>
                  <a:schemeClr val="bg1">
                    <a:lumMod val="50000"/>
                  </a:schemeClr>
                </a:solidFill>
              </a:rPr>
              <a:t>History of non-compliance with warnings by regulator	</a:t>
            </a:r>
          </a:p>
          <a:p>
            <a:pPr>
              <a:buClr>
                <a:srgbClr val="7030A0"/>
              </a:buClr>
            </a:pPr>
            <a:r>
              <a:rPr lang="en-GB" sz="2400" dirty="0">
                <a:solidFill>
                  <a:schemeClr val="bg1">
                    <a:lumMod val="50000"/>
                  </a:schemeClr>
                </a:solidFill>
              </a:rPr>
              <a:t>Location of the offence, e.g. near housing, schools, or environmentally sensitive sites	</a:t>
            </a:r>
          </a:p>
          <a:p>
            <a:pPr>
              <a:buClr>
                <a:srgbClr val="7030A0"/>
              </a:buClr>
            </a:pPr>
            <a:r>
              <a:rPr lang="en-GB" sz="2400" dirty="0">
                <a:solidFill>
                  <a:schemeClr val="bg1">
                    <a:lumMod val="50000"/>
                  </a:schemeClr>
                </a:solidFill>
              </a:rPr>
              <a:t>Repeated incidents of offending or over extended period of time	</a:t>
            </a:r>
          </a:p>
          <a:p>
            <a:pPr>
              <a:buClr>
                <a:srgbClr val="7030A0"/>
              </a:buClr>
            </a:pPr>
            <a:r>
              <a:rPr lang="en-GB" sz="2400" dirty="0">
                <a:solidFill>
                  <a:schemeClr val="bg1">
                    <a:lumMod val="50000"/>
                  </a:schemeClr>
                </a:solidFill>
              </a:rPr>
              <a:t>Deliberate concealment of illegal nature of activity		</a:t>
            </a:r>
          </a:p>
          <a:p>
            <a:pPr>
              <a:buClr>
                <a:srgbClr val="7030A0"/>
              </a:buClr>
            </a:pPr>
            <a:r>
              <a:rPr lang="en-GB" sz="2400" dirty="0">
                <a:solidFill>
                  <a:schemeClr val="bg1">
                    <a:lumMod val="50000"/>
                  </a:schemeClr>
                </a:solidFill>
              </a:rPr>
              <a:t>Offence committed for financial gain	</a:t>
            </a:r>
          </a:p>
          <a:p>
            <a:pPr>
              <a:buClr>
                <a:srgbClr val="7030A0"/>
              </a:buClr>
            </a:pPr>
            <a:r>
              <a:rPr lang="en-GB" sz="2400" dirty="0">
                <a:solidFill>
                  <a:schemeClr val="bg1">
                    <a:lumMod val="50000"/>
                  </a:schemeClr>
                </a:solidFill>
              </a:rPr>
              <a:t>Obstruction of justice	</a:t>
            </a:r>
          </a:p>
          <a:p>
            <a:endParaRPr lang="en-GB" dirty="0"/>
          </a:p>
        </p:txBody>
      </p:sp>
      <p:sp>
        <p:nvSpPr>
          <p:cNvPr id="4" name="Rectangle 3"/>
          <p:cNvSpPr/>
          <p:nvPr/>
        </p:nvSpPr>
        <p:spPr>
          <a:xfrm>
            <a:off x="7452320" y="5085184"/>
            <a:ext cx="1512168" cy="11530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948" t="81716" r="11567" b="12500"/>
          <a:stretch/>
        </p:blipFill>
        <p:spPr bwMode="auto">
          <a:xfrm>
            <a:off x="0" y="6252307"/>
            <a:ext cx="9144000" cy="60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590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dirty="0">
                <a:solidFill>
                  <a:srgbClr val="7030A0"/>
                </a:solidFill>
              </a:rPr>
              <a:t>Mitigating Features</a:t>
            </a:r>
          </a:p>
        </p:txBody>
      </p:sp>
      <p:sp>
        <p:nvSpPr>
          <p:cNvPr id="3" name="Content Placeholder 2"/>
          <p:cNvSpPr>
            <a:spLocks noGrp="1"/>
          </p:cNvSpPr>
          <p:nvPr>
            <p:ph idx="1"/>
          </p:nvPr>
        </p:nvSpPr>
        <p:spPr/>
        <p:txBody>
          <a:bodyPr>
            <a:normAutofit/>
          </a:bodyPr>
          <a:lstStyle/>
          <a:p>
            <a:pPr>
              <a:buClr>
                <a:srgbClr val="7030A0"/>
              </a:buClr>
            </a:pPr>
            <a:r>
              <a:rPr lang="en-GB" sz="2000" dirty="0">
                <a:solidFill>
                  <a:schemeClr val="bg1">
                    <a:lumMod val="50000"/>
                  </a:schemeClr>
                </a:solidFill>
              </a:rPr>
              <a:t>No previous convictions or no relevant </a:t>
            </a:r>
            <a:r>
              <a:rPr lang="en-GB" sz="2000" dirty="0" smtClean="0">
                <a:solidFill>
                  <a:schemeClr val="bg1">
                    <a:lumMod val="50000"/>
                  </a:schemeClr>
                </a:solidFill>
              </a:rPr>
              <a:t>convictions</a:t>
            </a:r>
            <a:endParaRPr lang="en-GB" sz="2000" dirty="0">
              <a:solidFill>
                <a:schemeClr val="bg1">
                  <a:lumMod val="50000"/>
                </a:schemeClr>
              </a:solidFill>
            </a:endParaRPr>
          </a:p>
          <a:p>
            <a:pPr>
              <a:buClr>
                <a:srgbClr val="7030A0"/>
              </a:buClr>
            </a:pPr>
            <a:r>
              <a:rPr lang="en-GB" sz="2000" dirty="0">
                <a:solidFill>
                  <a:schemeClr val="bg1">
                    <a:lumMod val="50000"/>
                  </a:schemeClr>
                </a:solidFill>
              </a:rPr>
              <a:t>Steps taken to remedy problem	</a:t>
            </a:r>
          </a:p>
          <a:p>
            <a:pPr>
              <a:buClr>
                <a:srgbClr val="7030A0"/>
              </a:buClr>
            </a:pPr>
            <a:r>
              <a:rPr lang="en-GB" sz="2000" dirty="0">
                <a:solidFill>
                  <a:schemeClr val="bg1">
                    <a:lumMod val="50000"/>
                  </a:schemeClr>
                </a:solidFill>
              </a:rPr>
              <a:t>Compensation paid voluntarily to remedy harm </a:t>
            </a:r>
            <a:r>
              <a:rPr lang="en-GB" sz="2000" dirty="0" smtClean="0">
                <a:solidFill>
                  <a:schemeClr val="bg1">
                    <a:lumMod val="50000"/>
                  </a:schemeClr>
                </a:solidFill>
              </a:rPr>
              <a:t>caused</a:t>
            </a:r>
            <a:endParaRPr lang="en-GB" sz="2000" dirty="0">
              <a:solidFill>
                <a:schemeClr val="bg1">
                  <a:lumMod val="50000"/>
                </a:schemeClr>
              </a:solidFill>
            </a:endParaRPr>
          </a:p>
          <a:p>
            <a:pPr>
              <a:buClr>
                <a:srgbClr val="7030A0"/>
              </a:buClr>
            </a:pPr>
            <a:r>
              <a:rPr lang="en-GB" sz="2000" dirty="0">
                <a:solidFill>
                  <a:schemeClr val="bg1">
                    <a:lumMod val="50000"/>
                  </a:schemeClr>
                </a:solidFill>
              </a:rPr>
              <a:t>One-off event not commercially motivated	</a:t>
            </a:r>
          </a:p>
          <a:p>
            <a:pPr>
              <a:buClr>
                <a:srgbClr val="7030A0"/>
              </a:buClr>
            </a:pPr>
            <a:r>
              <a:rPr lang="en-GB" sz="2000" dirty="0">
                <a:solidFill>
                  <a:schemeClr val="bg1">
                    <a:lumMod val="50000"/>
                  </a:schemeClr>
                </a:solidFill>
              </a:rPr>
              <a:t>Little or no financial gain	</a:t>
            </a:r>
          </a:p>
          <a:p>
            <a:pPr>
              <a:buClr>
                <a:srgbClr val="7030A0"/>
              </a:buClr>
            </a:pPr>
            <a:r>
              <a:rPr lang="en-GB" sz="2000" dirty="0">
                <a:solidFill>
                  <a:schemeClr val="bg1">
                    <a:lumMod val="50000"/>
                  </a:schemeClr>
                </a:solidFill>
              </a:rPr>
              <a:t>Effective compliance programme	</a:t>
            </a:r>
          </a:p>
          <a:p>
            <a:pPr>
              <a:buClr>
                <a:srgbClr val="7030A0"/>
              </a:buClr>
            </a:pPr>
            <a:r>
              <a:rPr lang="en-GB" sz="2000" dirty="0">
                <a:solidFill>
                  <a:schemeClr val="bg1">
                    <a:lumMod val="50000"/>
                  </a:schemeClr>
                </a:solidFill>
              </a:rPr>
              <a:t>Self-reporting, co-operation and acceptance of responsibility	</a:t>
            </a:r>
          </a:p>
          <a:p>
            <a:pPr>
              <a:buClr>
                <a:srgbClr val="7030A0"/>
              </a:buClr>
            </a:pPr>
            <a:r>
              <a:rPr lang="en-GB" sz="2000" dirty="0">
                <a:solidFill>
                  <a:schemeClr val="bg1">
                    <a:lumMod val="50000"/>
                  </a:schemeClr>
                </a:solidFill>
              </a:rPr>
              <a:t>Good character and/or exemplary conduct</a:t>
            </a:r>
          </a:p>
          <a:p>
            <a:endParaRPr lang="en-GB" dirty="0"/>
          </a:p>
        </p:txBody>
      </p:sp>
      <p:sp>
        <p:nvSpPr>
          <p:cNvPr id="4" name="Rectangle 3"/>
          <p:cNvSpPr/>
          <p:nvPr/>
        </p:nvSpPr>
        <p:spPr>
          <a:xfrm>
            <a:off x="7452320" y="5085184"/>
            <a:ext cx="1512168" cy="11530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948" t="81716" r="11567" b="12500"/>
          <a:stretch/>
        </p:blipFill>
        <p:spPr bwMode="auto">
          <a:xfrm>
            <a:off x="0" y="6252307"/>
            <a:ext cx="9144000" cy="60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46088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dirty="0">
                <a:solidFill>
                  <a:srgbClr val="7030A0"/>
                </a:solidFill>
              </a:rPr>
              <a:t>Remaining steps for Court</a:t>
            </a:r>
          </a:p>
        </p:txBody>
      </p:sp>
      <p:sp>
        <p:nvSpPr>
          <p:cNvPr id="3" name="Content Placeholder 2"/>
          <p:cNvSpPr>
            <a:spLocks noGrp="1"/>
          </p:cNvSpPr>
          <p:nvPr>
            <p:ph idx="1"/>
          </p:nvPr>
        </p:nvSpPr>
        <p:spPr/>
        <p:txBody>
          <a:bodyPr>
            <a:normAutofit/>
          </a:bodyPr>
          <a:lstStyle/>
          <a:p>
            <a:pPr>
              <a:buClr>
                <a:srgbClr val="7030A0"/>
              </a:buClr>
            </a:pPr>
            <a:r>
              <a:rPr lang="en-GB" sz="2000" dirty="0">
                <a:solidFill>
                  <a:schemeClr val="bg1">
                    <a:lumMod val="50000"/>
                  </a:schemeClr>
                </a:solidFill>
              </a:rPr>
              <a:t>Ensure that financial orders (compensation, confiscation if appropriate, and fine) removes any economic benefit derived from the </a:t>
            </a:r>
            <a:r>
              <a:rPr lang="en-GB" sz="2000" dirty="0" smtClean="0">
                <a:solidFill>
                  <a:schemeClr val="bg1">
                    <a:lumMod val="50000"/>
                  </a:schemeClr>
                </a:solidFill>
              </a:rPr>
              <a:t>offending</a:t>
            </a:r>
            <a:endParaRPr lang="en-GB" sz="2000" dirty="0">
              <a:solidFill>
                <a:schemeClr val="bg1">
                  <a:lumMod val="50000"/>
                </a:schemeClr>
              </a:solidFill>
            </a:endParaRPr>
          </a:p>
          <a:p>
            <a:pPr>
              <a:buClr>
                <a:srgbClr val="7030A0"/>
              </a:buClr>
            </a:pPr>
            <a:r>
              <a:rPr lang="en-GB" sz="2000" dirty="0">
                <a:solidFill>
                  <a:schemeClr val="bg1">
                    <a:lumMod val="50000"/>
                  </a:schemeClr>
                </a:solidFill>
              </a:rPr>
              <a:t>Is proposed fine based on turnover proportionate to means of the offender?	</a:t>
            </a:r>
          </a:p>
          <a:p>
            <a:pPr>
              <a:buClr>
                <a:srgbClr val="7030A0"/>
              </a:buClr>
            </a:pPr>
            <a:r>
              <a:rPr lang="en-GB" sz="2000" dirty="0">
                <a:solidFill>
                  <a:schemeClr val="bg1">
                    <a:lumMod val="50000"/>
                  </a:schemeClr>
                </a:solidFill>
              </a:rPr>
              <a:t>Any other factors that may warrant adjustment of the proposed fine?</a:t>
            </a:r>
          </a:p>
          <a:p>
            <a:pPr>
              <a:buClr>
                <a:srgbClr val="7030A0"/>
              </a:buClr>
            </a:pPr>
            <a:r>
              <a:rPr lang="en-GB" sz="2000" dirty="0">
                <a:solidFill>
                  <a:schemeClr val="bg1">
                    <a:lumMod val="50000"/>
                  </a:schemeClr>
                </a:solidFill>
              </a:rPr>
              <a:t>Any other factors which indicate a reduction, e.g. assistance to the prosecution?</a:t>
            </a:r>
          </a:p>
          <a:p>
            <a:pPr>
              <a:buClr>
                <a:srgbClr val="7030A0"/>
              </a:buClr>
            </a:pPr>
            <a:r>
              <a:rPr lang="en-GB" sz="2000" dirty="0">
                <a:solidFill>
                  <a:schemeClr val="bg1">
                    <a:lumMod val="50000"/>
                  </a:schemeClr>
                </a:solidFill>
              </a:rPr>
              <a:t>Reduction for guilty pleas in accordance with S144 of the Criminal Justice Act 2003 and the Guilty Plea guideline</a:t>
            </a:r>
          </a:p>
          <a:p>
            <a:endParaRPr lang="en-GB" dirty="0"/>
          </a:p>
        </p:txBody>
      </p:sp>
      <p:sp>
        <p:nvSpPr>
          <p:cNvPr id="4" name="Rectangle 3"/>
          <p:cNvSpPr/>
          <p:nvPr/>
        </p:nvSpPr>
        <p:spPr>
          <a:xfrm>
            <a:off x="7452320" y="5085184"/>
            <a:ext cx="1512168" cy="11530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948" t="81716" r="11567" b="12500"/>
          <a:stretch/>
        </p:blipFill>
        <p:spPr bwMode="auto">
          <a:xfrm>
            <a:off x="0" y="6252307"/>
            <a:ext cx="9144000" cy="60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2360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464971" y="5229200"/>
            <a:ext cx="1499517" cy="1296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475656" y="274638"/>
            <a:ext cx="4310288" cy="1143000"/>
          </a:xfrm>
        </p:spPr>
        <p:txBody>
          <a:bodyPr/>
          <a:lstStyle/>
          <a:p>
            <a:r>
              <a:rPr lang="en-GB" dirty="0" smtClean="0">
                <a:solidFill>
                  <a:schemeClr val="tx1"/>
                </a:solidFill>
              </a:rPr>
              <a:t>Topics</a:t>
            </a:r>
            <a:endParaRPr lang="en-GB" dirty="0">
              <a:solidFill>
                <a:schemeClr val="tx1"/>
              </a:solidFill>
            </a:endParaRPr>
          </a:p>
        </p:txBody>
      </p:sp>
      <p:sp>
        <p:nvSpPr>
          <p:cNvPr id="3" name="Content Placeholder 2"/>
          <p:cNvSpPr>
            <a:spLocks noGrp="1"/>
          </p:cNvSpPr>
          <p:nvPr>
            <p:ph idx="1"/>
          </p:nvPr>
        </p:nvSpPr>
        <p:spPr>
          <a:xfrm>
            <a:off x="457200" y="2564904"/>
            <a:ext cx="8229600" cy="3561259"/>
          </a:xfrm>
        </p:spPr>
        <p:txBody>
          <a:bodyPr>
            <a:normAutofit/>
          </a:bodyPr>
          <a:lstStyle/>
          <a:p>
            <a:r>
              <a:rPr lang="en-GB" sz="2400" b="1" dirty="0"/>
              <a:t>Health Matters: Asbestos in the 2015 Waste Management </a:t>
            </a:r>
            <a:r>
              <a:rPr lang="en-GB" sz="2400" b="1" dirty="0" smtClean="0"/>
              <a:t>Environment</a:t>
            </a:r>
            <a:endParaRPr lang="en-GB" sz="2400" dirty="0"/>
          </a:p>
          <a:p>
            <a:r>
              <a:rPr lang="en-GB" sz="2400" dirty="0" smtClean="0"/>
              <a:t>The appropriate safe </a:t>
            </a:r>
            <a:r>
              <a:rPr lang="en-GB" sz="2400" dirty="0"/>
              <a:t>handling of </a:t>
            </a:r>
            <a:r>
              <a:rPr lang="en-GB" sz="2400" dirty="0" smtClean="0"/>
              <a:t>asbestos waste to reduce, as far as reasonably practical, the dangers to health associated with exposure.</a:t>
            </a:r>
            <a:r>
              <a:rPr lang="en-GB" sz="2400" dirty="0"/>
              <a:t> </a:t>
            </a:r>
          </a:p>
          <a:p>
            <a:r>
              <a:rPr lang="en-GB" sz="2400" dirty="0" smtClean="0"/>
              <a:t>Review asbestos, </a:t>
            </a:r>
            <a:r>
              <a:rPr lang="en-GB" sz="2400" dirty="0"/>
              <a:t>not just as a waste product </a:t>
            </a:r>
            <a:r>
              <a:rPr lang="en-GB" sz="2400" dirty="0" smtClean="0"/>
              <a:t>requiring treatment </a:t>
            </a:r>
            <a:r>
              <a:rPr lang="en-GB" sz="2400" dirty="0"/>
              <a:t>and disposal, but also </a:t>
            </a:r>
            <a:r>
              <a:rPr lang="en-GB" sz="2400" dirty="0" smtClean="0"/>
              <a:t>the health </a:t>
            </a:r>
            <a:r>
              <a:rPr lang="en-GB" sz="2400" dirty="0"/>
              <a:t>and environmental issues </a:t>
            </a:r>
            <a:r>
              <a:rPr lang="en-GB" sz="2400" dirty="0" smtClean="0"/>
              <a:t>associated with removal </a:t>
            </a:r>
            <a:r>
              <a:rPr lang="en-GB" sz="2400" dirty="0"/>
              <a:t>from the fabric of </a:t>
            </a:r>
            <a:r>
              <a:rPr lang="en-GB" sz="2400" dirty="0" smtClean="0"/>
              <a:t>buildings.</a:t>
            </a:r>
          </a:p>
          <a:p>
            <a:endParaRPr lang="en-GB"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594" t="22656" r="55469" b="60156"/>
          <a:stretch/>
        </p:blipFill>
        <p:spPr bwMode="auto">
          <a:xfrm>
            <a:off x="0" y="0"/>
            <a:ext cx="2176284" cy="256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671" t="22656" r="20454" b="68750"/>
          <a:stretch/>
        </p:blipFill>
        <p:spPr bwMode="auto">
          <a:xfrm>
            <a:off x="5785944" y="0"/>
            <a:ext cx="3358055" cy="1282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5363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dirty="0">
                <a:solidFill>
                  <a:srgbClr val="7030A0"/>
                </a:solidFill>
              </a:rPr>
              <a:t>Environmental sentencing case study (2)</a:t>
            </a:r>
          </a:p>
        </p:txBody>
      </p:sp>
      <p:sp>
        <p:nvSpPr>
          <p:cNvPr id="3" name="Content Placeholder 2"/>
          <p:cNvSpPr>
            <a:spLocks noGrp="1"/>
          </p:cNvSpPr>
          <p:nvPr>
            <p:ph idx="1"/>
          </p:nvPr>
        </p:nvSpPr>
        <p:spPr/>
        <p:txBody>
          <a:bodyPr/>
          <a:lstStyle/>
          <a:p>
            <a:pPr>
              <a:buClr>
                <a:srgbClr val="7030A0"/>
              </a:buClr>
            </a:pPr>
            <a:r>
              <a:rPr lang="en-GB" sz="2000" dirty="0">
                <a:solidFill>
                  <a:schemeClr val="bg1">
                    <a:lumMod val="50000"/>
                  </a:schemeClr>
                </a:solidFill>
              </a:rPr>
              <a:t>Client pleaded guilty at first opportunity</a:t>
            </a:r>
          </a:p>
          <a:p>
            <a:pPr>
              <a:buClr>
                <a:srgbClr val="7030A0"/>
              </a:buClr>
            </a:pPr>
            <a:r>
              <a:rPr lang="en-GB" sz="2000" dirty="0">
                <a:solidFill>
                  <a:schemeClr val="bg1">
                    <a:lumMod val="50000"/>
                  </a:schemeClr>
                </a:solidFill>
              </a:rPr>
              <a:t>One count</a:t>
            </a:r>
          </a:p>
          <a:p>
            <a:pPr>
              <a:buClr>
                <a:srgbClr val="7030A0"/>
              </a:buClr>
            </a:pPr>
            <a:r>
              <a:rPr lang="en-GB" sz="2000" dirty="0">
                <a:solidFill>
                  <a:schemeClr val="bg1">
                    <a:lumMod val="50000"/>
                  </a:schemeClr>
                </a:solidFill>
              </a:rPr>
              <a:t>Minor waste offence</a:t>
            </a:r>
          </a:p>
          <a:p>
            <a:pPr>
              <a:buClr>
                <a:srgbClr val="7030A0"/>
              </a:buClr>
            </a:pPr>
            <a:r>
              <a:rPr lang="en-GB" sz="2000" dirty="0">
                <a:solidFill>
                  <a:schemeClr val="bg1">
                    <a:lumMod val="50000"/>
                  </a:schemeClr>
                </a:solidFill>
              </a:rPr>
              <a:t>No culpability</a:t>
            </a:r>
          </a:p>
          <a:p>
            <a:pPr>
              <a:buClr>
                <a:srgbClr val="7030A0"/>
              </a:buClr>
            </a:pPr>
            <a:r>
              <a:rPr lang="en-GB" sz="2000" dirty="0">
                <a:solidFill>
                  <a:schemeClr val="bg1">
                    <a:lumMod val="50000"/>
                  </a:schemeClr>
                </a:solidFill>
              </a:rPr>
              <a:t>Category 4</a:t>
            </a:r>
          </a:p>
          <a:p>
            <a:pPr>
              <a:buClr>
                <a:srgbClr val="7030A0"/>
              </a:buClr>
            </a:pPr>
            <a:r>
              <a:rPr lang="en-GB" sz="2000" dirty="0">
                <a:solidFill>
                  <a:schemeClr val="bg1">
                    <a:lumMod val="50000"/>
                  </a:schemeClr>
                </a:solidFill>
              </a:rPr>
              <a:t>Magistrates said……. too difficult, Crown Court for sentence!</a:t>
            </a:r>
          </a:p>
          <a:p>
            <a:endParaRPr lang="en-GB" dirty="0"/>
          </a:p>
        </p:txBody>
      </p:sp>
      <p:sp>
        <p:nvSpPr>
          <p:cNvPr id="4" name="Rectangle 3"/>
          <p:cNvSpPr/>
          <p:nvPr/>
        </p:nvSpPr>
        <p:spPr>
          <a:xfrm>
            <a:off x="7452320" y="5085184"/>
            <a:ext cx="1512168" cy="11530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948" t="81716" r="11567" b="12500"/>
          <a:stretch/>
        </p:blipFill>
        <p:spPr bwMode="auto">
          <a:xfrm>
            <a:off x="0" y="6252307"/>
            <a:ext cx="9144000" cy="60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C:\Users\emr\Desktop\Briants\untitleddffd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8354" y="1700808"/>
            <a:ext cx="3074669" cy="1721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4077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Marketing\Backgrounds\Grass-and-sun-ppt-backgrounds-1000x750.jpg"/>
          <p:cNvPicPr>
            <a:picLocks noChangeAspect="1" noChangeArrowheads="1"/>
          </p:cNvPicPr>
          <p:nvPr/>
        </p:nvPicPr>
        <p:blipFill>
          <a:blip r:embed="rId3" cstate="print"/>
          <a:srcRect/>
          <a:stretch>
            <a:fillRect/>
          </a:stretch>
        </p:blipFill>
        <p:spPr bwMode="auto">
          <a:xfrm>
            <a:off x="-190500" y="-142875"/>
            <a:ext cx="9525000" cy="7143750"/>
          </a:xfrm>
          <a:prstGeom prst="rect">
            <a:avLst/>
          </a:prstGeom>
          <a:noFill/>
        </p:spPr>
      </p:pic>
      <p:sp>
        <p:nvSpPr>
          <p:cNvPr id="3" name="Title 2"/>
          <p:cNvSpPr>
            <a:spLocks noGrp="1"/>
          </p:cNvSpPr>
          <p:nvPr>
            <p:ph type="title"/>
          </p:nvPr>
        </p:nvSpPr>
        <p:spPr>
          <a:xfrm>
            <a:off x="457200" y="274638"/>
            <a:ext cx="8229600" cy="922114"/>
          </a:xfrm>
        </p:spPr>
        <p:txBody>
          <a:bodyPr>
            <a:normAutofit/>
          </a:bodyPr>
          <a:lstStyle/>
          <a:p>
            <a:r>
              <a:rPr lang="en-GB" b="1" dirty="0" smtClean="0">
                <a:solidFill>
                  <a:srgbClr val="429834"/>
                </a:solidFill>
              </a:rPr>
              <a:t>Thank you</a:t>
            </a:r>
            <a:endParaRPr lang="en-US" dirty="0">
              <a:solidFill>
                <a:srgbClr val="002060"/>
              </a:solidFill>
            </a:endParaRPr>
          </a:p>
        </p:txBody>
      </p:sp>
      <p:sp>
        <p:nvSpPr>
          <p:cNvPr id="1026" name="Rectangle 2"/>
          <p:cNvSpPr>
            <a:spLocks noChangeArrowheads="1"/>
          </p:cNvSpPr>
          <p:nvPr/>
        </p:nvSpPr>
        <p:spPr bwMode="auto">
          <a:xfrm>
            <a:off x="395536" y="3817938"/>
            <a:ext cx="4104456" cy="3040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i="0" u="none" strike="noStrike" cap="none" normalizeH="0" baseline="0" dirty="0" smtClean="0">
                <a:ln>
                  <a:noFill/>
                </a:ln>
                <a:solidFill>
                  <a:srgbClr val="002060"/>
                </a:solidFill>
                <a:effectLst/>
                <a:cs typeface="Arial" pitchFamily="34" charset="0"/>
              </a:rPr>
              <a:t>WAMITAB</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i="0" u="none" strike="noStrike" cap="none" normalizeH="0" baseline="0" dirty="0" smtClean="0">
                <a:ln>
                  <a:noFill/>
                </a:ln>
                <a:solidFill>
                  <a:srgbClr val="002060"/>
                </a:solidFill>
                <a:effectLst/>
                <a:cs typeface="Arial" pitchFamily="34" charset="0"/>
              </a:rPr>
              <a:t>Peterbridge House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i="0" u="none" strike="noStrike" cap="none" normalizeH="0" baseline="0" dirty="0" smtClean="0">
                <a:ln>
                  <a:noFill/>
                </a:ln>
                <a:solidFill>
                  <a:srgbClr val="002060"/>
                </a:solidFill>
                <a:effectLst/>
                <a:cs typeface="Arial" pitchFamily="34" charset="0"/>
              </a:rPr>
              <a:t>3 The Lakes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i="0" u="none" strike="noStrike" cap="none" normalizeH="0" baseline="0" dirty="0" smtClean="0">
                <a:ln>
                  <a:noFill/>
                </a:ln>
                <a:solidFill>
                  <a:srgbClr val="002060"/>
                </a:solidFill>
                <a:effectLst/>
                <a:cs typeface="Arial" pitchFamily="34" charset="0"/>
              </a:rPr>
              <a:t>Northampton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i="0" u="none" strike="noStrike" cap="none" normalizeH="0" baseline="0" dirty="0" smtClean="0">
                <a:ln>
                  <a:noFill/>
                </a:ln>
                <a:solidFill>
                  <a:srgbClr val="002060"/>
                </a:solidFill>
                <a:effectLst/>
                <a:cs typeface="Arial" pitchFamily="34" charset="0"/>
              </a:rPr>
              <a:t>NN4 7HE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000" i="0" u="none" strike="noStrike" cap="none" normalizeH="0" baseline="0" dirty="0" smtClean="0">
              <a:ln>
                <a:noFill/>
              </a:ln>
              <a:solidFill>
                <a:srgbClr val="002060"/>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i="0" u="none" strike="noStrike" cap="none" normalizeH="0" baseline="0" dirty="0" smtClean="0">
                <a:ln>
                  <a:noFill/>
                </a:ln>
                <a:solidFill>
                  <a:srgbClr val="002060"/>
                </a:solidFill>
                <a:effectLst/>
                <a:cs typeface="Arial" pitchFamily="34" charset="0"/>
              </a:rPr>
              <a:t>Tel: 01604 231950</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i="0" u="none" strike="noStrike" cap="none" normalizeH="0" baseline="0" dirty="0" smtClean="0">
                <a:ln>
                  <a:noFill/>
                </a:ln>
                <a:solidFill>
                  <a:srgbClr val="002060"/>
                </a:solidFill>
                <a:effectLst/>
                <a:cs typeface="Arial" pitchFamily="34" charset="0"/>
              </a:rPr>
              <a:t>Email:</a:t>
            </a:r>
            <a:r>
              <a:rPr kumimoji="0" lang="en-GB" sz="2000" i="0" u="none" strike="noStrike" cap="none" normalizeH="0" baseline="0" dirty="0" smtClean="0">
                <a:ln>
                  <a:noFill/>
                </a:ln>
                <a:solidFill>
                  <a:schemeClr val="tx1"/>
                </a:solidFill>
                <a:effectLst/>
                <a:cs typeface="Arial" pitchFamily="34" charset="0"/>
              </a:rPr>
              <a:t> </a:t>
            </a:r>
            <a:r>
              <a:rPr kumimoji="0" lang="en-GB" sz="2000" i="0" u="none" strike="noStrike" cap="none" normalizeH="0" baseline="0" dirty="0" smtClean="0">
                <a:ln>
                  <a:noFill/>
                </a:ln>
                <a:solidFill>
                  <a:schemeClr val="tx1"/>
                </a:solidFill>
                <a:effectLst/>
                <a:cs typeface="Arial" pitchFamily="34" charset="0"/>
                <a:hlinkClick r:id="rId4"/>
              </a:rPr>
              <a:t>info.admin@wamitab.org.uk</a:t>
            </a:r>
            <a:r>
              <a:rPr kumimoji="0" lang="en-GB" sz="2000" i="0" u="none" strike="noStrike" cap="none" normalizeH="0" baseline="0" dirty="0" smtClean="0">
                <a:ln>
                  <a:noFill/>
                </a:ln>
                <a:solidFill>
                  <a:schemeClr val="tx1"/>
                </a:solidFill>
                <a:effectLst/>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i="0" u="none" strike="noStrike" cap="none" normalizeH="0" baseline="0" dirty="0" smtClean="0">
                <a:ln>
                  <a:noFill/>
                </a:ln>
                <a:solidFill>
                  <a:srgbClr val="002060"/>
                </a:solidFill>
                <a:effectLst/>
                <a:cs typeface="Arial" pitchFamily="34" charset="0"/>
              </a:rPr>
              <a:t>Web:</a:t>
            </a:r>
            <a:r>
              <a:rPr kumimoji="0" lang="en-GB" sz="2000" i="0" u="none" strike="noStrike" cap="none" normalizeH="0" baseline="0" dirty="0" smtClean="0">
                <a:ln>
                  <a:noFill/>
                </a:ln>
                <a:solidFill>
                  <a:schemeClr val="tx1"/>
                </a:solidFill>
                <a:effectLst/>
                <a:cs typeface="Arial" pitchFamily="34" charset="0"/>
              </a:rPr>
              <a:t> </a:t>
            </a:r>
            <a:r>
              <a:rPr kumimoji="0" lang="en-GB" sz="2000" i="0" u="none" strike="noStrike" cap="none" normalizeH="0" baseline="0" dirty="0" smtClean="0">
                <a:ln>
                  <a:noFill/>
                </a:ln>
                <a:solidFill>
                  <a:schemeClr val="tx1"/>
                </a:solidFill>
                <a:effectLst/>
                <a:cs typeface="Arial" pitchFamily="34" charset="0"/>
                <a:hlinkClick r:id="rId5"/>
              </a:rPr>
              <a:t>www.wamitab.org.uk</a:t>
            </a:r>
            <a:endParaRPr kumimoji="0" lang="en-GB" sz="200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6">
            <a:hlinkClick r:id="rId6"/>
          </p:cNvPr>
          <p:cNvPicPr/>
          <p:nvPr/>
        </p:nvPicPr>
        <p:blipFill>
          <a:blip r:embed="rId7" cstate="print"/>
          <a:srcRect/>
          <a:stretch>
            <a:fillRect/>
          </a:stretch>
        </p:blipFill>
        <p:spPr bwMode="auto">
          <a:xfrm>
            <a:off x="5940152" y="6165304"/>
            <a:ext cx="438150" cy="438150"/>
          </a:xfrm>
          <a:prstGeom prst="rect">
            <a:avLst/>
          </a:prstGeom>
          <a:noFill/>
          <a:ln w="9525">
            <a:noFill/>
            <a:miter lim="800000"/>
            <a:headEnd/>
            <a:tailEnd/>
          </a:ln>
        </p:spPr>
      </p:pic>
      <p:pic>
        <p:nvPicPr>
          <p:cNvPr id="8" name="Picture 7">
            <a:hlinkClick r:id="rId8"/>
          </p:cNvPr>
          <p:cNvPicPr/>
          <p:nvPr/>
        </p:nvPicPr>
        <p:blipFill>
          <a:blip r:embed="rId9" cstate="print"/>
          <a:srcRect/>
          <a:stretch>
            <a:fillRect/>
          </a:stretch>
        </p:blipFill>
        <p:spPr bwMode="auto">
          <a:xfrm>
            <a:off x="5436096" y="6165304"/>
            <a:ext cx="438150" cy="438150"/>
          </a:xfrm>
          <a:prstGeom prst="rect">
            <a:avLst/>
          </a:prstGeom>
          <a:noFill/>
          <a:ln w="9525">
            <a:noFill/>
            <a:miter lim="800000"/>
            <a:headEnd/>
            <a:tailEnd/>
          </a:ln>
        </p:spPr>
      </p:pic>
      <p:pic>
        <p:nvPicPr>
          <p:cNvPr id="9" name="Picture 8">
            <a:hlinkClick r:id="rId10"/>
          </p:cNvPr>
          <p:cNvPicPr/>
          <p:nvPr/>
        </p:nvPicPr>
        <p:blipFill>
          <a:blip r:embed="rId11" cstate="print"/>
          <a:srcRect/>
          <a:stretch>
            <a:fillRect/>
          </a:stretch>
        </p:blipFill>
        <p:spPr bwMode="auto">
          <a:xfrm>
            <a:off x="4932040" y="6165304"/>
            <a:ext cx="438150" cy="457200"/>
          </a:xfrm>
          <a:prstGeom prst="rect">
            <a:avLst/>
          </a:prstGeom>
          <a:noFill/>
          <a:ln w="9525">
            <a:noFill/>
            <a:miter lim="800000"/>
            <a:headEnd/>
            <a:tailEnd/>
          </a:ln>
        </p:spPr>
      </p:pic>
      <p:sp>
        <p:nvSpPr>
          <p:cNvPr id="10" name="Title 2"/>
          <p:cNvSpPr txBox="1">
            <a:spLocks/>
          </p:cNvSpPr>
          <p:nvPr/>
        </p:nvSpPr>
        <p:spPr>
          <a:xfrm>
            <a:off x="467544" y="1412776"/>
            <a:ext cx="8229600" cy="92211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i="0" u="none" strike="noStrike" kern="1200" cap="none" spc="0" normalizeH="0" baseline="0" noProof="0" dirty="0" smtClean="0">
                <a:ln>
                  <a:noFill/>
                </a:ln>
                <a:solidFill>
                  <a:srgbClr val="002060"/>
                </a:solidFill>
                <a:effectLst/>
                <a:uLnTx/>
                <a:uFillTx/>
                <a:latin typeface="+mj-lt"/>
                <a:ea typeface="+mj-ea"/>
                <a:cs typeface="+mj-cs"/>
              </a:rPr>
              <a:t>Any Questions?</a:t>
            </a:r>
            <a:endParaRPr kumimoji="0" lang="en-US" sz="3600" i="0" u="none" strike="noStrike" kern="1200" cap="none" spc="0" normalizeH="0" baseline="0" noProof="0" dirty="0">
              <a:ln>
                <a:noFill/>
              </a:ln>
              <a:solidFill>
                <a:srgbClr val="002060"/>
              </a:solidFill>
              <a:effectLst/>
              <a:uLnTx/>
              <a:uFillTx/>
              <a:latin typeface="+mj-lt"/>
              <a:ea typeface="+mj-ea"/>
              <a:cs typeface="+mj-cs"/>
            </a:endParaRPr>
          </a:p>
        </p:txBody>
      </p:sp>
    </p:spTree>
    <p:extLst>
      <p:ext uri="{BB962C8B-B14F-4D97-AF65-F5344CB8AC3E}">
        <p14:creationId xmlns:p14="http://schemas.microsoft.com/office/powerpoint/2010/main" val="3040465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74638"/>
            <a:ext cx="4310288" cy="1143000"/>
          </a:xfrm>
        </p:spPr>
        <p:txBody>
          <a:bodyPr/>
          <a:lstStyle/>
          <a:p>
            <a:r>
              <a:rPr lang="en-GB" dirty="0" smtClean="0">
                <a:solidFill>
                  <a:schemeClr val="tx1"/>
                </a:solidFill>
              </a:rPr>
              <a:t>Topics</a:t>
            </a:r>
            <a:endParaRPr lang="en-GB" dirty="0">
              <a:solidFill>
                <a:schemeClr val="tx1"/>
              </a:solidFill>
            </a:endParaRPr>
          </a:p>
        </p:txBody>
      </p:sp>
      <p:sp>
        <p:nvSpPr>
          <p:cNvPr id="3" name="Content Placeholder 2"/>
          <p:cNvSpPr>
            <a:spLocks noGrp="1"/>
          </p:cNvSpPr>
          <p:nvPr>
            <p:ph idx="1"/>
          </p:nvPr>
        </p:nvSpPr>
        <p:spPr>
          <a:xfrm>
            <a:off x="457200" y="2564904"/>
            <a:ext cx="8229600" cy="3561259"/>
          </a:xfrm>
        </p:spPr>
        <p:txBody>
          <a:bodyPr>
            <a:normAutofit/>
          </a:bodyPr>
          <a:lstStyle/>
          <a:p>
            <a:r>
              <a:rPr lang="en-GB" dirty="0" smtClean="0"/>
              <a:t>Asbestos awareness</a:t>
            </a:r>
          </a:p>
          <a:p>
            <a:r>
              <a:rPr lang="en-GB" dirty="0" smtClean="0"/>
              <a:t>Health &amp; Safety during removal work</a:t>
            </a:r>
          </a:p>
          <a:p>
            <a:r>
              <a:rPr lang="en-GB" dirty="0" smtClean="0"/>
              <a:t>Removal techniques</a:t>
            </a:r>
          </a:p>
          <a:p>
            <a:r>
              <a:rPr lang="en-GB" dirty="0" smtClean="0"/>
              <a:t>EA issues</a:t>
            </a:r>
          </a:p>
          <a:p>
            <a:endParaRPr lang="en-GB" dirty="0" smtClean="0"/>
          </a:p>
          <a:p>
            <a:endParaRPr lang="en-GB" dirty="0" smtClean="0"/>
          </a:p>
          <a:p>
            <a:endParaRPr lang="en-GB"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594" t="22656" r="55469" b="60156"/>
          <a:stretch/>
        </p:blipFill>
        <p:spPr bwMode="auto">
          <a:xfrm>
            <a:off x="0" y="0"/>
            <a:ext cx="2176284" cy="256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671" t="22656" r="20454" b="68750"/>
          <a:stretch/>
        </p:blipFill>
        <p:spPr bwMode="auto">
          <a:xfrm>
            <a:off x="5785944" y="0"/>
            <a:ext cx="3358055" cy="1282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464971" y="5229200"/>
            <a:ext cx="1499517" cy="1296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45284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74638"/>
            <a:ext cx="4310288" cy="1143000"/>
          </a:xfrm>
        </p:spPr>
        <p:txBody>
          <a:bodyPr/>
          <a:lstStyle/>
          <a:p>
            <a:r>
              <a:rPr lang="en-GB" dirty="0" smtClean="0">
                <a:solidFill>
                  <a:schemeClr val="tx1"/>
                </a:solidFill>
              </a:rPr>
              <a:t>Awareness</a:t>
            </a:r>
            <a:endParaRPr lang="en-GB" dirty="0">
              <a:solidFill>
                <a:schemeClr val="tx1"/>
              </a:solidFill>
            </a:endParaRPr>
          </a:p>
        </p:txBody>
      </p:sp>
      <p:sp>
        <p:nvSpPr>
          <p:cNvPr id="3" name="Content Placeholder 2"/>
          <p:cNvSpPr>
            <a:spLocks noGrp="1"/>
          </p:cNvSpPr>
          <p:nvPr>
            <p:ph idx="1"/>
          </p:nvPr>
        </p:nvSpPr>
        <p:spPr>
          <a:xfrm>
            <a:off x="457200" y="2564904"/>
            <a:ext cx="8229600" cy="3561259"/>
          </a:xfrm>
        </p:spPr>
        <p:txBody>
          <a:bodyPr/>
          <a:lstStyle/>
          <a:p>
            <a:r>
              <a:rPr lang="en-GB" dirty="0" smtClean="0"/>
              <a:t>3 main </a:t>
            </a:r>
            <a:r>
              <a:rPr lang="en-GB" dirty="0"/>
              <a:t>a</a:t>
            </a:r>
            <a:r>
              <a:rPr lang="en-GB" dirty="0" smtClean="0"/>
              <a:t>sbestos types</a:t>
            </a:r>
          </a:p>
          <a:p>
            <a:r>
              <a:rPr lang="en-GB" dirty="0" smtClean="0"/>
              <a:t>Wonder material?</a:t>
            </a:r>
          </a:p>
          <a:p>
            <a:r>
              <a:rPr lang="en-GB" dirty="0" smtClean="0"/>
              <a:t>Microscopic airborne fibres can be inhaled</a:t>
            </a:r>
          </a:p>
          <a:p>
            <a:r>
              <a:rPr lang="en-GB" dirty="0" smtClean="0"/>
              <a:t>Increased likelihood of disease/death</a:t>
            </a:r>
            <a:endParaRPr lang="en-GB"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594" t="22656" r="55469" b="60156"/>
          <a:stretch/>
        </p:blipFill>
        <p:spPr bwMode="auto">
          <a:xfrm>
            <a:off x="0" y="0"/>
            <a:ext cx="2176284" cy="256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671" t="22656" r="20454" b="68750"/>
          <a:stretch/>
        </p:blipFill>
        <p:spPr bwMode="auto">
          <a:xfrm>
            <a:off x="5785944" y="0"/>
            <a:ext cx="3358055" cy="1282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464971" y="5229200"/>
            <a:ext cx="1499517" cy="1296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19819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74638"/>
            <a:ext cx="4464496" cy="1143000"/>
          </a:xfrm>
        </p:spPr>
        <p:txBody>
          <a:bodyPr>
            <a:normAutofit fontScale="90000"/>
          </a:bodyPr>
          <a:lstStyle/>
          <a:p>
            <a:r>
              <a:rPr lang="en-GB" dirty="0" smtClean="0">
                <a:solidFill>
                  <a:schemeClr val="tx1"/>
                </a:solidFill>
              </a:rPr>
              <a:t>Problem of the past?</a:t>
            </a:r>
            <a:endParaRPr lang="en-GB" dirty="0">
              <a:solidFill>
                <a:schemeClr val="tx1"/>
              </a:solidFill>
            </a:endParaRPr>
          </a:p>
        </p:txBody>
      </p:sp>
      <p:sp>
        <p:nvSpPr>
          <p:cNvPr id="3" name="Content Placeholder 2"/>
          <p:cNvSpPr>
            <a:spLocks noGrp="1"/>
          </p:cNvSpPr>
          <p:nvPr>
            <p:ph idx="1"/>
          </p:nvPr>
        </p:nvSpPr>
        <p:spPr>
          <a:xfrm>
            <a:off x="457200" y="2564904"/>
            <a:ext cx="8229600" cy="3561259"/>
          </a:xfrm>
        </p:spPr>
        <p:txBody>
          <a:bodyPr/>
          <a:lstStyle/>
          <a:p>
            <a:r>
              <a:rPr lang="en-GB" dirty="0"/>
              <a:t>Asbestos still </a:t>
            </a:r>
            <a:r>
              <a:rPr lang="en-GB" dirty="0" smtClean="0"/>
              <a:t>kills in excess of 5,000 </a:t>
            </a:r>
            <a:r>
              <a:rPr lang="en-GB" dirty="0"/>
              <a:t>workers each </a:t>
            </a:r>
            <a:r>
              <a:rPr lang="en-GB" dirty="0" smtClean="0"/>
              <a:t>year</a:t>
            </a:r>
          </a:p>
          <a:p>
            <a:pPr lvl="1"/>
            <a:r>
              <a:rPr lang="en-GB" dirty="0" smtClean="0"/>
              <a:t>this </a:t>
            </a:r>
            <a:r>
              <a:rPr lang="en-GB" dirty="0"/>
              <a:t>is </a:t>
            </a:r>
            <a:r>
              <a:rPr lang="en-GB" dirty="0" smtClean="0"/>
              <a:t>more </a:t>
            </a:r>
            <a:r>
              <a:rPr lang="en-GB" dirty="0"/>
              <a:t>than the number of people killed on the </a:t>
            </a:r>
            <a:r>
              <a:rPr lang="en-GB" dirty="0" smtClean="0"/>
              <a:t>road</a:t>
            </a:r>
          </a:p>
          <a:p>
            <a:r>
              <a:rPr lang="en-GB" dirty="0" smtClean="0"/>
              <a:t>Question:  Is this rate rising or falling?</a:t>
            </a:r>
            <a:endParaRPr lang="en-GB"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594" t="22656" r="55469" b="60156"/>
          <a:stretch/>
        </p:blipFill>
        <p:spPr bwMode="auto">
          <a:xfrm>
            <a:off x="0" y="0"/>
            <a:ext cx="2176284" cy="256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671" t="22656" r="20454" b="68750"/>
          <a:stretch/>
        </p:blipFill>
        <p:spPr bwMode="auto">
          <a:xfrm>
            <a:off x="5785944" y="0"/>
            <a:ext cx="3358055" cy="1282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464971" y="5229200"/>
            <a:ext cx="1499517" cy="1296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36775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74638"/>
            <a:ext cx="4310288" cy="1143000"/>
          </a:xfrm>
        </p:spPr>
        <p:txBody>
          <a:bodyPr/>
          <a:lstStyle/>
          <a:p>
            <a:r>
              <a:rPr lang="en-GB" dirty="0" smtClean="0">
                <a:solidFill>
                  <a:schemeClr val="tx1"/>
                </a:solidFill>
              </a:rPr>
              <a:t>Removal</a:t>
            </a:r>
            <a:endParaRPr lang="en-GB" dirty="0">
              <a:solidFill>
                <a:schemeClr val="tx1"/>
              </a:solidFill>
            </a:endParaRPr>
          </a:p>
        </p:txBody>
      </p:sp>
      <p:sp>
        <p:nvSpPr>
          <p:cNvPr id="3" name="Content Placeholder 2"/>
          <p:cNvSpPr>
            <a:spLocks noGrp="1"/>
          </p:cNvSpPr>
          <p:nvPr>
            <p:ph idx="1"/>
          </p:nvPr>
        </p:nvSpPr>
        <p:spPr>
          <a:xfrm>
            <a:off x="457200" y="2564904"/>
            <a:ext cx="8229600" cy="3561259"/>
          </a:xfrm>
        </p:spPr>
        <p:txBody>
          <a:bodyPr/>
          <a:lstStyle/>
          <a:p>
            <a:r>
              <a:rPr lang="en-GB" dirty="0" smtClean="0"/>
              <a:t>Minimise fibre release at source</a:t>
            </a:r>
          </a:p>
          <a:p>
            <a:pPr lvl="1"/>
            <a:r>
              <a:rPr lang="en-GB" sz="3200" dirty="0" smtClean="0"/>
              <a:t>Wetting agents</a:t>
            </a:r>
          </a:p>
          <a:p>
            <a:pPr lvl="1"/>
            <a:r>
              <a:rPr lang="en-GB" sz="3200" dirty="0" smtClean="0"/>
              <a:t>Controlled removal</a:t>
            </a:r>
          </a:p>
          <a:p>
            <a:pPr lvl="1"/>
            <a:r>
              <a:rPr lang="en-GB" sz="3200" dirty="0" smtClean="0"/>
              <a:t>Shadow vacuuming/local LEV</a:t>
            </a:r>
          </a:p>
          <a:p>
            <a:pPr lvl="1"/>
            <a:r>
              <a:rPr lang="en-US" sz="3200" dirty="0" smtClean="0"/>
              <a:t>Negative pressure/air movement</a:t>
            </a:r>
            <a:endParaRPr lang="en-GB" sz="3200" dirty="0" smtClean="0"/>
          </a:p>
          <a:p>
            <a:pPr marL="0" indent="0">
              <a:buNone/>
            </a:pPr>
            <a:endParaRPr lang="en-GB"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594" t="22656" r="55469" b="60156"/>
          <a:stretch/>
        </p:blipFill>
        <p:spPr bwMode="auto">
          <a:xfrm>
            <a:off x="0" y="0"/>
            <a:ext cx="2176284" cy="256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671" t="22656" r="20454" b="68750"/>
          <a:stretch/>
        </p:blipFill>
        <p:spPr bwMode="auto">
          <a:xfrm>
            <a:off x="5785944" y="0"/>
            <a:ext cx="3358055" cy="1282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464971" y="5229200"/>
            <a:ext cx="1499517" cy="1296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4126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8144" y="2564904"/>
            <a:ext cx="2818656" cy="3561259"/>
          </a:xfrm>
        </p:spPr>
        <p:txBody>
          <a:bodyPr/>
          <a:lstStyle/>
          <a:p>
            <a:r>
              <a:rPr lang="en-GB" dirty="0" smtClean="0"/>
              <a:t>RPE</a:t>
            </a:r>
          </a:p>
          <a:p>
            <a:r>
              <a:rPr lang="en-GB" dirty="0" smtClean="0"/>
              <a:t>Coveralls</a:t>
            </a:r>
          </a:p>
          <a:p>
            <a:r>
              <a:rPr lang="en-GB" dirty="0" smtClean="0"/>
              <a:t>Gloves</a:t>
            </a:r>
          </a:p>
          <a:p>
            <a:r>
              <a:rPr lang="en-GB" dirty="0" smtClean="0"/>
              <a:t>Boots</a:t>
            </a:r>
            <a:endParaRPr lang="en-GB"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594" t="22656" r="55469" b="60156"/>
          <a:stretch/>
        </p:blipFill>
        <p:spPr bwMode="auto">
          <a:xfrm>
            <a:off x="0" y="0"/>
            <a:ext cx="2176284" cy="256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3" descr="Training Photos 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407" y="332656"/>
            <a:ext cx="4016087" cy="61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671" t="22656" r="20454" b="68750"/>
          <a:stretch/>
        </p:blipFill>
        <p:spPr bwMode="auto">
          <a:xfrm>
            <a:off x="5785944" y="0"/>
            <a:ext cx="3358055" cy="1282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464971" y="5229200"/>
            <a:ext cx="1499517" cy="1296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0389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3594" t="22656" r="55469" b="60156"/>
          <a:stretch/>
        </p:blipFill>
        <p:spPr bwMode="auto">
          <a:xfrm>
            <a:off x="0" y="0"/>
            <a:ext cx="2176284" cy="256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2671" t="22656" r="20454" b="68750"/>
          <a:stretch/>
        </p:blipFill>
        <p:spPr bwMode="auto">
          <a:xfrm>
            <a:off x="5785944" y="0"/>
            <a:ext cx="3358055" cy="1282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464971" y="5229200"/>
            <a:ext cx="1499517" cy="1296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Object 3"/>
          <p:cNvGraphicFramePr>
            <a:graphicFrameLocks noChangeAspect="1"/>
          </p:cNvGraphicFramePr>
          <p:nvPr>
            <p:extLst>
              <p:ext uri="{D42A27DB-BD31-4B8C-83A1-F6EECF244321}">
                <p14:modId xmlns:p14="http://schemas.microsoft.com/office/powerpoint/2010/main" val="1480069563"/>
              </p:ext>
            </p:extLst>
          </p:nvPr>
        </p:nvGraphicFramePr>
        <p:xfrm>
          <a:off x="1691680" y="1340768"/>
          <a:ext cx="6552728" cy="5017841"/>
        </p:xfrm>
        <a:graphic>
          <a:graphicData uri="http://schemas.openxmlformats.org/presentationml/2006/ole">
            <mc:AlternateContent xmlns:mc="http://schemas.openxmlformats.org/markup-compatibility/2006">
              <mc:Choice xmlns:v="urn:schemas-microsoft-com:vml" Requires="v">
                <p:oleObj spid="_x0000_s2060" name="Scanned Photo" r:id="rId5" imgW="4629796" imgH="3333333" progId="MSPhotoEdScan.3">
                  <p:embed/>
                </p:oleObj>
              </mc:Choice>
              <mc:Fallback>
                <p:oleObj name="Scanned Photo" r:id="rId5" imgW="4629796" imgH="3333333" progId="MSPhotoEdSca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1680" y="1340768"/>
                        <a:ext cx="6552728" cy="501784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51763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398</TotalTime>
  <Words>1243</Words>
  <Application>Microsoft Office PowerPoint</Application>
  <PresentationFormat>On-screen Show (4:3)</PresentationFormat>
  <Paragraphs>214</Paragraphs>
  <Slides>31</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Scanned Photo</vt:lpstr>
      <vt:lpstr>Health Matters: Asbestos in the 2015 Waste Management Environment</vt:lpstr>
      <vt:lpstr>Who we are</vt:lpstr>
      <vt:lpstr>Topics</vt:lpstr>
      <vt:lpstr>Topics</vt:lpstr>
      <vt:lpstr>Awareness</vt:lpstr>
      <vt:lpstr>Problem of the past?</vt:lpstr>
      <vt:lpstr>Removal</vt:lpstr>
      <vt:lpstr>PowerPoint Presentation</vt:lpstr>
      <vt:lpstr>PowerPoint Presentation</vt:lpstr>
      <vt:lpstr>Baglock</vt:lpstr>
      <vt:lpstr>0.1%</vt:lpstr>
      <vt:lpstr>EA View</vt:lpstr>
      <vt:lpstr>Questions?</vt:lpstr>
      <vt:lpstr>PowerPoint Presentation</vt:lpstr>
      <vt:lpstr>Sentencing Guidelines</vt:lpstr>
      <vt:lpstr>Sentencing Guidelines - Introduction</vt:lpstr>
      <vt:lpstr>Court of Appeal judgment</vt:lpstr>
      <vt:lpstr>Sentencing guidelines - what are they?</vt:lpstr>
      <vt:lpstr>Large Company (Turnover or equivalent: £50 million+)</vt:lpstr>
      <vt:lpstr>Sentencing guidelines </vt:lpstr>
      <vt:lpstr>Culpability</vt:lpstr>
      <vt:lpstr>Culpability continued…</vt:lpstr>
      <vt:lpstr>Harm</vt:lpstr>
      <vt:lpstr>Harm Continued….</vt:lpstr>
      <vt:lpstr>Environmental sentencing case study (1)</vt:lpstr>
      <vt:lpstr>Medium Company (Turnover or equivalent: between £10 - 50 million)</vt:lpstr>
      <vt:lpstr>Aggravating Features</vt:lpstr>
      <vt:lpstr>Mitigating Features</vt:lpstr>
      <vt:lpstr>Remaining steps for Court</vt:lpstr>
      <vt:lpstr>Environmental sentencing case study (2)</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WAMITAB….the gold standard in qualifications</dc:title>
  <dc:creator>Helen Kemp</dc:creator>
  <cp:lastModifiedBy>Ray Burberry</cp:lastModifiedBy>
  <cp:revision>58</cp:revision>
  <cp:lastPrinted>2015-10-05T14:19:18Z</cp:lastPrinted>
  <dcterms:created xsi:type="dcterms:W3CDTF">2013-05-14T08:42:47Z</dcterms:created>
  <dcterms:modified xsi:type="dcterms:W3CDTF">2015-11-03T11:04:38Z</dcterms:modified>
</cp:coreProperties>
</file>