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6"/>
  </p:notes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71" r:id="rId9"/>
    <p:sldId id="268" r:id="rId10"/>
    <p:sldId id="266" r:id="rId11"/>
    <p:sldId id="280" r:id="rId12"/>
    <p:sldId id="267" r:id="rId13"/>
    <p:sldId id="264" r:id="rId14"/>
    <p:sldId id="269" r:id="rId15"/>
    <p:sldId id="270" r:id="rId16"/>
    <p:sldId id="276" r:id="rId17"/>
    <p:sldId id="277" r:id="rId18"/>
    <p:sldId id="279" r:id="rId19"/>
    <p:sldId id="278" r:id="rId20"/>
    <p:sldId id="275" r:id="rId21"/>
    <p:sldId id="272" r:id="rId22"/>
    <p:sldId id="281" r:id="rId23"/>
    <p:sldId id="265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542B-0B99-4815-B5C9-B637704F6855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76E5-131F-468E-902D-522DE81D2F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494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76E5-131F-468E-902D-522DE81D2FB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325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76E5-131F-468E-902D-522DE81D2FBC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197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41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338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55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154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156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07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3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996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2640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1908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918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CA411B-66A1-49CF-8A01-5AF22659E9B2}" type="datetimeFigureOut">
              <a:rPr lang="en-IE" smtClean="0"/>
              <a:t>26/01/2018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5E229E-D555-4C4E-8C24-73E7423044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60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Questionnaire%20Results.xlsx" TargetMode="External"/><Relationship Id="rId2" Type="http://schemas.openxmlformats.org/officeDocument/2006/relationships/hyperlink" Target="Survey%20(003)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</a:t>
            </a:r>
            <a:r>
              <a:rPr lang="en-IE" dirty="0" err="1" smtClean="0"/>
              <a:t>DT</a:t>
            </a:r>
            <a:r>
              <a:rPr lang="en-IE" cap="none" dirty="0" err="1" smtClean="0"/>
              <a:t>f</a:t>
            </a:r>
            <a:r>
              <a:rPr lang="en-IE" dirty="0" err="1" smtClean="0"/>
              <a:t>A</a:t>
            </a:r>
            <a:r>
              <a:rPr lang="en-IE" dirty="0" smtClean="0"/>
              <a:t> EXPERIENCE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… </a:t>
            </a:r>
            <a:r>
              <a:rPr lang="en-IE" sz="2400" dirty="0" smtClean="0"/>
              <a:t>not suitable viewing for lecturers of a nervous disposition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571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IE" sz="2800" b="1" dirty="0" smtClean="0"/>
              <a:t/>
            </a:r>
            <a:br>
              <a:rPr lang="en-IE" sz="2800" b="1" dirty="0" smtClean="0"/>
            </a:br>
            <a:r>
              <a:rPr lang="en-IE" sz="2800" b="1" dirty="0"/>
              <a:t/>
            </a:r>
            <a:br>
              <a:rPr lang="en-IE" sz="2800" b="1" dirty="0"/>
            </a:br>
            <a:r>
              <a:rPr lang="en-IE" sz="2800" b="1" dirty="0" smtClean="0"/>
              <a:t/>
            </a:r>
            <a:br>
              <a:rPr lang="en-IE" sz="2800" b="1" dirty="0" smtClean="0"/>
            </a:br>
            <a:r>
              <a:rPr lang="en-IE" sz="2800" b="1" dirty="0" smtClean="0"/>
              <a:t>Contribute</a:t>
            </a:r>
            <a:r>
              <a:rPr lang="en-IE" sz="2800" dirty="0" smtClean="0"/>
              <a:t> </a:t>
            </a:r>
            <a:r>
              <a:rPr lang="en-IE" sz="2800" dirty="0"/>
              <a:t>to the </a:t>
            </a:r>
            <a:r>
              <a:rPr lang="en-IE" sz="2800" b="1" dirty="0"/>
              <a:t>creating</a:t>
            </a:r>
            <a:r>
              <a:rPr lang="en-IE" sz="2800" dirty="0"/>
              <a:t> and </a:t>
            </a:r>
            <a:r>
              <a:rPr lang="en-IE" sz="2800" b="1" dirty="0"/>
              <a:t>production</a:t>
            </a:r>
            <a:r>
              <a:rPr lang="en-IE" sz="2800" dirty="0"/>
              <a:t> of an e-checklist to identify and prioritise 4 or more tasks relating to the work carried out in order to hold the Conference.</a:t>
            </a:r>
            <a:br>
              <a:rPr lang="en-IE" sz="2800" dirty="0"/>
            </a:br>
            <a:r>
              <a:rPr lang="en-IE" sz="3100" dirty="0" smtClean="0"/>
              <a:t/>
            </a:r>
            <a:br>
              <a:rPr lang="en-IE" sz="3100" dirty="0" smtClean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3926" y="2326511"/>
            <a:ext cx="4837411" cy="3738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3559" y="2103120"/>
            <a:ext cx="54979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18068" t="18047" r="1370" b="29537"/>
          <a:stretch/>
        </p:blipFill>
        <p:spPr>
          <a:xfrm>
            <a:off x="6144634" y="2326511"/>
            <a:ext cx="5509549" cy="37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Contribute </a:t>
            </a:r>
            <a:r>
              <a:rPr lang="en-IE" dirty="0"/>
              <a:t>to the creating and production of a Facebook page with information on the hotel chosen to host the conference and include the following:  </a:t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dirty="0" smtClean="0"/>
              <a:t> Conference</a:t>
            </a:r>
            <a:r>
              <a:rPr lang="en-IE" sz="2400" b="1" dirty="0" smtClean="0"/>
              <a:t> </a:t>
            </a:r>
            <a:r>
              <a:rPr lang="en-IE" dirty="0" smtClean="0"/>
              <a:t>Facilities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dirty="0" smtClean="0"/>
              <a:t> Contact details of 2 nearby hotels for those who may wish to stay overnight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dirty="0" smtClean="0"/>
              <a:t> A map showing location of the hotel the  Conference will be held in</a:t>
            </a:r>
            <a:endParaRPr lang="en-IE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8283" y="2103120"/>
            <a:ext cx="5243331" cy="41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60525"/>
          </a:xfrm>
        </p:spPr>
        <p:txBody>
          <a:bodyPr>
            <a:normAutofit fontScale="90000"/>
          </a:bodyPr>
          <a:lstStyle/>
          <a:p>
            <a:r>
              <a:rPr lang="en-IE" sz="3600" b="1" dirty="0" smtClean="0"/>
              <a:t>Contribute to the setting up of a web feed to source relevant traffic information:</a:t>
            </a:r>
            <a:r>
              <a:rPr lang="en-IE" sz="3600" i="1" dirty="0"/>
              <a:t/>
            </a:r>
            <a:br>
              <a:rPr lang="en-IE" sz="3600" i="1" dirty="0"/>
            </a:b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52" y="2103119"/>
            <a:ext cx="4815068" cy="420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r>
              <a:rPr lang="en-IE" sz="3600" b="1" dirty="0" smtClean="0"/>
              <a:t>Where</a:t>
            </a:r>
            <a:r>
              <a:rPr lang="en-IE" sz="3600" dirty="0" smtClean="0"/>
              <a:t>?</a:t>
            </a:r>
            <a:r>
              <a:rPr lang="en-IE" sz="2000" dirty="0" smtClean="0"/>
              <a:t>  </a:t>
            </a:r>
          </a:p>
          <a:p>
            <a:pPr marL="0" indent="0">
              <a:buNone/>
            </a:pPr>
            <a:r>
              <a:rPr lang="en-IE" sz="2000" dirty="0" smtClean="0"/>
              <a:t>	</a:t>
            </a:r>
          </a:p>
          <a:p>
            <a:pPr marL="0" indent="0">
              <a:buNone/>
            </a:pPr>
            <a:r>
              <a:rPr lang="en-IE" sz="2800" dirty="0" smtClean="0"/>
              <a:t>Facebook or Outlook?</a:t>
            </a:r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pic>
        <p:nvPicPr>
          <p:cNvPr id="9" name="Content Placeholder 8" descr="Clipart - Emoticons: &lt;strong&gt;Question&lt;/strong&gt; fac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00" y="4638187"/>
            <a:ext cx="1146041" cy="110927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24" r="18072"/>
          <a:stretch/>
        </p:blipFill>
        <p:spPr>
          <a:xfrm>
            <a:off x="5863279" y="2014194"/>
            <a:ext cx="6016906" cy="44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451413"/>
            <a:ext cx="10058400" cy="1169043"/>
          </a:xfrm>
        </p:spPr>
        <p:txBody>
          <a:bodyPr/>
          <a:lstStyle/>
          <a:p>
            <a:r>
              <a:rPr lang="en-IE" b="1" dirty="0" smtClean="0"/>
              <a:t>Group Task 3 and </a:t>
            </a:r>
            <a:r>
              <a:rPr lang="en-IE" b="1" dirty="0" err="1" smtClean="0"/>
              <a:t>Ind</a:t>
            </a:r>
            <a:r>
              <a:rPr lang="en-IE" b="1" dirty="0" smtClean="0"/>
              <a:t> Task 2 …</a:t>
            </a:r>
            <a:endParaRPr lang="en-I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340306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“Using a web service or software upload the questionnaire to gather feedback from the conference delegates relating to the networking event.”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dirty="0" smtClean="0"/>
              <a:t>   Bristol On-line Survey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“Carry out an evaluation of feedback data received as a result of the questionnaire.  Using collaborative software, interpret your findings and derive conclusions based on your interpretation of them.  Your conclusions must be justified by evidence.”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….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7" name="Picture 6" descr="Overwhelmed Employee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85" y="4878470"/>
            <a:ext cx="1909824" cy="13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Straightforward ….. Not!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000" dirty="0" smtClean="0"/>
              <a:t>Group Task 1 states that there will be around 100 delegates attending …</a:t>
            </a:r>
          </a:p>
          <a:p>
            <a:pPr marL="0" indent="0">
              <a:buNone/>
            </a:pPr>
            <a:r>
              <a:rPr lang="en-IE" sz="2000" dirty="0" smtClean="0"/>
              <a:t>Where do we get around 100 responses from?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000" dirty="0" smtClean="0"/>
              <a:t>This prompted a long telephone conversation with my partners-in-crime – Gillian and Jacqui in Edinburgh … and this is what we came up with ..</a:t>
            </a:r>
          </a:p>
          <a:p>
            <a:pPr marL="0" indent="0">
              <a:buNone/>
            </a:pPr>
            <a:endParaRPr lang="en-IE" dirty="0"/>
          </a:p>
          <a:p>
            <a:pPr marL="342900" indent="-342900">
              <a:buAutoNum type="arabicPeriod"/>
            </a:pPr>
            <a:r>
              <a:rPr lang="en-IE" sz="2000" dirty="0" smtClean="0"/>
              <a:t>Ask the students to collaborate and prepare a minimum of 5 questions for uploading.</a:t>
            </a:r>
          </a:p>
          <a:p>
            <a:pPr marL="342900" indent="-342900">
              <a:buAutoNum type="arabicPeriod"/>
            </a:pPr>
            <a:r>
              <a:rPr lang="en-IE" sz="2000" dirty="0" smtClean="0"/>
              <a:t>When completed, ask their lecturer for the set </a:t>
            </a:r>
            <a:r>
              <a:rPr lang="en-IE" sz="2000" dirty="0" smtClean="0">
                <a:hlinkClick r:id="rId2" action="ppaction://hlinkfile"/>
              </a:rPr>
              <a:t>“prepared earlier”</a:t>
            </a:r>
            <a:endParaRPr lang="en-IE" sz="2000" dirty="0" smtClean="0"/>
          </a:p>
          <a:p>
            <a:pPr marL="342900" indent="-342900">
              <a:buAutoNum type="arabicPeriod"/>
            </a:pPr>
            <a:r>
              <a:rPr lang="en-IE" sz="2000" dirty="0" smtClean="0"/>
              <a:t>Students then upload this set of questions.</a:t>
            </a:r>
          </a:p>
          <a:p>
            <a:pPr marL="0" indent="0">
              <a:buNone/>
            </a:pPr>
            <a:r>
              <a:rPr lang="en-IE" sz="2000" dirty="0" smtClean="0"/>
              <a:t>4.  Lecturer then give students </a:t>
            </a:r>
            <a:r>
              <a:rPr lang="en-IE" sz="2000" dirty="0" smtClean="0">
                <a:hlinkClick r:id="rId3" action="ppaction://hlinkfile"/>
              </a:rPr>
              <a:t>responses</a:t>
            </a:r>
            <a:r>
              <a:rPr lang="en-IE" sz="2000" dirty="0" smtClean="0"/>
              <a:t> to evaluate.</a:t>
            </a:r>
          </a:p>
        </p:txBody>
      </p:sp>
    </p:spTree>
    <p:extLst>
      <p:ext uri="{BB962C8B-B14F-4D97-AF65-F5344CB8AC3E}">
        <p14:creationId xmlns:p14="http://schemas.microsoft.com/office/powerpoint/2010/main" val="25678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1" y="1039589"/>
            <a:ext cx="6354501" cy="2819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975" y="370390"/>
            <a:ext cx="740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STUDENT UPLOAD TO SOLAR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94481" y="4051140"/>
            <a:ext cx="87736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Problems to look out for: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 smtClean="0"/>
              <a:t>When uploading ensure they have “file type” set to </a:t>
            </a:r>
            <a:r>
              <a:rPr lang="en-IE" sz="2000" b="1" dirty="0" err="1" smtClean="0"/>
              <a:t>docx</a:t>
            </a:r>
            <a:endParaRPr lang="en-I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 smtClean="0"/>
              <a:t>It will only accept Word Documents – or </a:t>
            </a:r>
            <a:r>
              <a:rPr lang="en-IE" sz="2000" b="1" dirty="0" err="1" smtClean="0"/>
              <a:t>url</a:t>
            </a:r>
            <a:r>
              <a:rPr lang="en-IE" sz="2000" b="1" dirty="0" smtClean="0"/>
              <a:t> of google docs </a:t>
            </a:r>
            <a:r>
              <a:rPr lang="en-IE" sz="2000" b="1" dirty="0"/>
              <a:t> </a:t>
            </a:r>
            <a:r>
              <a:rPr lang="en-IE" sz="2000" b="1" dirty="0" smtClean="0"/>
              <a:t>- in a word 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 smtClean="0"/>
              <a:t>Students found it difficult to upload WhatsApp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 smtClean="0"/>
              <a:t>Will only accept docs to a certain size.</a:t>
            </a:r>
          </a:p>
          <a:p>
            <a:endParaRPr lang="en-IE" dirty="0"/>
          </a:p>
        </p:txBody>
      </p:sp>
      <p:pic>
        <p:nvPicPr>
          <p:cNvPr id="5" name="Picture 4" descr="Unsuck DC Metro: 5/1/10 - 6/1/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1" y="963156"/>
            <a:ext cx="3748269" cy="28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Marking … 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1701478"/>
            <a:ext cx="10669929" cy="48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701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4"/>
            <a:ext cx="10058400" cy="61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LOs 1 and 2 …. not forgetting 3(a)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3104605" cy="4265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2200" b="1" dirty="0" smtClean="0"/>
              <a:t>LO1</a:t>
            </a:r>
          </a:p>
          <a:p>
            <a:pPr lvl="1"/>
            <a:r>
              <a:rPr lang="en-IE" sz="2200" dirty="0" smtClean="0"/>
              <a:t>ICT Networks</a:t>
            </a:r>
          </a:p>
          <a:p>
            <a:pPr marL="274320" lvl="1" indent="0">
              <a:buNone/>
            </a:pPr>
            <a:endParaRPr lang="en-IE" sz="2200" dirty="0" smtClean="0"/>
          </a:p>
          <a:p>
            <a:pPr lvl="1"/>
            <a:r>
              <a:rPr lang="en-IE" sz="2200" dirty="0" smtClean="0"/>
              <a:t>Mobile Devices</a:t>
            </a:r>
          </a:p>
          <a:p>
            <a:pPr marL="274320" lvl="1" indent="0">
              <a:buNone/>
            </a:pPr>
            <a:endParaRPr lang="en-IE" sz="2200" dirty="0" smtClean="0"/>
          </a:p>
          <a:p>
            <a:pPr lvl="1"/>
            <a:r>
              <a:rPr lang="en-IE" sz="2200" dirty="0" smtClean="0"/>
              <a:t>Data Storage</a:t>
            </a:r>
          </a:p>
          <a:p>
            <a:pPr marL="274320" lvl="1" indent="0">
              <a:buNone/>
            </a:pPr>
            <a:endParaRPr lang="en-IE" sz="2200" dirty="0" smtClean="0"/>
          </a:p>
          <a:p>
            <a:pPr lvl="1"/>
            <a:r>
              <a:rPr lang="en-IE" sz="2200" dirty="0" smtClean="0"/>
              <a:t>Network Security</a:t>
            </a:r>
          </a:p>
          <a:p>
            <a:pPr marL="274320" lvl="1" indent="0">
              <a:buNone/>
            </a:pPr>
            <a:endParaRPr lang="en-IE" sz="2200" dirty="0" smtClean="0"/>
          </a:p>
          <a:p>
            <a:pPr lvl="1"/>
            <a:r>
              <a:rPr lang="en-IE" sz="2200" dirty="0" smtClean="0"/>
              <a:t>Benefits and Risks of ICT Innovations</a:t>
            </a:r>
            <a:endParaRPr lang="en-IE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848" y="2103119"/>
            <a:ext cx="4406538" cy="4150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2200" b="1" dirty="0" smtClean="0"/>
              <a:t>LO2</a:t>
            </a:r>
          </a:p>
          <a:p>
            <a:pPr lvl="1"/>
            <a:r>
              <a:rPr lang="en-IE" sz="2200" dirty="0" smtClean="0"/>
              <a:t>Types of Social Software</a:t>
            </a:r>
          </a:p>
          <a:p>
            <a:pPr lvl="1"/>
            <a:endParaRPr lang="en-IE" sz="2200" dirty="0"/>
          </a:p>
          <a:p>
            <a:pPr lvl="1"/>
            <a:r>
              <a:rPr lang="en-IE" sz="2200" dirty="0" smtClean="0"/>
              <a:t>Applications of Social Media in a Professional Context</a:t>
            </a:r>
          </a:p>
          <a:p>
            <a:pPr lvl="1"/>
            <a:endParaRPr lang="en-IE" sz="2200" dirty="0"/>
          </a:p>
          <a:p>
            <a:pPr lvl="1"/>
            <a:r>
              <a:rPr lang="en-IE" sz="2200" dirty="0" smtClean="0"/>
              <a:t>Professional Communication and Etiquette</a:t>
            </a:r>
          </a:p>
          <a:p>
            <a:pPr lvl="1"/>
            <a:endParaRPr lang="en-IE" sz="2200" dirty="0"/>
          </a:p>
          <a:p>
            <a:pPr lvl="1"/>
            <a:r>
              <a:rPr lang="en-IE" sz="2200" dirty="0" smtClean="0"/>
              <a:t>Legislation relating to social media communications</a:t>
            </a:r>
          </a:p>
          <a:p>
            <a:pPr lvl="1"/>
            <a:endParaRPr lang="en-IE" sz="2200" dirty="0"/>
          </a:p>
          <a:p>
            <a:pPr lvl="1"/>
            <a:r>
              <a:rPr lang="en-IE" sz="2200" dirty="0" smtClean="0"/>
              <a:t>Web Analytics</a:t>
            </a:r>
            <a:endParaRPr lang="en-IE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350829" y="2103120"/>
            <a:ext cx="18777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LO3 (a)</a:t>
            </a:r>
          </a:p>
          <a:p>
            <a:endParaRPr lang="en-I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Verification and validity of information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>
          <a:xfrm>
            <a:off x="617701" y="525326"/>
            <a:ext cx="11281073" cy="611854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Marking</a:t>
            </a:r>
            <a:r>
              <a:rPr lang="en-IE" dirty="0" smtClean="0"/>
              <a:t> …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135" t="33777" r="39323" b="5325"/>
          <a:stretch/>
        </p:blipFill>
        <p:spPr>
          <a:xfrm>
            <a:off x="783222" y="1603507"/>
            <a:ext cx="5386086" cy="3962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9064" y="1603507"/>
            <a:ext cx="44099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are unable to go back in and make changes!</a:t>
            </a:r>
          </a:p>
          <a:p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nsuck DC Metro: 11/1/12 - 12/1/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04" y="2818194"/>
            <a:ext cx="43719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LO3 – WHAT TO LOOK OUT FOR!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Uploading of </a:t>
            </a:r>
            <a:r>
              <a:rPr lang="en-IE" sz="2800" dirty="0" err="1" smtClean="0"/>
              <a:t>Google.docs</a:t>
            </a:r>
            <a:endParaRPr lang="en-IE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I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Web Feeds - settings</a:t>
            </a:r>
            <a:endParaRPr lang="en-IE" sz="2800" dirty="0"/>
          </a:p>
          <a:p>
            <a:pPr>
              <a:buFont typeface="Wingdings" panose="05000000000000000000" pitchFamily="2" charset="2"/>
              <a:buChar char="Ø"/>
            </a:pPr>
            <a:endParaRPr lang="en-I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WhatsApp - uploading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370320" y="2114894"/>
            <a:ext cx="4754880" cy="38379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Linked in - </a:t>
            </a:r>
            <a:r>
              <a:rPr lang="en-IE" sz="2800" dirty="0" err="1" smtClean="0"/>
              <a:t>url</a:t>
            </a:r>
            <a:endParaRPr lang="en-IE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I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Evaluation – survey   questions and results</a:t>
            </a:r>
            <a:endParaRPr lang="en-IE" sz="28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6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5719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pic>
        <p:nvPicPr>
          <p:cNvPr id="8" name="Content Placeholder 7" descr="Fly Fishing In Yellowstone National Park: 11/01/2014 - 12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0" y="844549"/>
            <a:ext cx="4478221" cy="5006975"/>
          </a:xfrm>
        </p:spPr>
      </p:pic>
      <p:pic>
        <p:nvPicPr>
          <p:cNvPr id="18" name="Content Placeholder 17" descr="The Art of Education: Occupying Higher Ground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94" y="1064871"/>
            <a:ext cx="5250677" cy="4282633"/>
          </a:xfrm>
        </p:spPr>
      </p:pic>
    </p:spTree>
    <p:extLst>
      <p:ext uri="{BB962C8B-B14F-4D97-AF65-F5344CB8AC3E}">
        <p14:creationId xmlns:p14="http://schemas.microsoft.com/office/powerpoint/2010/main" val="14321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kkii's Diatrib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8" y="348332"/>
            <a:ext cx="5178552" cy="344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486" y="4153989"/>
            <a:ext cx="9248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worry – I have just the place for you to go to ….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99" y="270288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KATHRYN’S HOME FOR THE BEWILDERED LECTURER …..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wo Glasses Of Champagne Free Stock Photo - Public Domai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4" y="206121"/>
            <a:ext cx="3727657" cy="2467631"/>
          </a:xfrm>
          <a:prstGeom prst="rect">
            <a:avLst/>
          </a:prstGeom>
        </p:spPr>
      </p:pic>
      <p:pic>
        <p:nvPicPr>
          <p:cNvPr id="7" name="Picture 6" descr="The 5 best places to cool down with a &lt;strong&gt;Gin and Tonic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03" y="367997"/>
            <a:ext cx="2143125" cy="2933700"/>
          </a:xfrm>
          <a:prstGeom prst="rect">
            <a:avLst/>
          </a:prstGeom>
        </p:spPr>
      </p:pic>
      <p:pic>
        <p:nvPicPr>
          <p:cNvPr id="8" name="Picture 7" descr="So &lt;strong&gt;SPA&lt;/strong&gt; Anodad &lt;strong&gt;treatment&lt;/strong&gt; &lt;strong&gt;room&lt;/strong&gt; | Flickr - Photo Sharing!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46" y="410672"/>
            <a:ext cx="3651188" cy="2065203"/>
          </a:xfrm>
          <a:prstGeom prst="rect">
            <a:avLst/>
          </a:prstGeom>
        </p:spPr>
      </p:pic>
      <p:pic>
        <p:nvPicPr>
          <p:cNvPr id="11" name="Picture 10" descr="Review: K West Hotel &amp; &lt;strong&gt;Spa&lt;/strong&gt; - Get Lippi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9" y="4074487"/>
            <a:ext cx="3184242" cy="2390172"/>
          </a:xfrm>
          <a:prstGeom prst="rect">
            <a:avLst/>
          </a:prstGeom>
        </p:spPr>
      </p:pic>
      <p:pic>
        <p:nvPicPr>
          <p:cNvPr id="12" name="Picture 11" descr="The Peak of Très Chic: &lt;strong&gt;Backyard&lt;/strong&gt; Bli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24" y="3439633"/>
            <a:ext cx="3299448" cy="3025026"/>
          </a:xfrm>
          <a:prstGeom prst="rect">
            <a:avLst/>
          </a:prstGeom>
        </p:spPr>
      </p:pic>
      <p:pic>
        <p:nvPicPr>
          <p:cNvPr id="13" name="Picture 12" descr="&lt;strong&gt;Box&lt;/strong&gt; &lt;strong&gt;of chocolates&lt;/strong&gt; sucks ass! - Culinary Arts, Gardening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47" y="3986333"/>
            <a:ext cx="2524004" cy="24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9601" y="160609"/>
            <a:ext cx="65604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A WHOLE NEW WORLD </a:t>
            </a:r>
            <a:r>
              <a:rPr lang="en-IE" sz="4000" dirty="0" smtClean="0"/>
              <a:t>….</a:t>
            </a:r>
            <a:endParaRPr lang="en-IE" sz="4000" dirty="0"/>
          </a:p>
        </p:txBody>
      </p:sp>
      <p:pic>
        <p:nvPicPr>
          <p:cNvPr id="2" name="Picture 1" descr="Just a Spoonful of Sugar: The Placebo Effect | The Moment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4" y="1501281"/>
            <a:ext cx="3020786" cy="4377951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6792687" y="1289957"/>
            <a:ext cx="5192484" cy="4800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ANALYTICS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85799" y="868495"/>
            <a:ext cx="4310743" cy="30340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FUNNELS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391887" y="3902529"/>
            <a:ext cx="4376884" cy="23349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THROUGH RATE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PREPARATION FOR ASSESSMENT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 Find out who your Solar Administrator is in the Organisation.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 Ask to be “registered”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 Have your candidate list prepared – </a:t>
            </a:r>
            <a:r>
              <a:rPr lang="en-IE" sz="2800" dirty="0" err="1" smtClean="0"/>
              <a:t>inc</a:t>
            </a:r>
            <a:r>
              <a:rPr lang="en-IE" sz="2800" dirty="0" smtClean="0"/>
              <a:t> SQA numbers and</a:t>
            </a:r>
          </a:p>
          <a:p>
            <a:pPr marL="0" indent="0">
              <a:buNone/>
            </a:pPr>
            <a:r>
              <a:rPr lang="en-IE" sz="2800" dirty="0"/>
              <a:t> </a:t>
            </a:r>
            <a:r>
              <a:rPr lang="en-IE" sz="2800" dirty="0" smtClean="0"/>
              <a:t>    dates of birth.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 smtClean="0"/>
              <a:t>  Key in details – this may take a while …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IE" sz="2800" dirty="0" smtClean="0"/>
              <a:t>Cohorts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IE" sz="2800" dirty="0" smtClean="0"/>
              <a:t>Candidates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IE" sz="2800" dirty="0" smtClean="0"/>
              <a:t>Assessment Schedules</a:t>
            </a:r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361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2" t="14447" r="1365" b="22633"/>
          <a:stretch/>
        </p:blipFill>
        <p:spPr>
          <a:xfrm>
            <a:off x="75994" y="0"/>
            <a:ext cx="1345288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9235" y="1519518"/>
            <a:ext cx="63201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ASSESSMENT SCHEDULE:</a:t>
            </a:r>
          </a:p>
          <a:p>
            <a:endParaRPr lang="en-IE" dirty="0"/>
          </a:p>
          <a:p>
            <a:r>
              <a:rPr lang="en-IE" b="1" dirty="0" smtClean="0"/>
              <a:t>Points to Note</a:t>
            </a:r>
            <a:r>
              <a:rPr lang="en-IE" dirty="0" smtClean="0"/>
              <a:t>:</a:t>
            </a:r>
          </a:p>
          <a:p>
            <a:endParaRPr lang="en-IE" dirty="0" smtClean="0"/>
          </a:p>
          <a:p>
            <a:r>
              <a:rPr lang="en-IE" dirty="0" smtClean="0"/>
              <a:t>Not a bad idea to add yourself so that you can have a practice and be ready to answer any questions.</a:t>
            </a:r>
          </a:p>
          <a:p>
            <a:endParaRPr lang="en-IE" dirty="0"/>
          </a:p>
          <a:p>
            <a:r>
              <a:rPr lang="en-IE" dirty="0" smtClean="0"/>
              <a:t>Date:  Take into account that you may have candidates who need to resit or won’t appear first time around – so don’t just set it up for one day.</a:t>
            </a:r>
          </a:p>
          <a:p>
            <a:endParaRPr lang="en-IE" dirty="0"/>
          </a:p>
          <a:p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Multiple </a:t>
            </a:r>
            <a:r>
              <a:rPr lang="en-IE" dirty="0"/>
              <a:t>Choice/Multiple Response Assessment …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03120"/>
            <a:ext cx="10426861" cy="4287266"/>
          </a:xfrm>
        </p:spPr>
        <p:txBody>
          <a:bodyPr/>
          <a:lstStyle/>
          <a:p>
            <a:pPr marL="0" indent="0">
              <a:buNone/>
            </a:pPr>
            <a:endParaRPr lang="en-I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/>
              <a:t>  27/28 first attempt pass</a:t>
            </a:r>
            <a:endParaRPr lang="en-I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/>
              <a:t>  Pass marks varied from 63.5% up to 91.2%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/>
              <a:t> </a:t>
            </a:r>
            <a:r>
              <a:rPr lang="en-IE" sz="2400" dirty="0" smtClean="0"/>
              <a:t> You have no marking!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/>
              <a:t>  Remember and take a print-out yourself … after a few weeks …</a:t>
            </a:r>
          </a:p>
          <a:p>
            <a:pPr marL="0" indent="0">
              <a:buNone/>
            </a:pPr>
            <a:r>
              <a:rPr lang="en-IE" sz="2400" dirty="0" smtClean="0"/>
              <a:t>     it disappears! </a:t>
            </a:r>
          </a:p>
          <a:p>
            <a:pPr marL="0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(IV/EV?)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 descr="sherry hegstrom | ETMOOC Blog Hu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34" y="2605131"/>
            <a:ext cx="1909822" cy="1641622"/>
          </a:xfrm>
          <a:prstGeom prst="rect">
            <a:avLst/>
          </a:prstGeom>
        </p:spPr>
      </p:pic>
      <p:pic>
        <p:nvPicPr>
          <p:cNvPr id="5" name="Picture 4" descr="Emoticons: &lt;strong&gt;Sad face&lt;/strong&gt; by nicubunu - &lt;strong&gt;sad face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19" y="5214485"/>
            <a:ext cx="1027984" cy="10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7391"/>
          </a:xfrm>
        </p:spPr>
        <p:txBody>
          <a:bodyPr/>
          <a:lstStyle/>
          <a:p>
            <a:r>
              <a:rPr lang="en-IE" dirty="0" smtClean="0"/>
              <a:t>The rest of LO3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2030"/>
            <a:ext cx="10058400" cy="440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b="1" dirty="0" smtClean="0"/>
              <a:t>Evidence requirements for this Outcome</a:t>
            </a:r>
            <a:r>
              <a:rPr lang="en-IE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 smtClean="0"/>
              <a:t>  Explain and/or demonstrate the use of a web feed to source relevant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 smtClean="0"/>
              <a:t>  Create an e-checklist to identify and prioritise four or more tasks relating to work, identifying any dependencies.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 smtClean="0"/>
              <a:t>  Explain and/or demonstrate the use of a web service or software to organise a  meeting or event involving 3 or more participants.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 smtClean="0"/>
              <a:t>  Use a web service or software to obtain relevant feedback relating to the work completed.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 smtClean="0"/>
              <a:t>  Evaluate and present findings and conclusions derived from the feedback using collaborative software.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5414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Group Task 1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8653" y="1817225"/>
            <a:ext cx="4074289" cy="4034935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“Source a four or five star hotel in the Glasgow or Edinburgh area which has conference facilities.  Upload information from each member of the group onto a discussion board or cloud service to enable all members to make an informed choice …”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 </a:t>
            </a:r>
            <a:r>
              <a:rPr lang="en-IE" dirty="0" smtClean="0"/>
              <a:t>  Discussion Board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021"/>
          <a:stretch/>
        </p:blipFill>
        <p:spPr>
          <a:xfrm>
            <a:off x="5141089" y="498526"/>
            <a:ext cx="6387336" cy="59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Contribute to the design and production of an agenda for the conference.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17225"/>
            <a:ext cx="4754880" cy="4034935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Students tended to use Google docs.</a:t>
            </a:r>
            <a:endParaRPr lang="en-IE" dirty="0"/>
          </a:p>
        </p:txBody>
      </p:sp>
      <p:pic>
        <p:nvPicPr>
          <p:cNvPr id="5" name="Content Placeholder 4" descr="Photo Albums in &lt;strong&gt;Google Docs&lt;/strong&gt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22" y="2760218"/>
            <a:ext cx="3905250" cy="291465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00831"/>
              </p:ext>
            </p:extLst>
          </p:nvPr>
        </p:nvGraphicFramePr>
        <p:xfrm>
          <a:off x="6146158" y="1422654"/>
          <a:ext cx="4768770" cy="501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496">
                  <a:extLst>
                    <a:ext uri="{9D8B030D-6E8A-4147-A177-3AD203B41FA5}">
                      <a16:colId xmlns:a16="http://schemas.microsoft.com/office/drawing/2014/main" val="2459107564"/>
                    </a:ext>
                  </a:extLst>
                </a:gridCol>
                <a:gridCol w="3560274">
                  <a:extLst>
                    <a:ext uri="{9D8B030D-6E8A-4147-A177-3AD203B41FA5}">
                      <a16:colId xmlns:a16="http://schemas.microsoft.com/office/drawing/2014/main" val="3168390059"/>
                    </a:ext>
                  </a:extLst>
                </a:gridCol>
              </a:tblGrid>
              <a:tr h="41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9.00 am to 9.30 am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Registration and Coffee</a:t>
                      </a:r>
                      <a:endParaRPr lang="en-I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/>
                </a:tc>
                <a:extLst>
                  <a:ext uri="{0D108BD9-81ED-4DB2-BD59-A6C34878D82A}">
                    <a16:rowId xmlns:a16="http://schemas.microsoft.com/office/drawing/2014/main" val="4105180598"/>
                  </a:ext>
                </a:extLst>
              </a:tr>
              <a:tr h="121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9.30 am to 11.00 am</a:t>
                      </a:r>
                      <a:endParaRPr lang="en-I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Talk on BYOD Security for Your Business </a:t>
                      </a:r>
                      <a:endParaRPr lang="en-I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Guest Speaker:  Lisa Phifer – Owner of Core Competence Inc </a:t>
                      </a:r>
                      <a:endParaRPr lang="en-I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Specializing in safe business use of emerging Internet Technologies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/>
                </a:tc>
                <a:extLst>
                  <a:ext uri="{0D108BD9-81ED-4DB2-BD59-A6C34878D82A}">
                    <a16:rowId xmlns:a16="http://schemas.microsoft.com/office/drawing/2014/main" val="190560366"/>
                  </a:ext>
                </a:extLst>
              </a:tr>
              <a:tr h="629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11.30 am to 12.30 pm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Presentation on the legislative requirements for businesses BYOD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/>
                </a:tc>
                <a:extLst>
                  <a:ext uri="{0D108BD9-81ED-4DB2-BD59-A6C34878D82A}">
                    <a16:rowId xmlns:a16="http://schemas.microsoft.com/office/drawing/2014/main" val="2921975474"/>
                  </a:ext>
                </a:extLst>
              </a:tr>
              <a:tr h="41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12.30 pm to 2.00 pm</a:t>
                      </a:r>
                      <a:endParaRPr lang="en-I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Lunch served in the BABA Restaurant 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/>
                </a:tc>
                <a:extLst>
                  <a:ext uri="{0D108BD9-81ED-4DB2-BD59-A6C34878D82A}">
                    <a16:rowId xmlns:a16="http://schemas.microsoft.com/office/drawing/2014/main" val="1446410187"/>
                  </a:ext>
                </a:extLst>
              </a:tr>
              <a:tr h="121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2.00pm to 3.00 pm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Talk on Cloud Computing </a:t>
                      </a:r>
                      <a:endParaRPr lang="en-I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Guest Speaker: David Linthicum – Founder of Blue Mountains labs</a:t>
                      </a:r>
                      <a:endParaRPr lang="en-I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 cloud computing consultancy &amp; development company </a:t>
                      </a:r>
                      <a:endParaRPr lang="en-IE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/>
                </a:tc>
                <a:extLst>
                  <a:ext uri="{0D108BD9-81ED-4DB2-BD59-A6C34878D82A}">
                    <a16:rowId xmlns:a16="http://schemas.microsoft.com/office/drawing/2014/main" val="920497493"/>
                  </a:ext>
                </a:extLst>
              </a:tr>
              <a:tr h="41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3.00 pm to 4.00 pm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Presentation: Competition in the Industry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/>
                </a:tc>
                <a:extLst>
                  <a:ext uri="{0D108BD9-81ED-4DB2-BD59-A6C34878D82A}">
                    <a16:rowId xmlns:a16="http://schemas.microsoft.com/office/drawing/2014/main" val="1458335291"/>
                  </a:ext>
                </a:extLst>
              </a:tr>
              <a:tr h="709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8.00 pm 11.00 pm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Evening Reception and Private Dinner with guest speaker:</a:t>
                      </a:r>
                      <a:endParaRPr lang="en-I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 Geoff Burch </a:t>
                      </a:r>
                      <a:endParaRPr lang="en-I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/>
                </a:tc>
                <a:extLst>
                  <a:ext uri="{0D108BD9-81ED-4DB2-BD59-A6C34878D82A}">
                    <a16:rowId xmlns:a16="http://schemas.microsoft.com/office/drawing/2014/main" val="5713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6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1522</TotalTime>
  <Words>877</Words>
  <Application>Microsoft Office PowerPoint</Application>
  <PresentationFormat>Widescreen</PresentationFormat>
  <Paragraphs>163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Garamond</vt:lpstr>
      <vt:lpstr>Times New Roman</vt:lpstr>
      <vt:lpstr>Wingdings</vt:lpstr>
      <vt:lpstr>Savon</vt:lpstr>
      <vt:lpstr>THE DTfA EXPERIENCE</vt:lpstr>
      <vt:lpstr>LOs 1 and 2 …. not forgetting 3(a)</vt:lpstr>
      <vt:lpstr>PowerPoint Presentation</vt:lpstr>
      <vt:lpstr>PREPARATION FOR ASSESSMENT</vt:lpstr>
      <vt:lpstr>PowerPoint Presentation</vt:lpstr>
      <vt:lpstr> Multiple Choice/Multiple Response Assessment … </vt:lpstr>
      <vt:lpstr>The rest of LO3 …</vt:lpstr>
      <vt:lpstr>Group Task 1</vt:lpstr>
      <vt:lpstr>Contribute to the design and production of an agenda for the conference.</vt:lpstr>
      <vt:lpstr>   Contribute to the creating and production of an e-checklist to identify and prioritise 4 or more tasks relating to the work carried out in order to hold the Conference.   </vt:lpstr>
      <vt:lpstr>PowerPoint Presentation</vt:lpstr>
      <vt:lpstr>   Contribute to the creating and production of a Facebook page with information on the hotel chosen to host the conference and include the following:     </vt:lpstr>
      <vt:lpstr>Contribute to the setting up of a web feed to source relevant traffic information: </vt:lpstr>
      <vt:lpstr>Group Task 3 and Ind Task 2 …</vt:lpstr>
      <vt:lpstr>Straightforward ….. Not!</vt:lpstr>
      <vt:lpstr>PowerPoint Presentation</vt:lpstr>
      <vt:lpstr>The Marking …  </vt:lpstr>
      <vt:lpstr>PowerPoint Presentation</vt:lpstr>
      <vt:lpstr>PowerPoint Presentation</vt:lpstr>
      <vt:lpstr>PowerPoint Presentation</vt:lpstr>
      <vt:lpstr>LO3 – WHAT TO LOOK OUT FOR!</vt:lpstr>
      <vt:lpstr>PowerPoint Presentation</vt:lpstr>
      <vt:lpstr>PowerPoint Presentation</vt:lpstr>
      <vt:lpstr>KATHRYN’S HOME FOR THE BEWILDERED LECTURER 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DTfA EXPERIENCE</dc:title>
  <dc:creator>Kathryn Lyneborg</dc:creator>
  <cp:lastModifiedBy>Kathryn Lyneborg</cp:lastModifiedBy>
  <cp:revision>54</cp:revision>
  <dcterms:created xsi:type="dcterms:W3CDTF">2017-12-06T09:37:39Z</dcterms:created>
  <dcterms:modified xsi:type="dcterms:W3CDTF">2018-01-26T14:44:53Z</dcterms:modified>
</cp:coreProperties>
</file>