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66" r:id="rId5"/>
    <p:sldId id="267" r:id="rId6"/>
    <p:sldId id="286" r:id="rId7"/>
    <p:sldId id="273" r:id="rId8"/>
    <p:sldId id="287" r:id="rId9"/>
    <p:sldId id="288" r:id="rId10"/>
    <p:sldId id="270" r:id="rId11"/>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427C2-5DFB-41B4-A0DB-A2571F32102F}" v="4" dt="2025-04-28T15:08:49.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3131" autoAdjust="0"/>
  </p:normalViewPr>
  <p:slideViewPr>
    <p:cSldViewPr snapToGrid="0" snapToObjects="1">
      <p:cViewPr varScale="1">
        <p:scale>
          <a:sx n="122" d="100"/>
          <a:sy n="122" d="100"/>
        </p:scale>
        <p:origin x="504" y="10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Mycroft" userId="3c62b176-53c4-4a08-a063-5f9382318cc0" providerId="ADAL" clId="{1D6427C2-5DFB-41B4-A0DB-A2571F32102F}"/>
    <pc:docChg chg="modSld">
      <pc:chgData name="Louise Mycroft" userId="3c62b176-53c4-4a08-a063-5f9382318cc0" providerId="ADAL" clId="{1D6427C2-5DFB-41B4-A0DB-A2571F32102F}" dt="2025-04-28T15:09:23.442" v="20" actId="20577"/>
      <pc:docMkLst>
        <pc:docMk/>
      </pc:docMkLst>
      <pc:sldChg chg="modSp mod">
        <pc:chgData name="Louise Mycroft" userId="3c62b176-53c4-4a08-a063-5f9382318cc0" providerId="ADAL" clId="{1D6427C2-5DFB-41B4-A0DB-A2571F32102F}" dt="2025-04-28T14:58:15.772" v="0" actId="33553"/>
        <pc:sldMkLst>
          <pc:docMk/>
          <pc:sldMk cId="0" sldId="266"/>
        </pc:sldMkLst>
        <pc:spChg chg="mod">
          <ac:chgData name="Louise Mycroft" userId="3c62b176-53c4-4a08-a063-5f9382318cc0" providerId="ADAL" clId="{1D6427C2-5DFB-41B4-A0DB-A2571F32102F}" dt="2025-04-28T14:58:15.772" v="0" actId="33553"/>
          <ac:spMkLst>
            <pc:docMk/>
            <pc:sldMk cId="0" sldId="266"/>
            <ac:spMk id="7" creationId="{4A2B54FA-9D8A-26ED-9582-B75E2FD347C9}"/>
          </ac:spMkLst>
        </pc:spChg>
      </pc:sldChg>
      <pc:sldChg chg="modSp mod">
        <pc:chgData name="Louise Mycroft" userId="3c62b176-53c4-4a08-a063-5f9382318cc0" providerId="ADAL" clId="{1D6427C2-5DFB-41B4-A0DB-A2571F32102F}" dt="2025-04-28T14:58:33.287" v="1" actId="33553"/>
        <pc:sldMkLst>
          <pc:docMk/>
          <pc:sldMk cId="0" sldId="267"/>
        </pc:sldMkLst>
        <pc:spChg chg="mod">
          <ac:chgData name="Louise Mycroft" userId="3c62b176-53c4-4a08-a063-5f9382318cc0" providerId="ADAL" clId="{1D6427C2-5DFB-41B4-A0DB-A2571F32102F}" dt="2025-04-28T14:58:33.287" v="1" actId="33553"/>
          <ac:spMkLst>
            <pc:docMk/>
            <pc:sldMk cId="0" sldId="267"/>
            <ac:spMk id="7" creationId="{EA81DC49-9BE5-226A-DD13-54E622DAA60E}"/>
          </ac:spMkLst>
        </pc:spChg>
      </pc:sldChg>
      <pc:sldChg chg="addSp modSp mod">
        <pc:chgData name="Louise Mycroft" userId="3c62b176-53c4-4a08-a063-5f9382318cc0" providerId="ADAL" clId="{1D6427C2-5DFB-41B4-A0DB-A2571F32102F}" dt="2025-04-28T15:09:23.442" v="20" actId="20577"/>
        <pc:sldMkLst>
          <pc:docMk/>
          <pc:sldMk cId="0" sldId="270"/>
        </pc:sldMkLst>
        <pc:spChg chg="add mod">
          <ac:chgData name="Louise Mycroft" userId="3c62b176-53c4-4a08-a063-5f9382318cc0" providerId="ADAL" clId="{1D6427C2-5DFB-41B4-A0DB-A2571F32102F}" dt="2025-04-28T15:09:23.442" v="20" actId="20577"/>
          <ac:spMkLst>
            <pc:docMk/>
            <pc:sldMk cId="0" sldId="270"/>
            <ac:spMk id="2" creationId="{DC4A8460-8A39-562D-7322-F5C19EE878B4}"/>
          </ac:spMkLst>
        </pc:spChg>
      </pc:sldChg>
      <pc:sldChg chg="modSp mod">
        <pc:chgData name="Louise Mycroft" userId="3c62b176-53c4-4a08-a063-5f9382318cc0" providerId="ADAL" clId="{1D6427C2-5DFB-41B4-A0DB-A2571F32102F}" dt="2025-04-28T15:08:49.069" v="7" actId="962"/>
        <pc:sldMkLst>
          <pc:docMk/>
          <pc:sldMk cId="0" sldId="273"/>
        </pc:sldMkLst>
        <pc:spChg chg="mod">
          <ac:chgData name="Louise Mycroft" userId="3c62b176-53c4-4a08-a063-5f9382318cc0" providerId="ADAL" clId="{1D6427C2-5DFB-41B4-A0DB-A2571F32102F}" dt="2025-04-28T15:08:01.591" v="5" actId="33553"/>
          <ac:spMkLst>
            <pc:docMk/>
            <pc:sldMk cId="0" sldId="273"/>
            <ac:spMk id="7" creationId="{49FBAA29-BA90-7789-7809-6F66CF7DEE73}"/>
          </ac:spMkLst>
        </pc:spChg>
        <pc:picChg chg="mod">
          <ac:chgData name="Louise Mycroft" userId="3c62b176-53c4-4a08-a063-5f9382318cc0" providerId="ADAL" clId="{1D6427C2-5DFB-41B4-A0DB-A2571F32102F}" dt="2025-04-28T15:08:49.069" v="7" actId="962"/>
          <ac:picMkLst>
            <pc:docMk/>
            <pc:sldMk cId="0" sldId="273"/>
            <ac:picMk id="14340" creationId="{BE8FC276-A5F2-2C57-D858-7839B51FB0A6}"/>
          </ac:picMkLst>
        </pc:picChg>
      </pc:sldChg>
      <pc:sldChg chg="modSp mod">
        <pc:chgData name="Louise Mycroft" userId="3c62b176-53c4-4a08-a063-5f9382318cc0" providerId="ADAL" clId="{1D6427C2-5DFB-41B4-A0DB-A2571F32102F}" dt="2025-04-28T15:00:15.878" v="4" actId="962"/>
        <pc:sldMkLst>
          <pc:docMk/>
          <pc:sldMk cId="0" sldId="286"/>
        </pc:sldMkLst>
        <pc:spChg chg="mod">
          <ac:chgData name="Louise Mycroft" userId="3c62b176-53c4-4a08-a063-5f9382318cc0" providerId="ADAL" clId="{1D6427C2-5DFB-41B4-A0DB-A2571F32102F}" dt="2025-04-28T14:58:52.324" v="2" actId="33553"/>
          <ac:spMkLst>
            <pc:docMk/>
            <pc:sldMk cId="0" sldId="286"/>
            <ac:spMk id="7" creationId="{09D20DDC-A24F-06E8-0A65-911B49EC52CB}"/>
          </ac:spMkLst>
        </pc:spChg>
        <pc:picChg chg="mod">
          <ac:chgData name="Louise Mycroft" userId="3c62b176-53c4-4a08-a063-5f9382318cc0" providerId="ADAL" clId="{1D6427C2-5DFB-41B4-A0DB-A2571F32102F}" dt="2025-04-28T15:00:15.878" v="4" actId="962"/>
          <ac:picMkLst>
            <pc:docMk/>
            <pc:sldMk cId="0" sldId="286"/>
            <ac:picMk id="12291" creationId="{17C31F35-1CE6-A4C4-436B-0B7ED43A4E32}"/>
          </ac:picMkLst>
        </pc:picChg>
      </pc:sldChg>
      <pc:sldChg chg="modSp mod">
        <pc:chgData name="Louise Mycroft" userId="3c62b176-53c4-4a08-a063-5f9382318cc0" providerId="ADAL" clId="{1D6427C2-5DFB-41B4-A0DB-A2571F32102F}" dt="2025-04-28T15:09:00.297" v="8" actId="33553"/>
        <pc:sldMkLst>
          <pc:docMk/>
          <pc:sldMk cId="0" sldId="287"/>
        </pc:sldMkLst>
        <pc:spChg chg="mod">
          <ac:chgData name="Louise Mycroft" userId="3c62b176-53c4-4a08-a063-5f9382318cc0" providerId="ADAL" clId="{1D6427C2-5DFB-41B4-A0DB-A2571F32102F}" dt="2025-04-28T15:09:00.297" v="8" actId="33553"/>
          <ac:spMkLst>
            <pc:docMk/>
            <pc:sldMk cId="0" sldId="287"/>
            <ac:spMk id="7" creationId="{09F9E112-6F49-5F8B-5C11-A6925373E71A}"/>
          </ac:spMkLst>
        </pc:spChg>
      </pc:sldChg>
      <pc:sldChg chg="modSp mod">
        <pc:chgData name="Louise Mycroft" userId="3c62b176-53c4-4a08-a063-5f9382318cc0" providerId="ADAL" clId="{1D6427C2-5DFB-41B4-A0DB-A2571F32102F}" dt="2025-04-28T15:09:07.200" v="9" actId="33553"/>
        <pc:sldMkLst>
          <pc:docMk/>
          <pc:sldMk cId="0" sldId="288"/>
        </pc:sldMkLst>
        <pc:spChg chg="mod">
          <ac:chgData name="Louise Mycroft" userId="3c62b176-53c4-4a08-a063-5f9382318cc0" providerId="ADAL" clId="{1D6427C2-5DFB-41B4-A0DB-A2571F32102F}" dt="2025-04-28T15:09:07.200" v="9" actId="33553"/>
          <ac:spMkLst>
            <pc:docMk/>
            <pc:sldMk cId="0" sldId="288"/>
            <ac:spMk id="7" creationId="{2C404B74-0B9A-2D78-D027-81F99D61C8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B041D1-514F-780E-3169-58A29488DB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BA2EE138-0B48-3C88-415A-568CE23E7A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0584440-1C89-4D3E-A565-C17CA5A78839}" type="datetimeFigureOut">
              <a:rPr lang="en-GB"/>
              <a:pPr>
                <a:defRPr/>
              </a:pPr>
              <a:t>28/04/2025</a:t>
            </a:fld>
            <a:endParaRPr lang="en-GB"/>
          </a:p>
        </p:txBody>
      </p:sp>
      <p:sp>
        <p:nvSpPr>
          <p:cNvPr id="4" name="Slide Image Placeholder 3">
            <a:extLst>
              <a:ext uri="{FF2B5EF4-FFF2-40B4-BE49-F238E27FC236}">
                <a16:creationId xmlns:a16="http://schemas.microsoft.com/office/drawing/2014/main" id="{93742F6A-2C57-A880-5D16-E2A519C4245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DBCE83F-5571-E7D8-1CE6-6FCE5D5213C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E1A1E94-F257-D0A2-B6CE-8F4C12BA476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70360551-6531-663F-48A9-D7C62E0D411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2D32908-DE6C-4CA3-A90E-4A3E9B670CB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185D702-0AF1-21DF-2A75-042D189D4E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8366E6E-2E42-FE3E-0E17-BF4FBF9848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Many familiar to this Event – but for new delegates and reminder to others: this Event is really a conduit to support the ethos of continued partnership working.  SQA hosts and facilitates these Events with a view to supporting  practitioners with the delivery and assessment of HN Frameworks by: providing information/updates, facilitating workshops and providing a forum for both formal and informal networking.</a:t>
            </a:r>
          </a:p>
          <a:p>
            <a:pPr eaLnBrk="1" hangingPunct="1">
              <a:spcBef>
                <a:spcPct val="0"/>
              </a:spcBef>
            </a:pPr>
            <a:endParaRPr lang="en-GB" altLang="en-US"/>
          </a:p>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95507957-B7AE-89C3-3D79-FD66B4CEE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81A15AA-BE5B-4765-9BF0-8B5FDF6B837D}" type="slidenum">
              <a:rPr lang="en-GB" altLang="en-US" smtClean="0"/>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A438C23-70DB-5922-B926-B39778EB85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2C7FC7A-B3B7-2174-8273-0C8181FFE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 our planning for today we have worked hard to ensure that this event is both interesting and relevant for delegates.  We are dependent on colleagues from the Network and EVs being willing to support these Events by giving presentations, leading workshops - basically giving us the benefit of their knowledge and experiences.  So, I would like to take this opportunity to thank all of today’s contributors.</a:t>
            </a:r>
          </a:p>
          <a:p>
            <a:endParaRPr lang="en-GB" altLang="en-US"/>
          </a:p>
          <a:p>
            <a:r>
              <a:rPr lang="en-GB" altLang="en-US"/>
              <a:t>Today’s programme includes:</a:t>
            </a:r>
          </a:p>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C72EBCE3-43BB-C17F-68F9-10744CCA5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DB74A5-E44B-45E8-A8F8-811A2A743361}" type="slidenum">
              <a:rPr lang="en-GB" altLang="en-US" smtClean="0"/>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5BB2E7B-E618-FF7A-3C6C-3ADB8E7A04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979E458-5833-3CC7-09C6-1FDDF377D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B8193416-5CD7-4C75-6040-7487B1BB2A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9EDE009-3BD0-44E4-A768-DA14498E0D50}" type="slidenum">
              <a:rPr lang="en-GB" altLang="en-US" smtClean="0"/>
              <a:pPr/>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EC82247-0407-F241-90BD-E96D19B7E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0D2D38F-413A-6D07-D385-6521528E82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8436" name="Slide Number Placeholder 3">
            <a:extLst>
              <a:ext uri="{FF2B5EF4-FFF2-40B4-BE49-F238E27FC236}">
                <a16:creationId xmlns:a16="http://schemas.microsoft.com/office/drawing/2014/main" id="{151C4E30-A4B4-6FAD-590F-DAF674463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67636D-9FB0-4D2B-9086-9620DDBA9FE3}" type="slidenum">
              <a:rPr lang="en-GB" altLang="en-US" smtClean="0"/>
              <a:pPr/>
              <a:t>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lide 1.jpg">
            <a:extLst>
              <a:ext uri="{FF2B5EF4-FFF2-40B4-BE49-F238E27FC236}">
                <a16:creationId xmlns:a16="http://schemas.microsoft.com/office/drawing/2014/main" id="{E12C9C9F-8B46-9BB1-DB47-BBA3739BBA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9EFCB326-7F21-D4A6-5C3B-0F8BD2FAEB7E}"/>
              </a:ext>
            </a:extLst>
          </p:cNvPr>
          <p:cNvSpPr>
            <a:spLocks noGrp="1"/>
          </p:cNvSpPr>
          <p:nvPr>
            <p:ph type="dt" sz="half" idx="10"/>
          </p:nvPr>
        </p:nvSpPr>
        <p:spPr/>
        <p:txBody>
          <a:bodyPr/>
          <a:lstStyle>
            <a:lvl1pPr>
              <a:defRPr/>
            </a:lvl1pPr>
          </a:lstStyle>
          <a:p>
            <a:pPr>
              <a:defRPr/>
            </a:pPr>
            <a:fld id="{F8F3412D-5EDC-4C4D-A903-BD04A78E85A1}" type="datetimeFigureOut">
              <a:rPr lang="en-US"/>
              <a:pPr>
                <a:defRPr/>
              </a:pPr>
              <a:t>4/28/2025</a:t>
            </a:fld>
            <a:endParaRPr lang="en-US"/>
          </a:p>
        </p:txBody>
      </p:sp>
      <p:sp>
        <p:nvSpPr>
          <p:cNvPr id="6" name="Footer Placeholder 4">
            <a:extLst>
              <a:ext uri="{FF2B5EF4-FFF2-40B4-BE49-F238E27FC236}">
                <a16:creationId xmlns:a16="http://schemas.microsoft.com/office/drawing/2014/main" id="{FFCD295B-4822-C143-CBB9-A560BF1B19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5D26B2-4B3C-0726-BAED-96667BC7494D}"/>
              </a:ext>
            </a:extLst>
          </p:cNvPr>
          <p:cNvSpPr>
            <a:spLocks noGrp="1"/>
          </p:cNvSpPr>
          <p:nvPr>
            <p:ph type="sldNum" sz="quarter" idx="12"/>
          </p:nvPr>
        </p:nvSpPr>
        <p:spPr/>
        <p:txBody>
          <a:bodyPr/>
          <a:lstStyle>
            <a:lvl1pPr>
              <a:defRPr/>
            </a:lvl1pPr>
          </a:lstStyle>
          <a:p>
            <a:pPr>
              <a:defRPr/>
            </a:pPr>
            <a:fld id="{6830AE3A-8A6B-4CE2-8C22-1362066CFC5F}" type="slidenum">
              <a:rPr lang="en-US" altLang="en-US"/>
              <a:pPr>
                <a:defRPr/>
              </a:pPr>
              <a:t>‹#›</a:t>
            </a:fld>
            <a:endParaRPr lang="en-US" altLang="en-US"/>
          </a:p>
        </p:txBody>
      </p:sp>
    </p:spTree>
    <p:extLst>
      <p:ext uri="{BB962C8B-B14F-4D97-AF65-F5344CB8AC3E}">
        <p14:creationId xmlns:p14="http://schemas.microsoft.com/office/powerpoint/2010/main" val="297673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lide 2.jpg">
            <a:extLst>
              <a:ext uri="{FF2B5EF4-FFF2-40B4-BE49-F238E27FC236}">
                <a16:creationId xmlns:a16="http://schemas.microsoft.com/office/drawing/2014/main" id="{90BB6BB8-67A0-50CA-FB95-2B75CEF12B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6690725E-6DC6-F6F7-9C53-1EF6C238C793}"/>
              </a:ext>
            </a:extLst>
          </p:cNvPr>
          <p:cNvSpPr>
            <a:spLocks noGrp="1"/>
          </p:cNvSpPr>
          <p:nvPr>
            <p:ph type="dt" sz="half" idx="10"/>
          </p:nvPr>
        </p:nvSpPr>
        <p:spPr/>
        <p:txBody>
          <a:bodyPr/>
          <a:lstStyle>
            <a:lvl1pPr>
              <a:defRPr/>
            </a:lvl1pPr>
          </a:lstStyle>
          <a:p>
            <a:pPr>
              <a:defRPr/>
            </a:pPr>
            <a:fld id="{8E83B0A5-0FFA-4C77-ABD2-1DD1388BE95B}" type="datetimeFigureOut">
              <a:rPr lang="en-US"/>
              <a:pPr>
                <a:defRPr/>
              </a:pPr>
              <a:t>4/28/2025</a:t>
            </a:fld>
            <a:endParaRPr lang="en-US"/>
          </a:p>
        </p:txBody>
      </p:sp>
      <p:sp>
        <p:nvSpPr>
          <p:cNvPr id="6" name="Footer Placeholder 4">
            <a:extLst>
              <a:ext uri="{FF2B5EF4-FFF2-40B4-BE49-F238E27FC236}">
                <a16:creationId xmlns:a16="http://schemas.microsoft.com/office/drawing/2014/main" id="{80C9DE87-7AE0-ACBB-E590-F0800BC510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11F52D-C099-1BFB-C14A-20DEF7FE3444}"/>
              </a:ext>
            </a:extLst>
          </p:cNvPr>
          <p:cNvSpPr>
            <a:spLocks noGrp="1"/>
          </p:cNvSpPr>
          <p:nvPr>
            <p:ph type="sldNum" sz="quarter" idx="12"/>
          </p:nvPr>
        </p:nvSpPr>
        <p:spPr/>
        <p:txBody>
          <a:bodyPr/>
          <a:lstStyle>
            <a:lvl1pPr>
              <a:defRPr/>
            </a:lvl1pPr>
          </a:lstStyle>
          <a:p>
            <a:pPr>
              <a:defRPr/>
            </a:pPr>
            <a:fld id="{5A8BD442-054B-4CF5-B191-847292C51E3A}" type="slidenum">
              <a:rPr lang="en-US" altLang="en-US"/>
              <a:pPr>
                <a:defRPr/>
              </a:pPr>
              <a:t>‹#›</a:t>
            </a:fld>
            <a:endParaRPr lang="en-US" altLang="en-US"/>
          </a:p>
        </p:txBody>
      </p:sp>
    </p:spTree>
    <p:extLst>
      <p:ext uri="{BB962C8B-B14F-4D97-AF65-F5344CB8AC3E}">
        <p14:creationId xmlns:p14="http://schemas.microsoft.com/office/powerpoint/2010/main" val="243853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_DSC9734 (1).jpg">
            <a:extLst>
              <a:ext uri="{FF2B5EF4-FFF2-40B4-BE49-F238E27FC236}">
                <a16:creationId xmlns:a16="http://schemas.microsoft.com/office/drawing/2014/main" id="{D6E273C1-C84F-E1C8-C13A-B2E66CDB71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QA_powerpoint_top_left_curve.png">
            <a:extLst>
              <a:ext uri="{FF2B5EF4-FFF2-40B4-BE49-F238E27FC236}">
                <a16:creationId xmlns:a16="http://schemas.microsoft.com/office/drawing/2014/main" id="{DD72B2EA-C24C-4628-4D9E-EB800486E6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6388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Date Placeholder 3">
            <a:extLst>
              <a:ext uri="{FF2B5EF4-FFF2-40B4-BE49-F238E27FC236}">
                <a16:creationId xmlns:a16="http://schemas.microsoft.com/office/drawing/2014/main" id="{00583D84-3858-574A-8727-B2AC90EB760C}"/>
              </a:ext>
            </a:extLst>
          </p:cNvPr>
          <p:cNvSpPr>
            <a:spLocks noGrp="1"/>
          </p:cNvSpPr>
          <p:nvPr>
            <p:ph type="dt" sz="half" idx="10"/>
          </p:nvPr>
        </p:nvSpPr>
        <p:spPr/>
        <p:txBody>
          <a:bodyPr/>
          <a:lstStyle>
            <a:lvl1pPr>
              <a:defRPr/>
            </a:lvl1pPr>
          </a:lstStyle>
          <a:p>
            <a:pPr>
              <a:defRPr/>
            </a:pPr>
            <a:fld id="{5A2036A6-339F-4E4E-9142-A8B643E710CD}" type="datetimeFigureOut">
              <a:rPr lang="en-US"/>
              <a:pPr>
                <a:defRPr/>
              </a:pPr>
              <a:t>4/28/2025</a:t>
            </a:fld>
            <a:endParaRPr lang="en-US"/>
          </a:p>
        </p:txBody>
      </p:sp>
      <p:sp>
        <p:nvSpPr>
          <p:cNvPr id="7" name="Footer Placeholder 4">
            <a:extLst>
              <a:ext uri="{FF2B5EF4-FFF2-40B4-BE49-F238E27FC236}">
                <a16:creationId xmlns:a16="http://schemas.microsoft.com/office/drawing/2014/main" id="{9E93B506-69CC-F02E-A297-E3B6DD77C74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078DEC4-6771-747A-53B5-A5828C43AFDF}"/>
              </a:ext>
            </a:extLst>
          </p:cNvPr>
          <p:cNvSpPr>
            <a:spLocks noGrp="1"/>
          </p:cNvSpPr>
          <p:nvPr>
            <p:ph type="sldNum" sz="quarter" idx="12"/>
          </p:nvPr>
        </p:nvSpPr>
        <p:spPr/>
        <p:txBody>
          <a:bodyPr/>
          <a:lstStyle>
            <a:lvl1pPr>
              <a:defRPr/>
            </a:lvl1pPr>
          </a:lstStyle>
          <a:p>
            <a:pPr>
              <a:defRPr/>
            </a:pPr>
            <a:fld id="{2AECD692-0072-47E9-8B42-EEB5154AA02C}" type="slidenum">
              <a:rPr lang="en-US" altLang="en-US"/>
              <a:pPr>
                <a:defRPr/>
              </a:pPr>
              <a:t>‹#›</a:t>
            </a:fld>
            <a:endParaRPr lang="en-US" altLang="en-US"/>
          </a:p>
        </p:txBody>
      </p:sp>
    </p:spTree>
    <p:extLst>
      <p:ext uri="{BB962C8B-B14F-4D97-AF65-F5344CB8AC3E}">
        <p14:creationId xmlns:p14="http://schemas.microsoft.com/office/powerpoint/2010/main" val="418128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Slides 4-10.jpg">
            <a:extLst>
              <a:ext uri="{FF2B5EF4-FFF2-40B4-BE49-F238E27FC236}">
                <a16:creationId xmlns:a16="http://schemas.microsoft.com/office/drawing/2014/main" id="{812DFBEA-6DA5-E26D-1F31-5B8898C0FC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4">
            <a:extLst>
              <a:ext uri="{FF2B5EF4-FFF2-40B4-BE49-F238E27FC236}">
                <a16:creationId xmlns:a16="http://schemas.microsoft.com/office/drawing/2014/main" id="{9F73DA3C-01EA-ED91-388F-D159C4C64CDE}"/>
              </a:ext>
            </a:extLst>
          </p:cNvPr>
          <p:cNvSpPr>
            <a:spLocks noGrp="1"/>
          </p:cNvSpPr>
          <p:nvPr>
            <p:ph type="dt" sz="half" idx="10"/>
          </p:nvPr>
        </p:nvSpPr>
        <p:spPr/>
        <p:txBody>
          <a:bodyPr/>
          <a:lstStyle>
            <a:lvl1pPr>
              <a:defRPr/>
            </a:lvl1pPr>
          </a:lstStyle>
          <a:p>
            <a:pPr>
              <a:defRPr/>
            </a:pPr>
            <a:fld id="{18CE4600-1E72-4FB7-B1A9-118D8311E5A4}" type="datetimeFigureOut">
              <a:rPr lang="en-US"/>
              <a:pPr>
                <a:defRPr/>
              </a:pPr>
              <a:t>4/28/2025</a:t>
            </a:fld>
            <a:endParaRPr lang="en-US"/>
          </a:p>
        </p:txBody>
      </p:sp>
      <p:sp>
        <p:nvSpPr>
          <p:cNvPr id="7" name="Footer Placeholder 5">
            <a:extLst>
              <a:ext uri="{FF2B5EF4-FFF2-40B4-BE49-F238E27FC236}">
                <a16:creationId xmlns:a16="http://schemas.microsoft.com/office/drawing/2014/main" id="{475B5FC8-43FE-EF45-75B6-9429C84CECA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EA17023-08FE-E467-1F8E-5070CAE3DCF6}"/>
              </a:ext>
            </a:extLst>
          </p:cNvPr>
          <p:cNvSpPr>
            <a:spLocks noGrp="1"/>
          </p:cNvSpPr>
          <p:nvPr>
            <p:ph type="sldNum" sz="quarter" idx="12"/>
          </p:nvPr>
        </p:nvSpPr>
        <p:spPr/>
        <p:txBody>
          <a:bodyPr/>
          <a:lstStyle>
            <a:lvl1pPr>
              <a:defRPr/>
            </a:lvl1pPr>
          </a:lstStyle>
          <a:p>
            <a:pPr>
              <a:defRPr/>
            </a:pPr>
            <a:fld id="{3D2659AC-D0F2-4CC8-8CBE-DFFEDD8FE544}" type="slidenum">
              <a:rPr lang="en-US" altLang="en-US"/>
              <a:pPr>
                <a:defRPr/>
              </a:pPr>
              <a:t>‹#›</a:t>
            </a:fld>
            <a:endParaRPr lang="en-US" altLang="en-US"/>
          </a:p>
        </p:txBody>
      </p:sp>
    </p:spTree>
    <p:extLst>
      <p:ext uri="{BB962C8B-B14F-4D97-AF65-F5344CB8AC3E}">
        <p14:creationId xmlns:p14="http://schemas.microsoft.com/office/powerpoint/2010/main" val="6466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descr="Slides 11-14.jpg">
            <a:extLst>
              <a:ext uri="{FF2B5EF4-FFF2-40B4-BE49-F238E27FC236}">
                <a16:creationId xmlns:a16="http://schemas.microsoft.com/office/drawing/2014/main" id="{3D5AF27A-18EF-217E-72AB-CB1D1645D5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6">
            <a:extLst>
              <a:ext uri="{FF2B5EF4-FFF2-40B4-BE49-F238E27FC236}">
                <a16:creationId xmlns:a16="http://schemas.microsoft.com/office/drawing/2014/main" id="{3BF043CB-2706-F081-9BC5-FEB01FF427D2}"/>
              </a:ext>
            </a:extLst>
          </p:cNvPr>
          <p:cNvSpPr>
            <a:spLocks noGrp="1"/>
          </p:cNvSpPr>
          <p:nvPr>
            <p:ph type="dt" sz="half" idx="10"/>
          </p:nvPr>
        </p:nvSpPr>
        <p:spPr/>
        <p:txBody>
          <a:bodyPr/>
          <a:lstStyle>
            <a:lvl1pPr>
              <a:defRPr/>
            </a:lvl1pPr>
          </a:lstStyle>
          <a:p>
            <a:pPr>
              <a:defRPr/>
            </a:pPr>
            <a:fld id="{366DD13D-79FD-4A6A-9E61-20242FF4F01C}" type="datetimeFigureOut">
              <a:rPr lang="en-US"/>
              <a:pPr>
                <a:defRPr/>
              </a:pPr>
              <a:t>4/28/2025</a:t>
            </a:fld>
            <a:endParaRPr lang="en-US"/>
          </a:p>
        </p:txBody>
      </p:sp>
      <p:sp>
        <p:nvSpPr>
          <p:cNvPr id="9" name="Footer Placeholder 7">
            <a:extLst>
              <a:ext uri="{FF2B5EF4-FFF2-40B4-BE49-F238E27FC236}">
                <a16:creationId xmlns:a16="http://schemas.microsoft.com/office/drawing/2014/main" id="{E6C0F511-DA97-C5CE-24EC-E98C0A3187F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7BDE3D9-341F-016D-19CC-7F0E23AFE0DC}"/>
              </a:ext>
            </a:extLst>
          </p:cNvPr>
          <p:cNvSpPr>
            <a:spLocks noGrp="1"/>
          </p:cNvSpPr>
          <p:nvPr>
            <p:ph type="sldNum" sz="quarter" idx="12"/>
          </p:nvPr>
        </p:nvSpPr>
        <p:spPr/>
        <p:txBody>
          <a:bodyPr/>
          <a:lstStyle>
            <a:lvl1pPr>
              <a:defRPr/>
            </a:lvl1pPr>
          </a:lstStyle>
          <a:p>
            <a:pPr>
              <a:defRPr/>
            </a:pPr>
            <a:fld id="{A2067830-505F-4F48-AE4C-9A355D22C847}" type="slidenum">
              <a:rPr lang="en-US" altLang="en-US"/>
              <a:pPr>
                <a:defRPr/>
              </a:pPr>
              <a:t>‹#›</a:t>
            </a:fld>
            <a:endParaRPr lang="en-US" altLang="en-US"/>
          </a:p>
        </p:txBody>
      </p:sp>
    </p:spTree>
    <p:extLst>
      <p:ext uri="{BB962C8B-B14F-4D97-AF65-F5344CB8AC3E}">
        <p14:creationId xmlns:p14="http://schemas.microsoft.com/office/powerpoint/2010/main" val="152318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lide 15.jpg">
            <a:extLst>
              <a:ext uri="{FF2B5EF4-FFF2-40B4-BE49-F238E27FC236}">
                <a16:creationId xmlns:a16="http://schemas.microsoft.com/office/drawing/2014/main" id="{7945282C-F6C7-77B4-F673-7D0E629E8E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4" name="Date Placeholder 2">
            <a:extLst>
              <a:ext uri="{FF2B5EF4-FFF2-40B4-BE49-F238E27FC236}">
                <a16:creationId xmlns:a16="http://schemas.microsoft.com/office/drawing/2014/main" id="{9CC95932-8FD2-393F-F039-E8D8FB3A3764}"/>
              </a:ext>
            </a:extLst>
          </p:cNvPr>
          <p:cNvSpPr>
            <a:spLocks noGrp="1"/>
          </p:cNvSpPr>
          <p:nvPr>
            <p:ph type="dt" sz="half" idx="10"/>
          </p:nvPr>
        </p:nvSpPr>
        <p:spPr/>
        <p:txBody>
          <a:bodyPr/>
          <a:lstStyle>
            <a:lvl1pPr>
              <a:defRPr/>
            </a:lvl1pPr>
          </a:lstStyle>
          <a:p>
            <a:pPr>
              <a:defRPr/>
            </a:pPr>
            <a:fld id="{CD1D72C5-BED2-4763-B92A-CCC8BB8E338F}" type="datetimeFigureOut">
              <a:rPr lang="en-US"/>
              <a:pPr>
                <a:defRPr/>
              </a:pPr>
              <a:t>4/28/2025</a:t>
            </a:fld>
            <a:endParaRPr lang="en-US"/>
          </a:p>
        </p:txBody>
      </p:sp>
      <p:sp>
        <p:nvSpPr>
          <p:cNvPr id="5" name="Footer Placeholder 3">
            <a:extLst>
              <a:ext uri="{FF2B5EF4-FFF2-40B4-BE49-F238E27FC236}">
                <a16:creationId xmlns:a16="http://schemas.microsoft.com/office/drawing/2014/main" id="{14B9C050-3F6A-E603-3CD0-26643D1DF1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2583A45-57DD-BB0F-1898-FF3115247E70}"/>
              </a:ext>
            </a:extLst>
          </p:cNvPr>
          <p:cNvSpPr>
            <a:spLocks noGrp="1"/>
          </p:cNvSpPr>
          <p:nvPr>
            <p:ph type="sldNum" sz="quarter" idx="12"/>
          </p:nvPr>
        </p:nvSpPr>
        <p:spPr/>
        <p:txBody>
          <a:bodyPr/>
          <a:lstStyle>
            <a:lvl1pPr>
              <a:defRPr/>
            </a:lvl1pPr>
          </a:lstStyle>
          <a:p>
            <a:pPr>
              <a:defRPr/>
            </a:pPr>
            <a:fld id="{7F95D08D-45E5-4F19-BACB-81D32026EFD4}" type="slidenum">
              <a:rPr lang="en-US" altLang="en-US"/>
              <a:pPr>
                <a:defRPr/>
              </a:pPr>
              <a:t>‹#›</a:t>
            </a:fld>
            <a:endParaRPr lang="en-US" altLang="en-US"/>
          </a:p>
        </p:txBody>
      </p:sp>
    </p:spTree>
    <p:extLst>
      <p:ext uri="{BB962C8B-B14F-4D97-AF65-F5344CB8AC3E}">
        <p14:creationId xmlns:p14="http://schemas.microsoft.com/office/powerpoint/2010/main" val="3944162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9E8A75-05B3-4DD3-2ED2-EA6871541093}"/>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C596EFC-66DC-99E4-F03B-E17B1A870187}"/>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0861856-0311-AB46-C9ED-1F6C4B58E3DA}"/>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FCB1598-9CBC-4987-8461-CDAF01024E95}" type="datetimeFigureOut">
              <a:rPr lang="en-US"/>
              <a:pPr>
                <a:defRPr/>
              </a:pPr>
              <a:t>4/28/2025</a:t>
            </a:fld>
            <a:endParaRPr lang="en-US"/>
          </a:p>
        </p:txBody>
      </p:sp>
      <p:sp>
        <p:nvSpPr>
          <p:cNvPr id="5" name="Footer Placeholder 4">
            <a:extLst>
              <a:ext uri="{FF2B5EF4-FFF2-40B4-BE49-F238E27FC236}">
                <a16:creationId xmlns:a16="http://schemas.microsoft.com/office/drawing/2014/main" id="{AA45D03E-C815-1E5F-46F8-F387050C8958}"/>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444BF19-0405-355A-E74D-C886703DA050}"/>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D23DE3B-993B-44A3-8F23-E9857DF679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n.sqa.org.u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qa.org.uk/sqa/110487.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B54FA-9D8A-26ED-9582-B75E2FD347C9}"/>
              </a:ext>
            </a:extLst>
          </p:cNvPr>
          <p:cNvSpPr txBox="1">
            <a:spLocks noGrp="1"/>
          </p:cNvSpPr>
          <p:nvPr>
            <p:ph type="title" idx="4294967295"/>
          </p:nvPr>
        </p:nvSpPr>
        <p:spPr>
          <a:xfrm>
            <a:off x="284163" y="914400"/>
            <a:ext cx="8345487" cy="1754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SQA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HN Business Network Event</a:t>
            </a:r>
            <a:br>
              <a:rPr kumimoji="0" lang="en-GB" sz="36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br>
            <a:r>
              <a:rPr kumimoji="0" lang="en-GB" sz="36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3</a:t>
            </a:r>
            <a:r>
              <a:rPr kumimoji="0" lang="en-GB" sz="3600" b="1" i="0" u="none" strike="noStrike" kern="1200" cap="none" spc="0" normalizeH="0" baseline="3000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rd</a:t>
            </a:r>
            <a:r>
              <a:rPr kumimoji="0" lang="en-GB" sz="36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 April 2025 </a:t>
            </a:r>
            <a:endParaRPr kumimoji="0" lang="en-US" sz="36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81DC49-9BE5-226A-DD13-54E622DAA60E}"/>
              </a:ext>
            </a:extLst>
          </p:cNvPr>
          <p:cNvSpPr txBox="1">
            <a:spLocks noGrp="1"/>
          </p:cNvSpPr>
          <p:nvPr>
            <p:ph type="title" idx="4294967295"/>
          </p:nvPr>
        </p:nvSpPr>
        <p:spPr>
          <a:xfrm>
            <a:off x="500063" y="207963"/>
            <a:ext cx="7951787" cy="460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0" cap="none" spc="0" normalizeH="0" baseline="0" noProof="0" dirty="0">
                <a:ln>
                  <a:noFill/>
                </a:ln>
                <a:solidFill>
                  <a:srgbClr val="1F497D"/>
                </a:solidFill>
                <a:effectLst/>
                <a:uLnTx/>
                <a:uFillTx/>
                <a:latin typeface="Arial" pitchFamily="34" charset="0"/>
                <a:ea typeface="+mn-ea"/>
                <a:cs typeface="+mn-cs"/>
              </a:rPr>
              <a:t>Introduction</a:t>
            </a:r>
            <a:endParaRPr kumimoji="0" lang="en-US" sz="2400" b="1" i="0" u="none" strike="noStrike" kern="0" cap="none" spc="0" normalizeH="0" baseline="0" noProof="0" dirty="0">
              <a:ln>
                <a:noFill/>
              </a:ln>
              <a:solidFill>
                <a:srgbClr val="1F497D"/>
              </a:solidFill>
              <a:effectLst/>
              <a:uLnTx/>
              <a:uFillTx/>
              <a:latin typeface="Arial" pitchFamily="34" charset="0"/>
              <a:ea typeface="+mn-ea"/>
              <a:cs typeface="+mn-cs"/>
            </a:endParaRPr>
          </a:p>
        </p:txBody>
      </p:sp>
      <p:sp>
        <p:nvSpPr>
          <p:cNvPr id="8" name="TextBox 7">
            <a:extLst>
              <a:ext uri="{FF2B5EF4-FFF2-40B4-BE49-F238E27FC236}">
                <a16:creationId xmlns:a16="http://schemas.microsoft.com/office/drawing/2014/main" id="{6860F689-EED2-086C-CBF1-A22A1DF4FBC7}"/>
              </a:ext>
            </a:extLst>
          </p:cNvPr>
          <p:cNvSpPr txBox="1"/>
          <p:nvPr/>
        </p:nvSpPr>
        <p:spPr>
          <a:xfrm>
            <a:off x="500063" y="887413"/>
            <a:ext cx="8755062" cy="2862262"/>
          </a:xfrm>
          <a:prstGeom prst="rect">
            <a:avLst/>
          </a:prstGeom>
          <a:noFill/>
        </p:spPr>
        <p:txBody>
          <a:bodyPr>
            <a:spAutoFit/>
          </a:bodyPr>
          <a:lstStyle/>
          <a:p>
            <a:pPr defTabSz="685766">
              <a:defRPr/>
            </a:pPr>
            <a:r>
              <a:rPr lang="en-GB" b="1" kern="0" dirty="0">
                <a:solidFill>
                  <a:schemeClr val="tx2">
                    <a:lumMod val="75000"/>
                  </a:schemeClr>
                </a:solidFill>
                <a:latin typeface="Arial"/>
              </a:rPr>
              <a:t>SQA Qualifications Team</a:t>
            </a:r>
          </a:p>
          <a:p>
            <a:pPr defTabSz="685766">
              <a:defRPr/>
            </a:pPr>
            <a:endParaRPr lang="en-GB" b="1" kern="0" dirty="0">
              <a:solidFill>
                <a:srgbClr val="0070C0"/>
              </a:solidFill>
              <a:latin typeface="Arial"/>
            </a:endParaRPr>
          </a:p>
          <a:p>
            <a:pPr marL="342900" indent="-342900" defTabSz="685766">
              <a:buFont typeface="Arial" panose="020B0604020202020204" pitchFamily="34" charset="0"/>
              <a:buChar char="•"/>
              <a:defRPr/>
            </a:pPr>
            <a:r>
              <a:rPr lang="en-GB" b="1" kern="0" dirty="0">
                <a:solidFill>
                  <a:srgbClr val="0070C0"/>
                </a:solidFill>
                <a:latin typeface="Arial"/>
              </a:rPr>
              <a:t>Tony Hamilton</a:t>
            </a:r>
            <a:r>
              <a:rPr lang="en-GB" kern="0" dirty="0">
                <a:solidFill>
                  <a:srgbClr val="0070C0"/>
                </a:solidFill>
                <a:latin typeface="Arial"/>
              </a:rPr>
              <a:t>, Qualifications Manager</a:t>
            </a:r>
          </a:p>
          <a:p>
            <a:pPr marL="342900" indent="-342900" defTabSz="685766">
              <a:buFont typeface="Arial" panose="020B0604020202020204" pitchFamily="34" charset="0"/>
              <a:buChar char="•"/>
              <a:defRPr/>
            </a:pPr>
            <a:r>
              <a:rPr lang="en-GB" b="1" kern="0" dirty="0">
                <a:solidFill>
                  <a:srgbClr val="0070C0"/>
                </a:solidFill>
                <a:latin typeface="Arial"/>
              </a:rPr>
              <a:t>Louise Mycroft</a:t>
            </a:r>
            <a:r>
              <a:rPr lang="en-GB" kern="0" dirty="0">
                <a:solidFill>
                  <a:srgbClr val="0070C0"/>
                </a:solidFill>
                <a:latin typeface="Arial"/>
              </a:rPr>
              <a:t>, Qualifications Officer</a:t>
            </a:r>
          </a:p>
          <a:p>
            <a:pPr marL="342900" indent="-342900" defTabSz="685766">
              <a:buFont typeface="Arial" panose="020B0604020202020204" pitchFamily="34" charset="0"/>
              <a:buChar char="•"/>
              <a:defRPr/>
            </a:pPr>
            <a:r>
              <a:rPr lang="en-GB" b="1" kern="0" dirty="0">
                <a:solidFill>
                  <a:srgbClr val="0070C0"/>
                </a:solidFill>
                <a:latin typeface="Arial"/>
              </a:rPr>
              <a:t>Amy Blain</a:t>
            </a:r>
            <a:r>
              <a:rPr lang="en-GB" kern="0" dirty="0">
                <a:solidFill>
                  <a:srgbClr val="0070C0"/>
                </a:solidFill>
                <a:latin typeface="Arial"/>
              </a:rPr>
              <a:t>, Qualifications Officer (Maternity Leave)</a:t>
            </a:r>
          </a:p>
          <a:p>
            <a:pPr defTabSz="685766">
              <a:defRPr/>
            </a:pPr>
            <a:endParaRPr lang="en-GB" kern="0" dirty="0">
              <a:solidFill>
                <a:srgbClr val="0070C0"/>
              </a:solidFill>
              <a:latin typeface="Arial"/>
            </a:endParaRPr>
          </a:p>
          <a:p>
            <a:pPr defTabSz="685766">
              <a:defRPr/>
            </a:pPr>
            <a:r>
              <a:rPr lang="en-GB" b="1" kern="0" dirty="0">
                <a:solidFill>
                  <a:schemeClr val="tx2">
                    <a:lumMod val="75000"/>
                  </a:schemeClr>
                </a:solidFill>
                <a:latin typeface="Arial"/>
              </a:rPr>
              <a:t>Presenting today</a:t>
            </a:r>
          </a:p>
          <a:p>
            <a:pPr defTabSz="685766">
              <a:defRPr/>
            </a:pPr>
            <a:endParaRPr lang="en-GB" kern="0" dirty="0">
              <a:solidFill>
                <a:srgbClr val="0070C0"/>
              </a:solidFill>
              <a:latin typeface="Arial"/>
            </a:endParaRPr>
          </a:p>
          <a:p>
            <a:pPr marL="285750" indent="-285750" defTabSz="685766">
              <a:buFont typeface="Arial" panose="020B0604020202020204" pitchFamily="34" charset="0"/>
              <a:buChar char="•"/>
              <a:defRPr/>
            </a:pPr>
            <a:r>
              <a:rPr lang="en-GB" b="1" kern="0" dirty="0">
                <a:solidFill>
                  <a:srgbClr val="0070C0"/>
                </a:solidFill>
                <a:latin typeface="Arial"/>
              </a:rPr>
              <a:t>Iain Walker</a:t>
            </a:r>
            <a:r>
              <a:rPr lang="en-GB" kern="0" dirty="0">
                <a:solidFill>
                  <a:srgbClr val="0070C0"/>
                </a:solidFill>
                <a:latin typeface="Arial"/>
              </a:rPr>
              <a:t>, Senior External Verifier</a:t>
            </a:r>
            <a:endParaRPr lang="en-GB" b="1" kern="0" dirty="0">
              <a:solidFill>
                <a:srgbClr val="0070C0"/>
              </a:solidFill>
              <a:latin typeface="Arial"/>
            </a:endParaRPr>
          </a:p>
          <a:p>
            <a:pPr marL="285750" indent="-285750" defTabSz="685766">
              <a:buFont typeface="Arial" panose="020B0604020202020204" pitchFamily="34" charset="0"/>
              <a:buChar char="•"/>
              <a:defRPr/>
            </a:pPr>
            <a:r>
              <a:rPr lang="en-GB" b="1" kern="0" dirty="0">
                <a:solidFill>
                  <a:srgbClr val="0070C0"/>
                </a:solidFill>
                <a:latin typeface="Arial"/>
              </a:rPr>
              <a:t>Anca Marcantonio</a:t>
            </a:r>
            <a:r>
              <a:rPr lang="en-GB" kern="0" dirty="0">
                <a:solidFill>
                  <a:srgbClr val="0070C0"/>
                </a:solidFill>
                <a:latin typeface="Arial"/>
              </a:rPr>
              <a:t>, External Verifier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D20DDC-A24F-06E8-0A65-911B49EC52CB}"/>
              </a:ext>
            </a:extLst>
          </p:cNvPr>
          <p:cNvSpPr txBox="1">
            <a:spLocks noGrp="1"/>
          </p:cNvSpPr>
          <p:nvPr>
            <p:ph type="title" idx="4294967295"/>
          </p:nvPr>
        </p:nvSpPr>
        <p:spPr>
          <a:xfrm>
            <a:off x="436563" y="207963"/>
            <a:ext cx="7951787" cy="460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0" cap="none" spc="0" normalizeH="0" baseline="0" noProof="0" dirty="0">
                <a:ln>
                  <a:noFill/>
                </a:ln>
                <a:solidFill>
                  <a:srgbClr val="1F497D"/>
                </a:solidFill>
                <a:effectLst/>
                <a:uLnTx/>
                <a:uFillTx/>
                <a:latin typeface="Arial" pitchFamily="34" charset="0"/>
                <a:ea typeface="+mn-ea"/>
                <a:cs typeface="+mn-cs"/>
              </a:rPr>
              <a:t>Agenda</a:t>
            </a:r>
            <a:endParaRPr kumimoji="0" lang="en-US" sz="2400" b="1" i="0" u="none" strike="noStrike" kern="0" cap="none" spc="0" normalizeH="0" baseline="0" noProof="0" dirty="0">
              <a:ln>
                <a:noFill/>
              </a:ln>
              <a:solidFill>
                <a:srgbClr val="1F497D"/>
              </a:solidFill>
              <a:effectLst/>
              <a:uLnTx/>
              <a:uFillTx/>
              <a:latin typeface="Arial" pitchFamily="34" charset="0"/>
              <a:ea typeface="+mn-ea"/>
              <a:cs typeface="+mn-cs"/>
            </a:endParaRPr>
          </a:p>
        </p:txBody>
      </p:sp>
      <p:pic>
        <p:nvPicPr>
          <p:cNvPr id="12291" name="Picture 3" descr="List of Agenda items with times and presenter for each item.">
            <a:extLst>
              <a:ext uri="{FF2B5EF4-FFF2-40B4-BE49-F238E27FC236}">
                <a16:creationId xmlns:a16="http://schemas.microsoft.com/office/drawing/2014/main" id="{17C31F35-1CE6-A4C4-436B-0B7ED43A4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668338"/>
            <a:ext cx="6176962"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BAA29-BA90-7789-7809-6F66CF7DEE73}"/>
              </a:ext>
            </a:extLst>
          </p:cNvPr>
          <p:cNvSpPr txBox="1">
            <a:spLocks noGrp="1"/>
          </p:cNvSpPr>
          <p:nvPr>
            <p:ph type="title" idx="4294967295"/>
          </p:nvPr>
        </p:nvSpPr>
        <p:spPr>
          <a:xfrm>
            <a:off x="615950" y="373063"/>
            <a:ext cx="7951788" cy="461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0" cap="none" spc="0" normalizeH="0" baseline="0" noProof="0" dirty="0">
                <a:ln>
                  <a:noFill/>
                </a:ln>
                <a:solidFill>
                  <a:srgbClr val="1F497D"/>
                </a:solidFill>
                <a:effectLst/>
                <a:uLnTx/>
                <a:uFillTx/>
                <a:latin typeface="Arial" pitchFamily="34" charset="0"/>
                <a:ea typeface="+mn-ea"/>
                <a:cs typeface="+mn-cs"/>
              </a:rPr>
              <a:t>Uptake</a:t>
            </a:r>
            <a:endParaRPr kumimoji="0" lang="en-US" sz="2400" b="1" i="0" u="none" strike="noStrike" kern="0" cap="none" spc="0" normalizeH="0" baseline="0" noProof="0" dirty="0">
              <a:ln>
                <a:noFill/>
              </a:ln>
              <a:solidFill>
                <a:srgbClr val="1F497D"/>
              </a:solidFill>
              <a:effectLst/>
              <a:uLnTx/>
              <a:uFillTx/>
              <a:latin typeface="Arial" pitchFamily="34" charset="0"/>
              <a:ea typeface="+mn-ea"/>
              <a:cs typeface="+mn-cs"/>
            </a:endParaRPr>
          </a:p>
        </p:txBody>
      </p:sp>
      <p:sp>
        <p:nvSpPr>
          <p:cNvPr id="8" name="TextBox 7">
            <a:extLst>
              <a:ext uri="{FF2B5EF4-FFF2-40B4-BE49-F238E27FC236}">
                <a16:creationId xmlns:a16="http://schemas.microsoft.com/office/drawing/2014/main" id="{9985FD4B-9844-FD8B-AEC4-5BBE3FCBEAB7}"/>
              </a:ext>
            </a:extLst>
          </p:cNvPr>
          <p:cNvSpPr txBox="1"/>
          <p:nvPr/>
        </p:nvSpPr>
        <p:spPr>
          <a:xfrm>
            <a:off x="396875" y="973138"/>
            <a:ext cx="8093075" cy="2363787"/>
          </a:xfrm>
          <a:prstGeom prst="rect">
            <a:avLst/>
          </a:prstGeom>
          <a:noFill/>
        </p:spPr>
        <p:txBody>
          <a:bodyPr>
            <a:spAutoFit/>
          </a:bodyPr>
          <a:lstStyle/>
          <a:p>
            <a:pPr defTabSz="914400" eaLnBrk="1" hangingPunct="1">
              <a:spcBef>
                <a:spcPct val="20000"/>
              </a:spcBef>
              <a:defRPr/>
            </a:pPr>
            <a:r>
              <a:rPr lang="en-GB" b="1" kern="0" dirty="0">
                <a:solidFill>
                  <a:schemeClr val="tx2"/>
                </a:solidFill>
                <a:latin typeface="Arial"/>
                <a:ea typeface="Calibri" panose="020F0502020204030204" pitchFamily="34" charset="0"/>
              </a:rPr>
              <a:t>Entry numbers stabilising post-Covid</a:t>
            </a:r>
          </a:p>
          <a:p>
            <a:pPr marL="285750" indent="-285750" defTabSz="914400" eaLnBrk="1" hangingPunct="1">
              <a:spcBef>
                <a:spcPct val="20000"/>
              </a:spcBef>
              <a:buFont typeface="Arial" panose="020B0604020202020204" pitchFamily="34" charset="0"/>
              <a:buChar char="•"/>
              <a:defRPr/>
            </a:pPr>
            <a:r>
              <a:rPr lang="en-GB" kern="0" dirty="0">
                <a:solidFill>
                  <a:schemeClr val="tx2">
                    <a:lumMod val="60000"/>
                    <a:lumOff val="40000"/>
                  </a:schemeClr>
                </a:solidFill>
                <a:latin typeface="Arial"/>
                <a:ea typeface="Calibri" panose="020F0502020204030204" pitchFamily="34" charset="0"/>
              </a:rPr>
              <a:t>Post-Covid ~1200 (~700-800 HNC, ~400-500 HND)</a:t>
            </a:r>
          </a:p>
          <a:p>
            <a:pPr marL="285750" indent="-285750" defTabSz="914400" eaLnBrk="1" hangingPunct="1">
              <a:spcBef>
                <a:spcPct val="20000"/>
              </a:spcBef>
              <a:buFont typeface="Arial" panose="020B0604020202020204" pitchFamily="34" charset="0"/>
              <a:buChar char="•"/>
              <a:defRPr/>
            </a:pPr>
            <a:r>
              <a:rPr lang="en-GB" kern="0" dirty="0">
                <a:solidFill>
                  <a:schemeClr val="tx2">
                    <a:lumMod val="60000"/>
                    <a:lumOff val="40000"/>
                  </a:schemeClr>
                </a:solidFill>
                <a:latin typeface="Arial"/>
                <a:ea typeface="Calibri" panose="020F0502020204030204" pitchFamily="34" charset="0"/>
              </a:rPr>
              <a:t>Pre-Covid ~1700 (~1000 HNC, 700 HND)</a:t>
            </a:r>
          </a:p>
          <a:p>
            <a:pPr marL="285750" indent="-285750" defTabSz="914400" eaLnBrk="1" hangingPunct="1">
              <a:spcBef>
                <a:spcPct val="20000"/>
              </a:spcBef>
              <a:buFont typeface="Arial" panose="020B0604020202020204" pitchFamily="34" charset="0"/>
              <a:buChar char="•"/>
              <a:defRPr/>
            </a:pPr>
            <a:r>
              <a:rPr lang="en-GB" kern="0" dirty="0">
                <a:solidFill>
                  <a:schemeClr val="tx2">
                    <a:lumMod val="60000"/>
                    <a:lumOff val="40000"/>
                  </a:schemeClr>
                </a:solidFill>
                <a:latin typeface="Arial"/>
                <a:ea typeface="Calibri" panose="020F0502020204030204" pitchFamily="34" charset="0"/>
              </a:rPr>
              <a:t>2022/23 Awarding “Anomaly” due to timing of certification</a:t>
            </a:r>
          </a:p>
          <a:p>
            <a:pPr marL="285750" indent="-285750" defTabSz="914400" eaLnBrk="1" hangingPunct="1">
              <a:spcBef>
                <a:spcPct val="20000"/>
              </a:spcBef>
              <a:buFont typeface="Arial" panose="020B0604020202020204" pitchFamily="34" charset="0"/>
              <a:buChar char="•"/>
              <a:defRPr/>
            </a:pPr>
            <a:r>
              <a:rPr lang="en-GB" kern="0" dirty="0">
                <a:solidFill>
                  <a:schemeClr val="tx2">
                    <a:lumMod val="60000"/>
                    <a:lumOff val="40000"/>
                  </a:schemeClr>
                </a:solidFill>
                <a:latin typeface="Arial"/>
                <a:ea typeface="Calibri" panose="020F0502020204030204" pitchFamily="34" charset="0"/>
              </a:rPr>
              <a:t>SQA HN Marketing Campaign </a:t>
            </a:r>
            <a:r>
              <a:rPr lang="en-GB" kern="0" dirty="0">
                <a:solidFill>
                  <a:schemeClr val="tx2">
                    <a:lumMod val="60000"/>
                    <a:lumOff val="40000"/>
                  </a:schemeClr>
                </a:solidFill>
                <a:latin typeface="Arial"/>
                <a:ea typeface="Calibri" panose="020F0502020204030204" pitchFamily="34" charset="0"/>
                <a:hlinkClick r:id="rId2"/>
              </a:rPr>
              <a:t>https://hn.sqa.org.uk/</a:t>
            </a:r>
            <a:endParaRPr lang="en-GB" kern="0" dirty="0">
              <a:solidFill>
                <a:schemeClr val="tx2">
                  <a:lumMod val="60000"/>
                  <a:lumOff val="40000"/>
                </a:schemeClr>
              </a:solidFill>
              <a:latin typeface="Arial"/>
              <a:ea typeface="Calibri" panose="020F0502020204030204" pitchFamily="34" charset="0"/>
            </a:endParaRPr>
          </a:p>
          <a:p>
            <a:pPr marL="285750" indent="-285750" defTabSz="914400" eaLnBrk="1" hangingPunct="1">
              <a:spcBef>
                <a:spcPct val="20000"/>
              </a:spcBef>
              <a:buFont typeface="Arial" panose="020B0604020202020204" pitchFamily="34" charset="0"/>
              <a:buChar char="•"/>
              <a:defRPr/>
            </a:pPr>
            <a:endParaRPr lang="en-GB" kern="0" dirty="0">
              <a:solidFill>
                <a:schemeClr val="tx2">
                  <a:lumMod val="60000"/>
                  <a:lumOff val="40000"/>
                </a:schemeClr>
              </a:solidFill>
              <a:latin typeface="Arial"/>
              <a:ea typeface="Calibri" panose="020F0502020204030204" pitchFamily="34" charset="0"/>
            </a:endParaRPr>
          </a:p>
          <a:p>
            <a:pPr defTabSz="914400" eaLnBrk="1" hangingPunct="1">
              <a:spcBef>
                <a:spcPct val="20000"/>
              </a:spcBef>
              <a:defRPr/>
            </a:pPr>
            <a:r>
              <a:rPr lang="en-GB" kern="0" dirty="0">
                <a:solidFill>
                  <a:schemeClr val="tx2">
                    <a:lumMod val="60000"/>
                    <a:lumOff val="40000"/>
                  </a:schemeClr>
                </a:solidFill>
                <a:latin typeface="Arial"/>
                <a:ea typeface="Calibri" panose="020F0502020204030204" pitchFamily="34" charset="0"/>
              </a:rPr>
              <a:t> </a:t>
            </a:r>
            <a:endParaRPr lang="en-GB" dirty="0">
              <a:solidFill>
                <a:schemeClr val="tx2">
                  <a:lumMod val="60000"/>
                  <a:lumOff val="40000"/>
                </a:schemeClr>
              </a:solidFill>
              <a:latin typeface="Arial" panose="020B0604020202020204" pitchFamily="34" charset="0"/>
              <a:ea typeface="Calibri" panose="020F0502020204030204" pitchFamily="34" charset="0"/>
            </a:endParaRPr>
          </a:p>
        </p:txBody>
      </p:sp>
      <p:pic>
        <p:nvPicPr>
          <p:cNvPr id="14340" name="Picture 9" descr="Table detailing entry numbers post covid with figures up to an including 31st March 2025.">
            <a:extLst>
              <a:ext uri="{FF2B5EF4-FFF2-40B4-BE49-F238E27FC236}">
                <a16:creationId xmlns:a16="http://schemas.microsoft.com/office/drawing/2014/main" id="{BE8FC276-A5F2-2C57-D858-7839B51F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798763"/>
            <a:ext cx="84312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F9E112-6F49-5F8B-5C11-A6925373E71A}"/>
              </a:ext>
            </a:extLst>
          </p:cNvPr>
          <p:cNvSpPr txBox="1">
            <a:spLocks noGrp="1"/>
          </p:cNvSpPr>
          <p:nvPr>
            <p:ph type="title" idx="4294967295"/>
          </p:nvPr>
        </p:nvSpPr>
        <p:spPr>
          <a:xfrm>
            <a:off x="541338" y="338138"/>
            <a:ext cx="7951787" cy="460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US" sz="2400" b="1" i="0" u="none" strike="noStrike" kern="0" cap="none" spc="0" normalizeH="0" baseline="0" noProof="0" dirty="0">
                <a:ln>
                  <a:noFill/>
                </a:ln>
                <a:solidFill>
                  <a:srgbClr val="1F497D"/>
                </a:solidFill>
                <a:effectLst/>
                <a:uLnTx/>
                <a:uFillTx/>
                <a:latin typeface="Arial" pitchFamily="34" charset="0"/>
                <a:ea typeface="+mn-ea"/>
                <a:cs typeface="+mn-cs"/>
              </a:rPr>
              <a:t>Moving forward</a:t>
            </a:r>
          </a:p>
        </p:txBody>
      </p:sp>
      <p:sp>
        <p:nvSpPr>
          <p:cNvPr id="8" name="TextBox 7">
            <a:extLst>
              <a:ext uri="{FF2B5EF4-FFF2-40B4-BE49-F238E27FC236}">
                <a16:creationId xmlns:a16="http://schemas.microsoft.com/office/drawing/2014/main" id="{7B12C0B8-39E1-9433-B491-30C4479DDE63}"/>
              </a:ext>
            </a:extLst>
          </p:cNvPr>
          <p:cNvSpPr txBox="1"/>
          <p:nvPr/>
        </p:nvSpPr>
        <p:spPr>
          <a:xfrm>
            <a:off x="541338" y="1087438"/>
            <a:ext cx="8755062" cy="3970337"/>
          </a:xfrm>
          <a:prstGeom prst="rect">
            <a:avLst/>
          </a:prstGeom>
          <a:noFill/>
        </p:spPr>
        <p:txBody>
          <a:bodyPr>
            <a:spAutoFit/>
          </a:bodyPr>
          <a:lstStyle/>
          <a:p>
            <a:pPr defTabSz="685766">
              <a:defRPr/>
            </a:pPr>
            <a:r>
              <a:rPr lang="en-GB" b="1" kern="0" dirty="0">
                <a:solidFill>
                  <a:srgbClr val="0070C0"/>
                </a:solidFill>
                <a:latin typeface="Arial"/>
              </a:rPr>
              <a:t>Qualification Support Team </a:t>
            </a:r>
          </a:p>
          <a:p>
            <a:pPr defTabSz="685766">
              <a:defRPr/>
            </a:pPr>
            <a:endParaRPr lang="en-GB" b="1" kern="0" dirty="0">
              <a:solidFill>
                <a:srgbClr val="0070C0"/>
              </a:solidFill>
              <a:latin typeface="Arial"/>
            </a:endParaRPr>
          </a:p>
          <a:p>
            <a:pPr defTabSz="685766">
              <a:defRPr/>
            </a:pPr>
            <a:r>
              <a:rPr lang="en-GB" kern="0" dirty="0">
                <a:solidFill>
                  <a:srgbClr val="0070C0"/>
                </a:solidFill>
                <a:latin typeface="Arial"/>
              </a:rPr>
              <a:t>September/October meeting</a:t>
            </a:r>
          </a:p>
          <a:p>
            <a:pPr defTabSz="685766">
              <a:defRPr/>
            </a:pPr>
            <a:endParaRPr lang="en-GB" kern="0" dirty="0">
              <a:solidFill>
                <a:srgbClr val="0070C0"/>
              </a:solidFill>
              <a:latin typeface="Arial"/>
            </a:endParaRPr>
          </a:p>
          <a:p>
            <a:pPr defTabSz="685766">
              <a:defRPr/>
            </a:pPr>
            <a:r>
              <a:rPr lang="en-GB" b="1" kern="0" dirty="0">
                <a:solidFill>
                  <a:srgbClr val="0070C0"/>
                </a:solidFill>
                <a:latin typeface="Arial"/>
              </a:rPr>
              <a:t>NextGen</a:t>
            </a:r>
          </a:p>
          <a:p>
            <a:pPr defTabSz="685766">
              <a:defRPr/>
            </a:pPr>
            <a:endParaRPr lang="en-GB" kern="0" dirty="0">
              <a:solidFill>
                <a:srgbClr val="0070C0"/>
              </a:solidFill>
              <a:latin typeface="Arial"/>
            </a:endParaRPr>
          </a:p>
          <a:p>
            <a:pPr defTabSz="685766">
              <a:defRPr/>
            </a:pPr>
            <a:r>
              <a:rPr lang="en-GB" kern="0" dirty="0">
                <a:solidFill>
                  <a:srgbClr val="0070C0"/>
                </a:solidFill>
                <a:latin typeface="Arial"/>
              </a:rPr>
              <a:t>Transition from Pilot to Capacity Build Phase</a:t>
            </a:r>
            <a:br>
              <a:rPr lang="en-GB" kern="0" dirty="0">
                <a:solidFill>
                  <a:srgbClr val="0070C0"/>
                </a:solidFill>
                <a:latin typeface="Arial"/>
              </a:rPr>
            </a:br>
            <a:endParaRPr lang="en-GB" kern="0" dirty="0">
              <a:solidFill>
                <a:srgbClr val="0070C0"/>
              </a:solidFill>
              <a:latin typeface="Arial"/>
            </a:endParaRPr>
          </a:p>
          <a:p>
            <a:pPr marL="342900" indent="-342900" defTabSz="685766">
              <a:buFont typeface="Arial" panose="020B0604020202020204" pitchFamily="34" charset="0"/>
              <a:buChar char="•"/>
              <a:defRPr/>
            </a:pPr>
            <a:r>
              <a:rPr lang="en-GB" b="1" kern="0" dirty="0">
                <a:solidFill>
                  <a:srgbClr val="0070C0"/>
                </a:solidFill>
                <a:latin typeface="Arial"/>
              </a:rPr>
              <a:t>Aug 25 </a:t>
            </a:r>
            <a:r>
              <a:rPr lang="en-GB" kern="0" dirty="0">
                <a:solidFill>
                  <a:srgbClr val="0070C0"/>
                </a:solidFill>
                <a:latin typeface="Arial"/>
              </a:rPr>
              <a:t>Limited roll-out HNC/D Accounting</a:t>
            </a:r>
          </a:p>
          <a:p>
            <a:pPr marL="342900" indent="-342900" defTabSz="685766">
              <a:buFont typeface="Arial" panose="020B0604020202020204" pitchFamily="34" charset="0"/>
              <a:buChar char="•"/>
              <a:defRPr/>
            </a:pPr>
            <a:r>
              <a:rPr lang="en-GB" b="1" kern="0" dirty="0">
                <a:solidFill>
                  <a:srgbClr val="0070C0"/>
                </a:solidFill>
                <a:latin typeface="Arial"/>
              </a:rPr>
              <a:t>Aug 26 </a:t>
            </a:r>
            <a:r>
              <a:rPr lang="en-GB" kern="0" dirty="0">
                <a:solidFill>
                  <a:srgbClr val="0070C0"/>
                </a:solidFill>
                <a:latin typeface="Arial"/>
              </a:rPr>
              <a:t>New HNC/D Admin &amp; Digital Tech</a:t>
            </a:r>
          </a:p>
          <a:p>
            <a:pPr defTabSz="685766">
              <a:defRPr/>
            </a:pPr>
            <a:endParaRPr lang="en-GB" kern="0" dirty="0">
              <a:solidFill>
                <a:srgbClr val="0070C0"/>
              </a:solidFill>
              <a:latin typeface="Arial"/>
            </a:endParaRPr>
          </a:p>
          <a:p>
            <a:pPr defTabSz="685766">
              <a:defRPr/>
            </a:pPr>
            <a:r>
              <a:rPr lang="en-GB" kern="0" dirty="0">
                <a:solidFill>
                  <a:srgbClr val="0070C0"/>
                </a:solidFill>
                <a:latin typeface="Arial"/>
              </a:rPr>
              <a:t>No firm plans for new HNC/D Business, however….</a:t>
            </a:r>
          </a:p>
          <a:p>
            <a:pPr defTabSz="685766">
              <a:defRPr/>
            </a:pPr>
            <a:r>
              <a:rPr lang="en-GB" kern="0" dirty="0">
                <a:solidFill>
                  <a:srgbClr val="0070C0"/>
                </a:solidFill>
                <a:latin typeface="Arial"/>
              </a:rPr>
              <a:t>	</a:t>
            </a:r>
          </a:p>
          <a:p>
            <a:pPr defTabSz="685766">
              <a:defRPr/>
            </a:pPr>
            <a:r>
              <a:rPr lang="en-GB" kern="0" dirty="0">
                <a:solidFill>
                  <a:srgbClr val="0070C0"/>
                </a:solidFill>
                <a:latin typeface="Aria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404B74-0B9A-2D78-D027-81F99D61C836}"/>
              </a:ext>
            </a:extLst>
          </p:cNvPr>
          <p:cNvSpPr txBox="1">
            <a:spLocks noGrp="1"/>
          </p:cNvSpPr>
          <p:nvPr>
            <p:ph type="title" idx="4294967295"/>
          </p:nvPr>
        </p:nvSpPr>
        <p:spPr>
          <a:xfrm>
            <a:off x="388938" y="287338"/>
            <a:ext cx="7951787" cy="460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US" sz="2400" b="1" i="0" u="none" strike="noStrike" kern="0" cap="none" spc="0" normalizeH="0" baseline="0" noProof="0" dirty="0">
                <a:ln>
                  <a:noFill/>
                </a:ln>
                <a:solidFill>
                  <a:srgbClr val="1F497D"/>
                </a:solidFill>
                <a:effectLst/>
                <a:uLnTx/>
                <a:uFillTx/>
                <a:latin typeface="Arial" pitchFamily="34" charset="0"/>
                <a:ea typeface="+mn-ea"/>
                <a:cs typeface="+mn-cs"/>
              </a:rPr>
              <a:t>New NextGen units (HNC Accounting options)</a:t>
            </a:r>
          </a:p>
        </p:txBody>
      </p:sp>
      <p:sp>
        <p:nvSpPr>
          <p:cNvPr id="8" name="TextBox 7">
            <a:extLst>
              <a:ext uri="{FF2B5EF4-FFF2-40B4-BE49-F238E27FC236}">
                <a16:creationId xmlns:a16="http://schemas.microsoft.com/office/drawing/2014/main" id="{C8ABC929-8A78-4EEB-3B1D-DB6F47174D11}"/>
              </a:ext>
            </a:extLst>
          </p:cNvPr>
          <p:cNvSpPr txBox="1"/>
          <p:nvPr/>
        </p:nvSpPr>
        <p:spPr>
          <a:xfrm>
            <a:off x="388938" y="1103313"/>
            <a:ext cx="8755062" cy="3970337"/>
          </a:xfrm>
          <a:prstGeom prst="rect">
            <a:avLst/>
          </a:prstGeom>
          <a:noFill/>
        </p:spPr>
        <p:txBody>
          <a:bodyPr>
            <a:spAutoFit/>
          </a:bodyPr>
          <a:lstStyle/>
          <a:p>
            <a:pPr marL="285750" indent="-285750" defTabSz="685766">
              <a:buFont typeface="Arial" panose="020B0604020202020204" pitchFamily="34" charset="0"/>
              <a:buChar char="•"/>
              <a:defRPr/>
            </a:pPr>
            <a:r>
              <a:rPr lang="en-GB" b="1" kern="0" dirty="0">
                <a:solidFill>
                  <a:srgbClr val="0070C0"/>
                </a:solidFill>
                <a:latin typeface="Arial"/>
              </a:rPr>
              <a:t>Business Structures an Organisational Culture</a:t>
            </a:r>
          </a:p>
          <a:p>
            <a:pPr defTabSz="685766">
              <a:defRPr/>
            </a:pPr>
            <a:r>
              <a:rPr lang="en-GB" b="1" kern="0" dirty="0">
                <a:solidFill>
                  <a:srgbClr val="0070C0"/>
                </a:solidFill>
                <a:latin typeface="Arial"/>
              </a:rPr>
              <a:t>     </a:t>
            </a:r>
            <a:r>
              <a:rPr lang="en-GB" kern="0" dirty="0">
                <a:solidFill>
                  <a:srgbClr val="0070C0"/>
                </a:solidFill>
                <a:latin typeface="Arial"/>
              </a:rPr>
              <a:t>1 credit, open-book unsupervised, 70% threshold</a:t>
            </a:r>
          </a:p>
          <a:p>
            <a:pPr defTabSz="685766">
              <a:defRPr/>
            </a:pPr>
            <a:endParaRPr lang="en-GB" b="1" kern="0" dirty="0">
              <a:solidFill>
                <a:srgbClr val="0070C0"/>
              </a:solidFill>
              <a:latin typeface="Arial"/>
            </a:endParaRPr>
          </a:p>
          <a:p>
            <a:pPr marL="285750" indent="-285750" defTabSz="685766">
              <a:buFont typeface="Arial" panose="020B0604020202020204" pitchFamily="34" charset="0"/>
              <a:buChar char="•"/>
              <a:defRPr/>
            </a:pPr>
            <a:r>
              <a:rPr lang="en-GB" b="1" kern="0" dirty="0">
                <a:solidFill>
                  <a:srgbClr val="0070C0"/>
                </a:solidFill>
                <a:latin typeface="Arial"/>
              </a:rPr>
              <a:t>Economics: An Introduction</a:t>
            </a:r>
          </a:p>
          <a:p>
            <a:pPr defTabSz="685766">
              <a:defRPr/>
            </a:pPr>
            <a:r>
              <a:rPr lang="en-GB" b="1" kern="0" dirty="0">
                <a:solidFill>
                  <a:srgbClr val="0070C0"/>
                </a:solidFill>
                <a:latin typeface="Arial"/>
              </a:rPr>
              <a:t>     </a:t>
            </a:r>
            <a:r>
              <a:rPr lang="en-GB" kern="0" dirty="0">
                <a:solidFill>
                  <a:srgbClr val="0070C0"/>
                </a:solidFill>
                <a:latin typeface="Arial"/>
              </a:rPr>
              <a:t>1 credit, open-book unsupervised, 70% threshold</a:t>
            </a:r>
          </a:p>
          <a:p>
            <a:pPr defTabSz="685766">
              <a:defRPr/>
            </a:pPr>
            <a:endParaRPr lang="en-GB" kern="0" dirty="0">
              <a:solidFill>
                <a:srgbClr val="0070C0"/>
              </a:solidFill>
              <a:latin typeface="Arial"/>
            </a:endParaRPr>
          </a:p>
          <a:p>
            <a:pPr marL="285750" indent="-285750" defTabSz="685766">
              <a:buFont typeface="Arial" panose="020B0604020202020204" pitchFamily="34" charset="0"/>
              <a:buChar char="•"/>
              <a:defRPr/>
            </a:pPr>
            <a:r>
              <a:rPr lang="en-GB" b="1" kern="0" dirty="0">
                <a:solidFill>
                  <a:srgbClr val="0070C0"/>
                </a:solidFill>
                <a:latin typeface="Arial"/>
              </a:rPr>
              <a:t>Law for Business: An Introduction</a:t>
            </a:r>
          </a:p>
          <a:p>
            <a:pPr defTabSz="685766">
              <a:defRPr/>
            </a:pPr>
            <a:r>
              <a:rPr lang="en-GB" kern="0" dirty="0">
                <a:solidFill>
                  <a:srgbClr val="0070C0"/>
                </a:solidFill>
                <a:latin typeface="Arial"/>
              </a:rPr>
              <a:t>     1 credit, open-book unsupervised, 70% threshold</a:t>
            </a:r>
          </a:p>
          <a:p>
            <a:pPr defTabSz="685766">
              <a:defRPr/>
            </a:pPr>
            <a:endParaRPr lang="en-GB" kern="0" dirty="0">
              <a:solidFill>
                <a:srgbClr val="0070C0"/>
              </a:solidFill>
              <a:latin typeface="Arial"/>
            </a:endParaRPr>
          </a:p>
          <a:p>
            <a:pPr marL="285750" indent="-285750" defTabSz="685766">
              <a:buFont typeface="Arial" panose="020B0604020202020204" pitchFamily="34" charset="0"/>
              <a:buChar char="•"/>
              <a:defRPr/>
            </a:pPr>
            <a:r>
              <a:rPr lang="en-GB" b="1" kern="0" dirty="0">
                <a:solidFill>
                  <a:srgbClr val="0070C0"/>
                </a:solidFill>
                <a:latin typeface="Arial"/>
              </a:rPr>
              <a:t>Leadership and Management in Business</a:t>
            </a:r>
          </a:p>
          <a:p>
            <a:pPr defTabSz="685766">
              <a:defRPr/>
            </a:pPr>
            <a:r>
              <a:rPr lang="en-GB" b="1" kern="0" dirty="0">
                <a:solidFill>
                  <a:srgbClr val="0070C0"/>
                </a:solidFill>
                <a:latin typeface="Arial"/>
              </a:rPr>
              <a:t>     </a:t>
            </a:r>
            <a:r>
              <a:rPr lang="en-GB" kern="0" dirty="0">
                <a:solidFill>
                  <a:srgbClr val="0070C0"/>
                </a:solidFill>
                <a:latin typeface="Arial"/>
              </a:rPr>
              <a:t>1 credit, open-book unsupervised, 70% threshold</a:t>
            </a:r>
            <a:endParaRPr lang="en-GB" b="1" kern="0" dirty="0">
              <a:solidFill>
                <a:srgbClr val="0070C0"/>
              </a:solidFill>
              <a:latin typeface="Arial"/>
            </a:endParaRPr>
          </a:p>
          <a:p>
            <a:pPr defTabSz="685766">
              <a:defRPr/>
            </a:pPr>
            <a:r>
              <a:rPr lang="en-GB" kern="0" dirty="0">
                <a:solidFill>
                  <a:srgbClr val="0070C0"/>
                </a:solidFill>
                <a:latin typeface="Arial"/>
              </a:rPr>
              <a:t>	</a:t>
            </a:r>
          </a:p>
          <a:p>
            <a:pPr defTabSz="685766">
              <a:defRPr/>
            </a:pPr>
            <a:r>
              <a:rPr lang="en-GB" kern="0" dirty="0">
                <a:solidFill>
                  <a:srgbClr val="0070C0"/>
                </a:solidFill>
                <a:latin typeface="Arial"/>
              </a:rPr>
              <a:t>Available @ </a:t>
            </a:r>
            <a:r>
              <a:rPr lang="en-GB" kern="0" dirty="0">
                <a:solidFill>
                  <a:srgbClr val="0070C0"/>
                </a:solidFill>
                <a:latin typeface="Arial"/>
                <a:hlinkClick r:id="rId3"/>
              </a:rPr>
              <a:t>https://www.sqa.org.uk/sqa/110487.html</a:t>
            </a:r>
            <a:endParaRPr lang="en-GB" kern="0" dirty="0">
              <a:solidFill>
                <a:srgbClr val="0070C0"/>
              </a:solidFill>
              <a:latin typeface="Arial"/>
            </a:endParaRPr>
          </a:p>
          <a:p>
            <a:pPr defTabSz="685766">
              <a:defRPr/>
            </a:pPr>
            <a:r>
              <a:rPr lang="en-GB" kern="0" dirty="0">
                <a:solidFill>
                  <a:srgbClr val="0070C0"/>
                </a:solidFill>
                <a:latin typeface="Aria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8460-8A39-562D-7322-F5C19EE878B4}"/>
              </a:ext>
            </a:extLst>
          </p:cNvPr>
          <p:cNvSpPr>
            <a:spLocks noGrp="1"/>
          </p:cNvSpPr>
          <p:nvPr>
            <p:ph type="title"/>
          </p:nvPr>
        </p:nvSpPr>
        <p:spPr>
          <a:xfrm>
            <a:off x="457200" y="-857250"/>
            <a:ext cx="8229600" cy="857250"/>
          </a:xfrm>
        </p:spPr>
        <p:txBody>
          <a:bodyPr vert="horz" wrap="square" lIns="91440" tIns="45720" rIns="91440" bIns="45720" numCol="1" anchor="b" anchorCtr="0" compatLnSpc="1">
            <a:prstTxWarp prst="textNoShape">
              <a:avLst/>
            </a:prstTxWarp>
          </a:bodyPr>
          <a:lstStyle/>
          <a:p>
            <a:r>
              <a:rPr lang="en-GB"/>
              <a:t>Last slide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22682258B5CB40AF60FEA3D4CF8EC5" ma:contentTypeVersion="12" ma:contentTypeDescription="Create a new document." ma:contentTypeScope="" ma:versionID="7ac2edefe01d378b7ffea4f3b16c44d7">
  <xsd:schema xmlns:xsd="http://www.w3.org/2001/XMLSchema" xmlns:xs="http://www.w3.org/2001/XMLSchema" xmlns:p="http://schemas.microsoft.com/office/2006/metadata/properties" xmlns:ns2="e1c8291f-86b0-46fc-9912-9f263a248987" xmlns:ns3="61cfc91f-c1ad-43df-9c76-122b3be0f723" targetNamespace="http://schemas.microsoft.com/office/2006/metadata/properties" ma:root="true" ma:fieldsID="803be251e86b5e429892ce395f073078" ns2:_="" ns3:_="">
    <xsd:import namespace="e1c8291f-86b0-46fc-9912-9f263a248987"/>
    <xsd:import namespace="61cfc91f-c1ad-43df-9c76-122b3be0f7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8291f-86b0-46fc-9912-9f263a248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b5105ad-fc01-4f04-9303-2d3857fdf2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cfc91f-c1ad-43df-9c76-122b3be0f72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0ffb3a4-be5a-4221-87ce-015ca2645a82}" ma:internalName="TaxCatchAll" ma:showField="CatchAllData" ma:web="61cfc91f-c1ad-43df-9c76-122b3be0f72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c8291f-86b0-46fc-9912-9f263a248987">
      <Terms xmlns="http://schemas.microsoft.com/office/infopath/2007/PartnerControls"/>
    </lcf76f155ced4ddcb4097134ff3c332f>
    <TaxCatchAll xmlns="61cfc91f-c1ad-43df-9c76-122b3be0f7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A48C18-C886-4EC9-A500-A6F7AC2D2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8291f-86b0-46fc-9912-9f263a248987"/>
    <ds:schemaRef ds:uri="61cfc91f-c1ad-43df-9c76-122b3be0f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9D1C3B-F8F9-4A4A-985E-F29F9F037D7D}">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http://purl.org/dc/terms/"/>
    <ds:schemaRef ds:uri="http://www.w3.org/XML/1998/namespace"/>
    <ds:schemaRef ds:uri="61cfc91f-c1ad-43df-9c76-122b3be0f723"/>
    <ds:schemaRef ds:uri="e1c8291f-86b0-46fc-9912-9f263a248987"/>
  </ds:schemaRefs>
</ds:datastoreItem>
</file>

<file path=customXml/itemProps3.xml><?xml version="1.0" encoding="utf-8"?>
<ds:datastoreItem xmlns:ds="http://schemas.openxmlformats.org/officeDocument/2006/customXml" ds:itemID="{45932453-208A-458B-B5D8-D4CCE8029E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1832</TotalTime>
  <Words>386</Words>
  <Application>Microsoft Office PowerPoint</Application>
  <PresentationFormat>On-screen Show (16:9)</PresentationFormat>
  <Paragraphs>60</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Arial</vt:lpstr>
      <vt:lpstr>Office Theme</vt:lpstr>
      <vt:lpstr>SQA HN Business Network Event 3rd April 2025 </vt:lpstr>
      <vt:lpstr>Introduction</vt:lpstr>
      <vt:lpstr>Agenda</vt:lpstr>
      <vt:lpstr>Uptake</vt:lpstr>
      <vt:lpstr>Moving forward</vt:lpstr>
      <vt:lpstr>New NextGen units (HNC Accounting options)</vt:lpstr>
      <vt:lpstr>Last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Lang</dc:creator>
  <cp:lastModifiedBy>Louise Mycroft</cp:lastModifiedBy>
  <cp:revision>83</cp:revision>
  <dcterms:created xsi:type="dcterms:W3CDTF">2018-07-26T07:39:47Z</dcterms:created>
  <dcterms:modified xsi:type="dcterms:W3CDTF">2025-04-28T15:09:28Z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
  </property>
  <property fmtid="{D5CDD505-2E9C-101B-9397-08002B2CF9AE}" pid="3" name="Officer">
    <vt:lpwstr/>
  </property>
  <property fmtid="{D5CDD505-2E9C-101B-9397-08002B2CF9AE}" pid="4" name="Admin">
    <vt:lpwstr/>
  </property>
  <property fmtid="{D5CDD505-2E9C-101B-9397-08002B2CF9AE}" pid="5" name="Location">
    <vt:lpwstr/>
  </property>
  <property fmtid="{D5CDD505-2E9C-101B-9397-08002B2CF9AE}" pid="6" name="ContentTypeId">
    <vt:lpwstr>0x0101002222682258B5CB40AF60FEA3D4CF8EC5</vt:lpwstr>
  </property>
</Properties>
</file>