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38"/>
  </p:notesMasterIdLst>
  <p:handoutMasterIdLst>
    <p:handoutMasterId r:id="rId39"/>
  </p:handoutMasterIdLst>
  <p:sldIdLst>
    <p:sldId id="263" r:id="rId12"/>
    <p:sldId id="294" r:id="rId13"/>
    <p:sldId id="280" r:id="rId14"/>
    <p:sldId id="295" r:id="rId15"/>
    <p:sldId id="277" r:id="rId16"/>
    <p:sldId id="296" r:id="rId17"/>
    <p:sldId id="298" r:id="rId18"/>
    <p:sldId id="297" r:id="rId19"/>
    <p:sldId id="299" r:id="rId20"/>
    <p:sldId id="300" r:id="rId21"/>
    <p:sldId id="306" r:id="rId22"/>
    <p:sldId id="301" r:id="rId23"/>
    <p:sldId id="302" r:id="rId24"/>
    <p:sldId id="303" r:id="rId25"/>
    <p:sldId id="304" r:id="rId26"/>
    <p:sldId id="305" r:id="rId27"/>
    <p:sldId id="311" r:id="rId28"/>
    <p:sldId id="309" r:id="rId29"/>
    <p:sldId id="313" r:id="rId30"/>
    <p:sldId id="314" r:id="rId31"/>
    <p:sldId id="310" r:id="rId32"/>
    <p:sldId id="315" r:id="rId33"/>
    <p:sldId id="316" r:id="rId34"/>
    <p:sldId id="317" r:id="rId35"/>
    <p:sldId id="308" r:id="rId36"/>
    <p:sldId id="318" r:id="rId3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04/03/2015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9E26-893B-46E4-8F92-CD0547E7D4F4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DF21B-71A1-40F3-99D5-A21573096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0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2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8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56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9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8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4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2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2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00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2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39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20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3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42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6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4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5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1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5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F21B-71A1-40F3-99D5-A215730962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8" y="1556792"/>
            <a:ext cx="8502338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Workshop A – HN Enhancement Project: A Practitioner’s Perspective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56451" y="2889148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>
                <a:latin typeface="Arial"/>
              </a:rPr>
              <a:t>John </a:t>
            </a:r>
            <a:r>
              <a:rPr lang="en-GB" kern="0" dirty="0" smtClean="0">
                <a:latin typeface="Arial"/>
              </a:rPr>
              <a:t>Kelly</a:t>
            </a:r>
            <a:r>
              <a:rPr lang="en-US" sz="4000" kern="0" dirty="0" smtClean="0">
                <a:latin typeface="Arial"/>
              </a:rPr>
              <a:t> </a:t>
            </a:r>
            <a:r>
              <a:rPr lang="en-GB" kern="0" dirty="0" smtClean="0">
                <a:latin typeface="Arial"/>
              </a:rPr>
              <a:t>and Iain Walker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3832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b="1" kern="0" dirty="0" smtClean="0">
                <a:latin typeface="Arial"/>
              </a:rPr>
              <a:t>Results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GB" kern="0" dirty="0" smtClean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33078" r="25478" b="38289"/>
          <a:stretch/>
        </p:blipFill>
        <p:spPr bwMode="auto">
          <a:xfrm>
            <a:off x="323528" y="2204218"/>
            <a:ext cx="7056784" cy="38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1731" y="260648"/>
            <a:ext cx="8784976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dirty="0" smtClean="0"/>
              <a:t>Economic Issues:  A practitioner’s perspective</a:t>
            </a:r>
          </a:p>
          <a:p>
            <a:pPr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Results30</a:t>
            </a:r>
          </a:p>
          <a:p>
            <a:pPr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22761" r="59841" b="13806"/>
          <a:stretch/>
        </p:blipFill>
        <p:spPr bwMode="auto">
          <a:xfrm>
            <a:off x="827584" y="1268760"/>
            <a:ext cx="6552728" cy="50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628800"/>
            <a:ext cx="8784976" cy="42478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b="1" kern="0" dirty="0">
                <a:latin typeface="Arial"/>
              </a:rPr>
              <a:t>S</a:t>
            </a:r>
            <a:r>
              <a:rPr lang="en-GB" b="1" kern="0" dirty="0" smtClean="0">
                <a:latin typeface="Arial"/>
              </a:rPr>
              <a:t>tudent </a:t>
            </a:r>
            <a:r>
              <a:rPr lang="en-GB" b="1" kern="0" dirty="0">
                <a:latin typeface="Arial"/>
              </a:rPr>
              <a:t>perspective - </a:t>
            </a:r>
            <a:r>
              <a:rPr lang="en-GB" sz="2000" b="1" kern="0" dirty="0">
                <a:latin typeface="Arial"/>
              </a:rPr>
              <a:t>13 responses out of 63 (5 withdrawn) in an </a:t>
            </a:r>
            <a:r>
              <a:rPr lang="en-GB" sz="2000" b="1" kern="0" dirty="0" smtClean="0">
                <a:latin typeface="Arial"/>
              </a:rPr>
              <a:t>anonymous </a:t>
            </a:r>
            <a:r>
              <a:rPr lang="en-GB" sz="2000" b="1" kern="0" dirty="0">
                <a:latin typeface="Arial"/>
              </a:rPr>
              <a:t>survey </a:t>
            </a:r>
            <a:endParaRPr lang="en-GB" kern="0" dirty="0" smtClean="0">
              <a:latin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16066" r="48916" b="55664"/>
          <a:stretch/>
        </p:blipFill>
        <p:spPr>
          <a:xfrm>
            <a:off x="323528" y="2636912"/>
            <a:ext cx="80648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404664"/>
            <a:ext cx="8784976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GB" kern="0" dirty="0" smtClean="0">
              <a:latin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21369" r="48916" b="75112"/>
          <a:stretch/>
        </p:blipFill>
        <p:spPr>
          <a:xfrm>
            <a:off x="261526" y="1700808"/>
            <a:ext cx="8198905" cy="3257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45498" r="50000" b="31459"/>
          <a:stretch/>
        </p:blipFill>
        <p:spPr>
          <a:xfrm>
            <a:off x="261527" y="2026564"/>
            <a:ext cx="8198904" cy="18724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t="20521" r="50000" b="51402"/>
          <a:stretch/>
        </p:blipFill>
        <p:spPr>
          <a:xfrm>
            <a:off x="261527" y="3899020"/>
            <a:ext cx="8198904" cy="19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404664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GB" kern="0" dirty="0" smtClean="0">
              <a:latin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21369" r="48916" b="75112"/>
          <a:stretch/>
        </p:blipFill>
        <p:spPr>
          <a:xfrm>
            <a:off x="261526" y="1700807"/>
            <a:ext cx="8126897" cy="3260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35429" r="50000" b="44820"/>
          <a:stretch/>
        </p:blipFill>
        <p:spPr>
          <a:xfrm>
            <a:off x="247719" y="2026811"/>
            <a:ext cx="8140704" cy="161821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61763" r="50000" b="6868"/>
          <a:stretch/>
        </p:blipFill>
        <p:spPr>
          <a:xfrm>
            <a:off x="247719" y="3645025"/>
            <a:ext cx="8140704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b="1" kern="0" dirty="0" smtClean="0">
                <a:latin typeface="Arial"/>
              </a:rPr>
              <a:t>My perspective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More like a university assessment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Neat and tidy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No remediation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Preparation for Graded Unit 1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Limited number of papers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Bad weather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7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2849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 starts again next year!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74838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Unit </a:t>
            </a:r>
            <a:r>
              <a:rPr lang="en-GB" sz="2800" dirty="0" smtClean="0">
                <a:solidFill>
                  <a:schemeClr val="bg1"/>
                </a:solidFill>
              </a:rPr>
              <a:t>titles: </a:t>
            </a:r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	</a:t>
            </a:r>
            <a:r>
              <a:rPr lang="en-GB" sz="2800" b="1" dirty="0" smtClean="0">
                <a:solidFill>
                  <a:schemeClr val="bg1"/>
                </a:solidFill>
              </a:rPr>
              <a:t>Business </a:t>
            </a:r>
            <a:r>
              <a:rPr lang="en-GB" sz="2800" b="1" dirty="0">
                <a:solidFill>
                  <a:schemeClr val="bg1"/>
                </a:solidFill>
              </a:rPr>
              <a:t>Graded Unit 2 F8LE35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                           	</a:t>
            </a:r>
            <a:r>
              <a:rPr lang="en-GB" sz="2800" b="1" dirty="0" smtClean="0">
                <a:solidFill>
                  <a:schemeClr val="bg1"/>
                </a:solidFill>
              </a:rPr>
              <a:t>	Research </a:t>
            </a:r>
            <a:r>
              <a:rPr lang="en-GB" sz="2800" b="1" dirty="0">
                <a:solidFill>
                  <a:schemeClr val="bg1"/>
                </a:solidFill>
              </a:rPr>
              <a:t>Skills </a:t>
            </a:r>
            <a:r>
              <a:rPr lang="en-GB" sz="2800" b="1" dirty="0" smtClean="0">
                <a:solidFill>
                  <a:schemeClr val="bg1"/>
                </a:solidFill>
              </a:rPr>
              <a:t>F60A34</a:t>
            </a:r>
            <a:r>
              <a:rPr lang="en-GB" sz="2800" dirty="0">
                <a:solidFill>
                  <a:schemeClr val="bg1"/>
                </a:solidFill>
              </a:rPr>
              <a:t>	</a:t>
            </a:r>
          </a:p>
          <a:p>
            <a:r>
              <a:rPr lang="en-GB" sz="2800" dirty="0">
                <a:solidFill>
                  <a:schemeClr val="bg1"/>
                </a:solidFill>
              </a:rPr>
              <a:t>Type of </a:t>
            </a:r>
            <a:r>
              <a:rPr lang="en-GB" sz="2800" dirty="0" smtClean="0">
                <a:solidFill>
                  <a:schemeClr val="bg1"/>
                </a:solidFill>
              </a:rPr>
              <a:t>Alternative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Assessment</a:t>
            </a:r>
            <a:r>
              <a:rPr lang="en-GB" sz="2800" dirty="0">
                <a:solidFill>
                  <a:schemeClr val="bg1"/>
                </a:solidFill>
              </a:rPr>
              <a:t>:  </a:t>
            </a:r>
            <a:r>
              <a:rPr lang="en-GB" sz="2800" dirty="0" smtClean="0">
                <a:solidFill>
                  <a:schemeClr val="bg1"/>
                </a:solidFill>
              </a:rPr>
              <a:t>		</a:t>
            </a:r>
            <a:r>
              <a:rPr lang="en-GB" sz="2800" b="1" dirty="0" smtClean="0">
                <a:solidFill>
                  <a:schemeClr val="bg1"/>
                </a:solidFill>
              </a:rPr>
              <a:t>Combined </a:t>
            </a:r>
            <a:r>
              <a:rPr lang="en-GB" sz="2800" b="1" dirty="0">
                <a:solidFill>
                  <a:schemeClr val="bg1"/>
                </a:solidFill>
              </a:rPr>
              <a:t>Assessment</a:t>
            </a:r>
          </a:p>
          <a:p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r>
              <a:rPr lang="en-GB" sz="2800" dirty="0">
                <a:solidFill>
                  <a:schemeClr val="bg1"/>
                </a:solidFill>
              </a:rPr>
              <a:t>Type of </a:t>
            </a:r>
            <a:r>
              <a:rPr lang="en-GB" sz="2800" dirty="0" smtClean="0">
                <a:solidFill>
                  <a:schemeClr val="bg1"/>
                </a:solidFill>
              </a:rPr>
              <a:t>Assessment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Instrument</a:t>
            </a:r>
            <a:r>
              <a:rPr lang="en-GB" sz="2800" dirty="0">
                <a:solidFill>
                  <a:schemeClr val="bg1"/>
                </a:solidFill>
              </a:rPr>
              <a:t>:  </a:t>
            </a:r>
            <a:r>
              <a:rPr lang="en-GB" sz="2800" dirty="0" smtClean="0">
                <a:solidFill>
                  <a:schemeClr val="bg1"/>
                </a:solidFill>
              </a:rPr>
              <a:t>		</a:t>
            </a:r>
            <a:r>
              <a:rPr lang="en-GB" sz="2800" b="1" dirty="0" smtClean="0">
                <a:solidFill>
                  <a:schemeClr val="bg1"/>
                </a:solidFill>
              </a:rPr>
              <a:t>Investigation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94108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14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548680"/>
            <a:ext cx="894108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- </a:t>
            </a:r>
            <a:r>
              <a:rPr lang="en-GB" sz="3200" u="sng" kern="0" dirty="0" smtClean="0"/>
              <a:t>Rationale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941086" cy="479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Reduction in assessment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Integration of delivery of related content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Reduction in duplication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Contextualising of application of research skills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Better preparation for progression from FE to HE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Opportunities for application of independent learning skills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2340610" algn="l"/>
              </a:tabLst>
            </a:pPr>
            <a:r>
              <a:rPr lang="en-GB" sz="2700" b="1" dirty="0">
                <a:solidFill>
                  <a:schemeClr val="bg1"/>
                </a:solidFill>
              </a:rPr>
              <a:t>Development of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966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16978" r="11568" b="47201"/>
          <a:stretch/>
        </p:blipFill>
        <p:spPr bwMode="auto">
          <a:xfrm>
            <a:off x="179512" y="2492896"/>
            <a:ext cx="8889301" cy="28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548680"/>
            <a:ext cx="894108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99" y="1700808"/>
            <a:ext cx="444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Research Skills Unit: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2802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Each outcome has common requirements to Business GU2, however….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3528" y="548680"/>
            <a:ext cx="864096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HN Enhancement Project Background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23528" y="1484784"/>
            <a:ext cx="8640960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Piloting ‘Enhancements’ to Higher National Qualifications to Achieve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Articulation – September 2012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FFFF"/>
              </a:buClr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Collaboration between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SQA, the Scottish Government, Scottish Funding Council (SFC) and the chair of SQA’s HN Key Partners Group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FFFF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pilot activity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consider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‘enhancements’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necessary to improve articulation between HN qualifications and degree programmes and what form these ‘enhancements’ might take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548680"/>
            <a:ext cx="894108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Research Skills Unit specifies that 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56654" r="44314" b="34407"/>
          <a:stretch/>
        </p:blipFill>
        <p:spPr bwMode="auto">
          <a:xfrm>
            <a:off x="87742" y="2780928"/>
            <a:ext cx="8876746" cy="14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62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- </a:t>
            </a:r>
            <a:r>
              <a:rPr lang="en-GB" sz="3200" u="sng" kern="0" dirty="0" smtClean="0"/>
              <a:t>Opportunities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2340610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The </a:t>
            </a:r>
            <a:r>
              <a:rPr lang="en-GB" sz="2800" b="1" dirty="0">
                <a:solidFill>
                  <a:schemeClr val="bg1"/>
                </a:solidFill>
              </a:rPr>
              <a:t>development and delivery of teaching of research skills </a:t>
            </a:r>
            <a:r>
              <a:rPr lang="en-GB" sz="3200" b="1" i="1" dirty="0">
                <a:solidFill>
                  <a:schemeClr val="bg1"/>
                </a:solidFill>
              </a:rPr>
              <a:t>early on </a:t>
            </a:r>
            <a:r>
              <a:rPr lang="en-GB" sz="2800" b="1" dirty="0">
                <a:solidFill>
                  <a:schemeClr val="bg1"/>
                </a:solidFill>
              </a:rPr>
              <a:t>in the HND Business course provides further opportunities for integration of these skills into other units such </a:t>
            </a:r>
            <a:r>
              <a:rPr lang="en-GB" sz="2800" b="1" dirty="0" smtClean="0">
                <a:solidFill>
                  <a:schemeClr val="bg1"/>
                </a:solidFill>
              </a:rPr>
              <a:t>as:</a:t>
            </a:r>
          </a:p>
          <a:p>
            <a:pPr>
              <a:spcAft>
                <a:spcPts val="0"/>
              </a:spcAft>
              <a:tabLst>
                <a:tab pos="2340610" algn="l"/>
              </a:tabLst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40610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Information </a:t>
            </a:r>
            <a:r>
              <a:rPr lang="en-GB" sz="2800" b="1" dirty="0">
                <a:solidFill>
                  <a:schemeClr val="bg1"/>
                </a:solidFill>
              </a:rPr>
              <a:t>and Communication Technology in </a:t>
            </a:r>
            <a:r>
              <a:rPr lang="en-GB" sz="2800" b="1" dirty="0" smtClean="0">
                <a:solidFill>
                  <a:schemeClr val="bg1"/>
                </a:solidFill>
              </a:rPr>
              <a:t>Business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40610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Economics </a:t>
            </a:r>
            <a:r>
              <a:rPr lang="en-GB" sz="2800" b="1" dirty="0">
                <a:solidFill>
                  <a:schemeClr val="bg1"/>
                </a:solidFill>
              </a:rPr>
              <a:t>1 and Economics </a:t>
            </a:r>
            <a:r>
              <a:rPr lang="en-GB" sz="2800" b="1" dirty="0" smtClean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40610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Behavioural </a:t>
            </a:r>
            <a:r>
              <a:rPr lang="en-GB" sz="2800" b="1" dirty="0">
                <a:solidFill>
                  <a:schemeClr val="bg1"/>
                </a:solidFill>
              </a:rPr>
              <a:t>Skills for </a:t>
            </a:r>
            <a:r>
              <a:rPr lang="en-GB" sz="2800" b="1" dirty="0" smtClean="0">
                <a:solidFill>
                  <a:schemeClr val="bg1"/>
                </a:solidFill>
              </a:rPr>
              <a:t>Business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340610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Business </a:t>
            </a:r>
            <a:r>
              <a:rPr lang="en-GB" sz="2800" b="1" dirty="0">
                <a:solidFill>
                  <a:schemeClr val="bg1"/>
                </a:solidFill>
              </a:rPr>
              <a:t>Culture and </a:t>
            </a:r>
            <a:r>
              <a:rPr lang="en-GB" sz="2800" b="1" dirty="0" smtClean="0">
                <a:solidFill>
                  <a:schemeClr val="bg1"/>
                </a:solidFill>
              </a:rPr>
              <a:t>Strategy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62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– </a:t>
            </a:r>
            <a:r>
              <a:rPr lang="en-GB" sz="3200" u="sng" kern="0" dirty="0" smtClean="0"/>
              <a:t>How?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One class, 19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My </a:t>
            </a:r>
            <a:r>
              <a:rPr lang="en-GB" sz="2800" b="1" dirty="0" smtClean="0">
                <a:solidFill>
                  <a:schemeClr val="bg1"/>
                </a:solidFill>
              </a:rPr>
              <a:t>delivery has been over 3 x 12 week blocks.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I u</a:t>
            </a:r>
            <a:r>
              <a:rPr lang="en-GB" sz="2800" b="1" dirty="0" smtClean="0">
                <a:solidFill>
                  <a:schemeClr val="bg1"/>
                </a:solidFill>
              </a:rPr>
              <a:t>sed </a:t>
            </a:r>
            <a:r>
              <a:rPr lang="en-GB" sz="2800" b="1" dirty="0" smtClean="0">
                <a:solidFill>
                  <a:schemeClr val="bg1"/>
                </a:solidFill>
              </a:rPr>
              <a:t>extended Checklist as per exemplar to mark.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Stage 1 submitted and marked by early December.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Stage 2 submissions of Development Reports today!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Stage 3 submissions of Evaluation Reports  13</a:t>
            </a:r>
            <a:r>
              <a:rPr lang="en-GB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</a:rPr>
              <a:t> May.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62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- </a:t>
            </a:r>
            <a:r>
              <a:rPr lang="en-GB" sz="3200" u="sng" kern="0" dirty="0" smtClean="0"/>
              <a:t>Marking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25187" r="6250" b="7649"/>
          <a:stretch/>
        </p:blipFill>
        <p:spPr bwMode="auto">
          <a:xfrm>
            <a:off x="335622" y="1700808"/>
            <a:ext cx="7299442" cy="448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 r="38209" b="25699"/>
          <a:stretch/>
        </p:blipFill>
        <p:spPr bwMode="auto">
          <a:xfrm>
            <a:off x="971600" y="1628800"/>
            <a:ext cx="606331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62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</a:t>
            </a:r>
          </a:p>
          <a:p>
            <a:pPr>
              <a:defRPr/>
            </a:pPr>
            <a:r>
              <a:rPr lang="en-GB" sz="3200" kern="0" dirty="0" smtClean="0"/>
              <a:t>Alternative Approach - </a:t>
            </a:r>
            <a:r>
              <a:rPr lang="en-GB" sz="3200" u="sng" kern="0" dirty="0" smtClean="0"/>
              <a:t>Marking</a:t>
            </a:r>
            <a:endParaRPr kumimoji="0" lang="en-US" sz="320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95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Business Graded Unit 2/Research Skills: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b="1" kern="0" dirty="0" smtClean="0">
                <a:latin typeface="Arial"/>
              </a:rPr>
              <a:t>My perspective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Stage 2 drawing to a close early March 2015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Stage 3 submissions due in on 13</a:t>
            </a:r>
            <a:r>
              <a:rPr lang="en-GB" kern="0" baseline="30000" dirty="0" smtClean="0">
                <a:latin typeface="Arial"/>
              </a:rPr>
              <a:t>th</a:t>
            </a:r>
            <a:r>
              <a:rPr lang="en-GB" kern="0" dirty="0" smtClean="0">
                <a:latin typeface="Arial"/>
              </a:rPr>
              <a:t> May 2015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Improvements in timing of unit (s) – 3 credits/3 stages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Encourages holistic approach, helps to reduce “disintegration” of course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Preparation for university research and presentation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Provides clear evidence of “effective referencing”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Develops better projects with inclusion of surveys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76672"/>
            <a:ext cx="8502338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Workshop A – HN Enhancement Project: A Practitioner’s Perspective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8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QUESTIONS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SUGGESTIONS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56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548680"/>
            <a:ext cx="8568952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/>
              <a:t>HN Enhancement </a:t>
            </a:r>
            <a:r>
              <a:rPr lang="en-GB" kern="0" dirty="0"/>
              <a:t>Project Background</a:t>
            </a:r>
            <a:endParaRPr lang="en-US" sz="6000" kern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340768"/>
            <a:ext cx="8568952" cy="40318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>
                <a:latin typeface="Arial"/>
              </a:rPr>
              <a:t>The </a:t>
            </a:r>
            <a:r>
              <a:rPr lang="en-GB" kern="0" dirty="0" smtClean="0">
                <a:latin typeface="Arial"/>
              </a:rPr>
              <a:t>qualification areas </a:t>
            </a:r>
            <a:r>
              <a:rPr lang="en-GB" kern="0" dirty="0">
                <a:latin typeface="Arial"/>
              </a:rPr>
              <a:t>to be included in the project were: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Business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Computing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Social Sciences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Engineering (Electrical)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One ‘enhancement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project was assessment which would encompass 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lvl="0">
              <a:buClr>
                <a:srgbClr val="FFFFFF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HN and degree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lvl="0">
              <a:buClr>
                <a:srgbClr val="FFFFFF"/>
              </a:buCl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of Integrated Assessment Support Packs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548680"/>
            <a:ext cx="8568952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kern="0" dirty="0" smtClean="0"/>
              <a:t>HN Enhancement </a:t>
            </a:r>
            <a:r>
              <a:rPr lang="en-GB" kern="0" dirty="0"/>
              <a:t>Project Background</a:t>
            </a:r>
            <a:endParaRPr lang="en-US" sz="6000" kern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23528" y="1340768"/>
            <a:ext cx="8568952" cy="40318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>
                <a:latin typeface="Arial"/>
              </a:rPr>
              <a:t>S</a:t>
            </a:r>
            <a:r>
              <a:rPr lang="en-GB" kern="0" dirty="0" smtClean="0">
                <a:latin typeface="Arial"/>
              </a:rPr>
              <a:t>pecific Units were identified within HN Business which were felt best suited to the project included: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Business Law: An Introduction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Business: Graded Unit 2 and Research Skills 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Economic Issues: An Introduction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Business Culture and Strategy and Behavioural Skills for Business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sz="2400" kern="0" noProof="0" dirty="0" smtClean="0">
                <a:latin typeface="Arial"/>
              </a:rPr>
              <a:t>The Units were to have either Combined assessments or examination based assessment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0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15936" r="27427" b="13888"/>
          <a:stretch/>
        </p:blipFill>
        <p:spPr bwMode="auto">
          <a:xfrm>
            <a:off x="107504" y="476672"/>
            <a:ext cx="66296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520015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Issues: Assessment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928992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 smtClean="0">
                <a:latin typeface="Arial"/>
              </a:rPr>
              <a:t>A number of areas had to be considered prior to delivery: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12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Which courses to include in the pilot</a:t>
            </a:r>
          </a:p>
          <a:p>
            <a:pPr lvl="1"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HN Business, Accounting, Distance learning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Coordination of  delivery across multiple sites</a:t>
            </a:r>
          </a:p>
          <a:p>
            <a:pPr lvl="1"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17 week semester, when to assess/reassess</a:t>
            </a:r>
          </a:p>
          <a:p>
            <a:pPr lvl="1"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Security and integrity</a:t>
            </a:r>
          </a:p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Scope for sharing materials</a:t>
            </a:r>
          </a:p>
          <a:p>
            <a:pPr lvl="1">
              <a:buClr>
                <a:srgbClr val="FFFFFF"/>
              </a:buClr>
              <a:defRPr/>
            </a:pPr>
            <a:r>
              <a:rPr lang="en-GB" sz="2400" kern="0" dirty="0" smtClean="0">
                <a:latin typeface="Arial"/>
              </a:rPr>
              <a:t>Blackboard</a:t>
            </a:r>
          </a:p>
          <a:p>
            <a:pPr lvl="1">
              <a:buClr>
                <a:srgbClr val="FFFFFF"/>
              </a:buClr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Exam preparation versus coaching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1816" y="1844824"/>
            <a:ext cx="8568952" cy="40318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kern="0" dirty="0" smtClean="0">
                <a:latin typeface="Arial"/>
              </a:rPr>
              <a:t>Marking - How?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A balance between allocating marks and quality of the overall response 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Allocating marks balanced between description and explanation/evaluation 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Flexibility in marking to capture unconventional responses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Remarking all borderline results</a:t>
            </a:r>
          </a:p>
        </p:txBody>
      </p:sp>
    </p:spTree>
    <p:extLst>
      <p:ext uri="{BB962C8B-B14F-4D97-AF65-F5344CB8AC3E}">
        <p14:creationId xmlns:p14="http://schemas.microsoft.com/office/powerpoint/2010/main" val="11119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2060848"/>
            <a:ext cx="8784976" cy="38157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b="1" kern="0" dirty="0" smtClean="0">
                <a:latin typeface="Arial"/>
              </a:rPr>
              <a:t>Marking - Paper 1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Q1 - 7 marks: 4 for explanation, 3 for link to article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Q2a/b - 2 marks, answers are right or wrong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Q3a/b - 5 marks: Deduct mark for each error and omission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Q3c/d - 8 marks: Difficult and dropped marks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Q4 - 6 marks: 4 for explanation, 2 for link to statement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endParaRPr lang="en-GB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1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548680"/>
            <a:ext cx="878497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/>
              <a:t>Economic Issues: </a:t>
            </a:r>
          </a:p>
          <a:p>
            <a:pPr>
              <a:defRPr/>
            </a:pPr>
            <a:r>
              <a:rPr lang="en-GB" sz="3200" kern="0" dirty="0" smtClean="0"/>
              <a:t>A practitioner’s perspective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1772816"/>
            <a:ext cx="8784976" cy="41038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Clr>
                <a:srgbClr val="FFFFFF"/>
              </a:buClr>
              <a:buNone/>
              <a:defRPr/>
            </a:pPr>
            <a:r>
              <a:rPr lang="en-GB" b="1" kern="0" dirty="0" smtClean="0">
                <a:latin typeface="Arial"/>
              </a:rPr>
              <a:t>Marking - Paper 1</a:t>
            </a:r>
          </a:p>
          <a:p>
            <a:pPr marL="0" lvl="0" indent="0">
              <a:buClr>
                <a:srgbClr val="FFFFFF"/>
              </a:buClr>
              <a:buNone/>
              <a:defRPr/>
            </a:pPr>
            <a:endParaRPr lang="en-GB" sz="1400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Q5a - 10 marks: 5 for description, 5 explanation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Q5b – 6 marks: 3marks per justified </a:t>
            </a:r>
            <a:r>
              <a:rPr lang="en-GB" kern="0" dirty="0" smtClean="0">
                <a:latin typeface="Arial"/>
              </a:rPr>
              <a:t>criticism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Q6 a or b - 4 marks: relatively easy marks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Q7 a or b – 12 marks: Based on Outcome 3 exercise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1400" kern="0" dirty="0" smtClean="0"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kern="0" dirty="0" smtClean="0">
                <a:latin typeface="Arial"/>
              </a:rPr>
              <a:t>Marks ranged from </a:t>
            </a:r>
            <a:r>
              <a:rPr lang="en-GB" kern="0" dirty="0">
                <a:latin typeface="Arial"/>
              </a:rPr>
              <a:t>7</a:t>
            </a:r>
            <a:r>
              <a:rPr lang="en-GB" kern="0" dirty="0" smtClean="0">
                <a:latin typeface="Arial"/>
              </a:rPr>
              <a:t> and upwards, quite a few on 30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GB" kern="0" dirty="0" smtClean="0">
                <a:latin typeface="Arial"/>
              </a:rPr>
              <a:t>Marks given back and detailed feedback to those not achieving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kern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872</Words>
  <Application>Microsoft Office PowerPoint</Application>
  <PresentationFormat>On-screen Show (4:3)</PresentationFormat>
  <Paragraphs>177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John</cp:lastModifiedBy>
  <cp:revision>106</cp:revision>
  <cp:lastPrinted>2013-10-31T13:53:25Z</cp:lastPrinted>
  <dcterms:created xsi:type="dcterms:W3CDTF">2013-10-10T15:37:55Z</dcterms:created>
  <dcterms:modified xsi:type="dcterms:W3CDTF">2015-03-04T19:47:53Z</dcterms:modified>
</cp:coreProperties>
</file>