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  <p:sldMasterId id="2147483684" r:id="rId7"/>
  </p:sldMasterIdLst>
  <p:notesMasterIdLst>
    <p:notesMasterId r:id="rId27"/>
  </p:notesMasterIdLst>
  <p:handoutMasterIdLst>
    <p:handoutMasterId r:id="rId28"/>
  </p:handoutMasterIdLst>
  <p:sldIdLst>
    <p:sldId id="260" r:id="rId8"/>
    <p:sldId id="310" r:id="rId9"/>
    <p:sldId id="286" r:id="rId10"/>
    <p:sldId id="298" r:id="rId11"/>
    <p:sldId id="301" r:id="rId12"/>
    <p:sldId id="284" r:id="rId13"/>
    <p:sldId id="296" r:id="rId14"/>
    <p:sldId id="304" r:id="rId15"/>
    <p:sldId id="305" r:id="rId16"/>
    <p:sldId id="308" r:id="rId17"/>
    <p:sldId id="306" r:id="rId18"/>
    <p:sldId id="297" r:id="rId19"/>
    <p:sldId id="299" r:id="rId20"/>
    <p:sldId id="294" r:id="rId21"/>
    <p:sldId id="300" r:id="rId22"/>
    <p:sldId id="309" r:id="rId23"/>
    <p:sldId id="307" r:id="rId24"/>
    <p:sldId id="302" r:id="rId25"/>
    <p:sldId id="3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AAB819-B447-2522-4FF0-91E9F97DB00C}" name="Graeme McDiarmid" initials="GM" userId="S::graeme.mcdiarmid@qualifications.gov.scot::de923c14-1884-4dae-9d81-b369b759c6ed" providerId="AD"/>
  <p188:author id="{90AFBF88-B090-B706-749A-049C21BB373A}" name="Gemma Watson" initials="GW" userId="S::gemma.watson@qualifications.gov.scot::e753a41c-d532-423f-b2fc-d006a77dcb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E9D"/>
    <a:srgbClr val="C44444"/>
    <a:srgbClr val="1E2A4C"/>
    <a:srgbClr val="F7C1C1"/>
    <a:srgbClr val="FDD24F"/>
    <a:srgbClr val="283031"/>
    <a:srgbClr val="FDFCF3"/>
    <a:srgbClr val="FDBC45"/>
    <a:srgbClr val="FDC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754C59-2327-45AF-8E76-D0190EC40BB4}" v="113" dt="2026-02-25T21:14:58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3"/>
  </p:normalViewPr>
  <p:slideViewPr>
    <p:cSldViewPr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5" d="100"/>
          <a:sy n="45" d="100"/>
        </p:scale>
        <p:origin x="276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CD12AC-7BB6-E328-3068-CB3AFDE1C7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0CE868-EB59-9CE1-3F29-B62140029D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CF439-3780-D14B-84BD-24DDB3E8F1B3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B371F-6256-345C-5E66-37F64790C8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3A6EE-DF38-5A52-D45D-D51A77BE88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688FC-D6A3-2A4D-8255-CF58314C8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411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6C3CD-37AA-A84A-AA22-E5E3E54B9E5D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0D8B5-C9B0-7C40-BBFB-D3D35DC6A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212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0D8B5-C9B0-7C40-BBFB-D3D35DC6A4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6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0D8B5-C9B0-7C40-BBFB-D3D35DC6A4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5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C8A77-A5F9-B73C-CE62-92B46B130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03203-2EEC-B4F1-630E-49C9417706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E2FA98-F408-6093-2C26-9E6981D9F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46AEE-1DE6-8821-873A-C6FBB8F3C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0D8B5-C9B0-7C40-BBFB-D3D35DC6A4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9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BCDC1-56A8-F748-9741-BB672E5A6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0215"/>
            <a:ext cx="9144000" cy="188974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29DF8-D0C3-6461-D643-5F72E219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8907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9A85FF2-D58B-C839-B410-303B88650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9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4E83956-6C20-74D1-9950-C75DB694E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74F362-89EC-BB34-F481-06E7A05E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11519940" cy="71865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56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4AA2571-D18C-68FF-C59B-2F023D60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21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BC5D6-263F-AE8E-94AE-9B1CDD876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272" y="547141"/>
            <a:ext cx="6173448" cy="238334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4B268-EC15-9714-035B-599E2AD47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280" y="1986197"/>
            <a:ext cx="5036695" cy="417910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F48657E-224C-A046-F6C2-503F1A5BD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937E64-3351-E4EA-EE88-CEA1619F3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5036695" cy="143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76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6AF598-C927-3A27-7F4E-84BC1FB0A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66282" y="547141"/>
            <a:ext cx="5861154" cy="57637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CE29FEF-8037-CB38-DD1E-EB21230CE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6EF2DB-7249-7D0E-F1B6-0156A5CC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5036695" cy="143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D05038-42D1-EE76-3AFF-EA6FE6C7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280" y="1986197"/>
            <a:ext cx="5036695" cy="4324661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257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40141EDC-4982-CFFC-E984-3BA63C485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C9E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6C203-F654-73D6-2D13-899694A5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04" y="1435265"/>
            <a:ext cx="10515600" cy="590931"/>
          </a:xfrm>
        </p:spPr>
        <p:txBody>
          <a:bodyPr anchor="t"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FD21CBC-8BF5-D10F-C120-A0696A078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304" y="5150734"/>
            <a:ext cx="9624858" cy="58907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7AD92B-9141-9673-A75D-6F664D161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89" y="567640"/>
            <a:ext cx="819032" cy="4445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1070DA-2515-5FE0-3CE2-4F7D676D5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90045" y="789890"/>
            <a:ext cx="9826907" cy="0"/>
          </a:xfrm>
          <a:prstGeom prst="line">
            <a:avLst/>
          </a:prstGeom>
          <a:ln>
            <a:solidFill>
              <a:srgbClr val="FC9E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C3C90F8-C217-4C15-F023-BB290BAED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594686" y="5845860"/>
            <a:ext cx="819032" cy="4445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A449D3-D7A5-828B-B118-452EAD0A9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rot="10800000">
            <a:off x="497255" y="6068110"/>
            <a:ext cx="9826907" cy="0"/>
          </a:xfrm>
          <a:prstGeom prst="line">
            <a:avLst/>
          </a:prstGeom>
          <a:ln>
            <a:solidFill>
              <a:srgbClr val="FC9E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509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6174CD-343C-A71A-2A6F-9DE7F036FC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416" y="1628800"/>
            <a:ext cx="10585176" cy="468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4E585-A4AC-A08E-A191-FBA41DAC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547141"/>
            <a:ext cx="10585176" cy="71865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58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13BDAF-A9B4-7B7F-1C83-F956936F1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160BC1-513F-19DB-3DEA-08BDC2CAA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0215"/>
            <a:ext cx="9144000" cy="188974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99F5C1A-D12C-6B2F-98DC-E06AC2947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8907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1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c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5E876F-7A33-7211-BA42-6B8FD7A8F85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C9E9D"/>
          </a:solidFill>
          <a:ln>
            <a:solidFill>
              <a:srgbClr val="FC9E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892EFD-A89C-9CF3-F415-824F8D7D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75" r="13805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813BDAF-A9B4-7B7F-1C83-F956936F1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62C5D-D1C9-DC6C-E4D7-864EFE2D0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0215"/>
            <a:ext cx="9144000" cy="188974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3017DF3-8A63-12FF-C6A0-471EC8A6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8907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18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ch Title Slide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5E876F-7A33-7211-BA42-6B8FD7A8F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C9E9D"/>
          </a:solidFill>
          <a:ln>
            <a:solidFill>
              <a:srgbClr val="FC9E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892EFD-A89C-9CF3-F415-824F8D7D91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75" r="13805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B729DF8-D0C3-6461-D643-5F72E219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2798" y="1263192"/>
            <a:ext cx="5115610" cy="589072"/>
          </a:xfrm>
        </p:spPr>
        <p:txBody>
          <a:bodyPr/>
          <a:lstStyle>
            <a:lvl1pPr marL="0" indent="0" algn="l">
              <a:buNone/>
              <a:defRPr sz="2400">
                <a:latin typeface="Jos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813BDAF-A9B4-7B7F-1C83-F956936F1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EFFEBD-CF87-441D-39DF-3BC0E415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92" y="1263191"/>
            <a:ext cx="5115610" cy="4294585"/>
          </a:xfrm>
        </p:spPr>
        <p:txBody>
          <a:bodyPr>
            <a:noAutofit/>
          </a:bodyPr>
          <a:lstStyle>
            <a:lvl1pPr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92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B901B548-3491-8514-F169-D5F734949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CBD9B-8831-1923-6C78-D0343F65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11519940" cy="718658"/>
          </a:xfr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A257389-9EE8-F949-CB87-D003F9CB84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86196"/>
            <a:ext cx="10515600" cy="4539147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8F04C94-56C4-2A7C-E411-DBC31D4AF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280" y="1986198"/>
            <a:ext cx="11519939" cy="3940040"/>
          </a:xfrm>
        </p:spPr>
        <p:txBody>
          <a:bodyPr numCol="2" spcCol="720000">
            <a:noAutofit/>
          </a:bodyPr>
          <a:lstStyle>
            <a:lvl1pPr marL="0" indent="0" algn="l">
              <a:buNone/>
              <a:defRPr lang="en-GB" sz="2400" b="0" i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DEC8FCE-3686-D7B2-A0DA-167EF704C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15EA19-09E9-C2FA-E043-20D65425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11519940" cy="71865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95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anorama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A1D2C99-0ADE-F525-40BD-05A3C1B7E74B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-1" y="2720050"/>
            <a:ext cx="12191999" cy="4137949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5EF1F5C-7861-8BE0-A7C2-AB264E024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67FDEEE-D0E7-4719-9349-620FEF568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8" y="551554"/>
            <a:ext cx="5758722" cy="14346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B9416B-70D9-DD70-4DAF-53279503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5036695" cy="143905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53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D440B37-20F7-8147-C7D1-48E69165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6D85D-0357-CDE4-094B-1AC6327C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3" y="2573528"/>
            <a:ext cx="11534931" cy="1003352"/>
          </a:xfrm>
        </p:spPr>
        <p:txBody>
          <a:bodyPr anchor="ctr"/>
          <a:lstStyle>
            <a:lvl1pPr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FF9DE-E259-4B21-B1E2-2D157728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783" y="4162243"/>
            <a:ext cx="11534931" cy="58907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714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DEC4529-7957-33A3-99C9-782E69C1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A759D-A11B-C388-917D-CC6E9F4A3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11519940" cy="718658"/>
          </a:xfr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717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3C0F0363-D0F8-4786-ABC1-24414524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68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80AC7B1B-64FE-57FF-9017-515C47375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C65803-B265-4212-7B9A-E84777B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0215"/>
            <a:ext cx="9144000" cy="188974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936E14-D4EB-C16F-38EA-695EC1C0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8907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216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032F7A3B-5C53-8A9D-545B-4E6F9DDFC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299600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341CC2E-9679-0C78-D208-0CCBBDA10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280" y="1986198"/>
            <a:ext cx="11519939" cy="3940040"/>
          </a:xfrm>
        </p:spPr>
        <p:txBody>
          <a:bodyPr numCol="2" spcCol="720000">
            <a:noAutofit/>
          </a:bodyPr>
          <a:lstStyle>
            <a:lvl1pPr marL="0" indent="0" algn="l">
              <a:buNone/>
              <a:defRPr lang="en-GB" sz="18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96F4CE-D0F8-3323-0965-0B3FF93D5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11519940" cy="718658"/>
          </a:xfr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36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112ECD3-B656-4A18-6DA8-947730BD5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1B72C-9C4A-F1CD-9720-F3FEF759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11519940" cy="718658"/>
          </a:xfr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BA11E3D-C3CC-99A9-5949-D03F8EB732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86196"/>
            <a:ext cx="10515600" cy="4539147"/>
          </a:xfrm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20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anorama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B5C7C2-5D80-4829-7572-74DA5595BB3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-1" y="2720051"/>
            <a:ext cx="12191999" cy="41379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B7397ED-A304-42D8-3FBC-714419C6B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26ECFE-50EE-56C6-AC30-53B4139B4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8" y="551554"/>
            <a:ext cx="5758722" cy="14346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2B543C-98DD-434B-63DB-C34D97ADB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5036695" cy="143905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5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B539047-C39B-F181-1E7D-731CB7BE5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CEFF83-7E02-5BB5-6A0D-BAF8CCF5F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3" y="2573528"/>
            <a:ext cx="11534931" cy="1003352"/>
          </a:xfrm>
        </p:spPr>
        <p:txBody>
          <a:bodyPr anchor="ctr"/>
          <a:lstStyle>
            <a:lvl1pPr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6F0EF-95CD-6DDA-C263-F17CFC9A3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783" y="4162243"/>
            <a:ext cx="11534931" cy="58907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9830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CEDAEA0-62DA-316E-EFC8-C1321065C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7C131D-11A0-D320-F527-01D0D910E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780" y="1986197"/>
            <a:ext cx="5761220" cy="238334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30FA763-008E-44B3-F90E-7DECBDBB3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86197"/>
            <a:ext cx="5758720" cy="238334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6A7845-22E5-DA84-4EBD-17C8DA18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11519940" cy="718658"/>
          </a:xfr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5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4CED12-0542-B9A2-5613-3CE7811777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28800"/>
            <a:ext cx="12192000" cy="511256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AD6250-9976-89D5-B02B-E3EACD84D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11519940" cy="71865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735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4391DF7-E425-C6A9-716F-759CB4862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CEA54-8B40-3678-63C9-BBBEC704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11519940" cy="718658"/>
          </a:xfr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33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AFF6B0E1-1242-2106-FC95-A9E0B829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5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B1594BE-7376-CE87-58F7-CF7FE49BC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9B4972-2F15-D3EF-CFA9-730E43F6D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272" y="547141"/>
            <a:ext cx="6173448" cy="238334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53DE9FC-9606-C9F7-A17E-FE40810DE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280" y="1986197"/>
            <a:ext cx="5036695" cy="417910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91F50D-A9C8-FE52-B1C3-054E2FDF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5036695" cy="143905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661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D4138A09-9C71-1AF4-F697-480021A9F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AC82488-17E4-572F-38F0-99F54AF1F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66282" y="547141"/>
            <a:ext cx="5861154" cy="57637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98BCE7-6632-DF24-44C0-B50CDFD2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5036695" cy="143905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940DE-13EE-92F7-B83B-CAF717DFD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280" y="1986197"/>
            <a:ext cx="5036695" cy="4324661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766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19CBC-9B5E-6C39-31E7-C110976D09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400" y="1700808"/>
            <a:ext cx="10801200" cy="46085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A0214-17E9-69DE-36E2-4D428400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47141"/>
            <a:ext cx="10801200" cy="71865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8119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Sl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A202503-8438-ECC8-BBE3-3DAAE685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66" t="16833" b="18029"/>
          <a:stretch>
            <a:fillRect/>
          </a:stretch>
        </p:blipFill>
        <p:spPr>
          <a:xfrm>
            <a:off x="0" y="-1"/>
            <a:ext cx="797642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7BCDC1-56A8-F748-9741-BB672E5A6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58" y="2539128"/>
            <a:ext cx="10353774" cy="1889748"/>
          </a:xfrm>
        </p:spPr>
        <p:txBody>
          <a:bodyPr anchor="b">
            <a:noAutofit/>
          </a:bodyPr>
          <a:lstStyle>
            <a:lvl1pPr algn="l"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29DF8-D0C3-6461-D643-5F72E219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58" y="4900906"/>
            <a:ext cx="6828148" cy="589072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4" name="Graphic 3" descr="Qualifications Scotland logo">
            <a:extLst>
              <a:ext uri="{FF2B5EF4-FFF2-40B4-BE49-F238E27FC236}">
                <a16:creationId xmlns:a16="http://schemas.microsoft.com/office/drawing/2014/main" id="{26A6AE28-52F4-3ED3-C222-916C67F75C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360" y="332599"/>
            <a:ext cx="2107073" cy="7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9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with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A202503-8438-ECC8-BBE3-3DAAE685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66" t="16833" b="18029"/>
          <a:stretch>
            <a:fillRect/>
          </a:stretch>
        </p:blipFill>
        <p:spPr>
          <a:xfrm>
            <a:off x="0" y="-1"/>
            <a:ext cx="797642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7BCDC1-56A8-F748-9741-BB672E5A6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61" y="2000140"/>
            <a:ext cx="5381542" cy="2776145"/>
          </a:xfrm>
        </p:spPr>
        <p:txBody>
          <a:bodyPr anchor="b">
            <a:noAutofit/>
          </a:bodyPr>
          <a:lstStyle>
            <a:lvl1pPr algn="l"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29DF8-D0C3-6461-D643-5F72E219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425" y="5108883"/>
            <a:ext cx="5381542" cy="589072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4519D97-823B-B217-B217-5B633434CB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4800" y="0"/>
            <a:ext cx="47472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7" name="Graphic 6" descr="Qualifications Scotland logo">
            <a:extLst>
              <a:ext uri="{FF2B5EF4-FFF2-40B4-BE49-F238E27FC236}">
                <a16:creationId xmlns:a16="http://schemas.microsoft.com/office/drawing/2014/main" id="{1C66023D-0B4B-D23E-227A-704B3D163D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360" y="332599"/>
            <a:ext cx="2107073" cy="7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4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657" userDrawn="1">
          <p15:clr>
            <a:srgbClr val="FBAE40"/>
          </p15:clr>
        </p15:guide>
        <p15:guide id="4" orient="horz" pos="884" userDrawn="1">
          <p15:clr>
            <a:srgbClr val="FBAE40"/>
          </p15:clr>
        </p15:guide>
        <p15:guide id="5" pos="410" userDrawn="1">
          <p15:clr>
            <a:srgbClr val="FBAE40"/>
          </p15:clr>
        </p15:guide>
        <p15:guide id="6" orient="horz" pos="3889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with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A202503-8438-ECC8-BBE3-3DAAE685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833" r="13382" b="18029"/>
          <a:stretch>
            <a:fillRect/>
          </a:stretch>
        </p:blipFill>
        <p:spPr>
          <a:xfrm>
            <a:off x="2312636" y="0"/>
            <a:ext cx="98793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7BCDC1-56A8-F748-9741-BB672E5A6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992" y="2000140"/>
            <a:ext cx="5381542" cy="2776145"/>
          </a:xfrm>
        </p:spPr>
        <p:txBody>
          <a:bodyPr anchor="b">
            <a:noAutofit/>
          </a:bodyPr>
          <a:lstStyle>
            <a:lvl1pPr algn="l"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29DF8-D0C3-6461-D643-5F72E219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2992" y="5108885"/>
            <a:ext cx="5381542" cy="589072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4519D97-823B-B217-B217-5B633434CB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2696400" cy="345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B2FE837-6AAE-0EE5-67D1-45A3082C60B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3421524"/>
            <a:ext cx="2700000" cy="345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B306005-01AC-49C3-950D-2AE2A885C5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688480" y="1"/>
            <a:ext cx="2696400" cy="345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4B3C3E8-5B17-0243-5219-FCEDE6C6DAD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688480" y="3421524"/>
            <a:ext cx="2700000" cy="345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7" name="Graphic 6" descr="Qualifications Scotland logo">
            <a:extLst>
              <a:ext uri="{FF2B5EF4-FFF2-40B4-BE49-F238E27FC236}">
                <a16:creationId xmlns:a16="http://schemas.microsoft.com/office/drawing/2014/main" id="{F0255839-06E4-663F-ED18-B319F4E6B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2992" y="332601"/>
            <a:ext cx="2107073" cy="7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04" userDrawn="1">
          <p15:clr>
            <a:srgbClr val="FBAE40"/>
          </p15:clr>
        </p15:guide>
        <p15:guide id="4" orient="horz" pos="657" userDrawn="1">
          <p15:clr>
            <a:srgbClr val="FBAE40"/>
          </p15:clr>
        </p15:guide>
        <p15:guide id="5" orient="horz" pos="856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with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A202503-8438-ECC8-BBE3-3DAAE685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50" t="14917" b="19944"/>
          <a:stretch>
            <a:fillRect/>
          </a:stretch>
        </p:blipFill>
        <p:spPr>
          <a:xfrm>
            <a:off x="-1" y="-1"/>
            <a:ext cx="979177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7BCDC1-56A8-F748-9741-BB672E5A6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4" y="4069390"/>
            <a:ext cx="11522074" cy="1003352"/>
          </a:xfrm>
        </p:spPr>
        <p:txBody>
          <a:bodyPr anchor="t">
            <a:noAutofit/>
          </a:bodyPr>
          <a:lstStyle>
            <a:lvl1pPr algn="l"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29DF8-D0C3-6461-D643-5F72E219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2" y="5252730"/>
            <a:ext cx="7921278" cy="589072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4519D97-823B-B217-B217-5B633434CB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10" name="Graphic 9" descr="Qualifications Scotland logo">
            <a:extLst>
              <a:ext uri="{FF2B5EF4-FFF2-40B4-BE49-F238E27FC236}">
                <a16:creationId xmlns:a16="http://schemas.microsoft.com/office/drawing/2014/main" id="{DA73B492-F862-6664-478F-0779A14012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9965" y="5502524"/>
            <a:ext cx="2107073" cy="7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15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557" userDrawn="1">
          <p15:clr>
            <a:srgbClr val="FBAE40"/>
          </p15:clr>
        </p15:guide>
        <p15:guide id="3" orient="horz" pos="3918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pos="211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BCDC1-56A8-F748-9741-BB672E5A6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622" y="2484126"/>
            <a:ext cx="6828148" cy="1889748"/>
          </a:xfrm>
        </p:spPr>
        <p:txBody>
          <a:bodyPr anchor="ctr">
            <a:noAutofit/>
          </a:bodyPr>
          <a:lstStyle>
            <a:lvl1pPr algn="l">
              <a:defRPr sz="6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29DF8-D0C3-6461-D643-5F72E219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188" y="4774624"/>
            <a:ext cx="6828148" cy="58907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A5E5D40-3B94-C111-92CD-BEA6DB8CA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833" r="69906" b="18029"/>
          <a:stretch>
            <a:fillRect/>
          </a:stretch>
        </p:blipFill>
        <p:spPr>
          <a:xfrm>
            <a:off x="8759596" y="-1"/>
            <a:ext cx="3432404" cy="6858001"/>
          </a:xfrm>
          <a:prstGeom prst="rect">
            <a:avLst/>
          </a:prstGeom>
        </p:spPr>
      </p:pic>
      <p:pic>
        <p:nvPicPr>
          <p:cNvPr id="5" name="Graphic 4" descr="Qualifications Scotland logo">
            <a:extLst>
              <a:ext uri="{FF2B5EF4-FFF2-40B4-BE49-F238E27FC236}">
                <a16:creationId xmlns:a16="http://schemas.microsoft.com/office/drawing/2014/main" id="{BAEB73C2-BD9C-6446-E3A3-C32491317B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360" y="332599"/>
            <a:ext cx="2107073" cy="7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11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4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42F9D4C-5F6C-01A9-8A83-887DB075BA0B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0" y="1"/>
            <a:ext cx="6096000" cy="68579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342CEE-4166-A358-D1B6-4104D69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5036695" cy="143905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FF1F03E-B915-37DB-AE07-FA4B488D2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8247BA9-F66B-1FC4-B4E9-F2C55DAE746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7280" y="1986198"/>
            <a:ext cx="5036695" cy="4461402"/>
          </a:xfrm>
        </p:spPr>
        <p:txBody>
          <a:bodyPr numCol="1" spcCol="720000">
            <a:noAutofit/>
          </a:bodyPr>
          <a:lstStyle>
            <a:lvl1pPr marL="0" indent="0" algn="l">
              <a:buNone/>
              <a:defRPr lang="en-GB" sz="1800" b="0" i="0" smtClean="0">
                <a:effectLst/>
                <a:latin typeface="Jos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278D1509-8CB0-0E8C-B7DC-203AC8506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740FA-0F6B-CDFA-5FDC-EFB0D134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04" y="1435265"/>
            <a:ext cx="10515600" cy="590931"/>
          </a:xfrm>
        </p:spPr>
        <p:txBody>
          <a:bodyPr anchor="t"/>
          <a:lstStyle>
            <a:lvl1pPr>
              <a:defRPr sz="3600" b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D8D60-2640-880D-5E35-939F9ECA5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81600" y="6447600"/>
            <a:ext cx="410400" cy="4104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A3DE468-873D-A54A-810A-1C661AA22B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8970CCA-D92C-A785-EE2E-5588AA5A4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304" y="5150734"/>
            <a:ext cx="9624858" cy="58907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478FF-F6CD-3404-91F4-F6FA94F42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97255" y="567640"/>
            <a:ext cx="10919697" cy="444500"/>
            <a:chOff x="689711" y="567640"/>
            <a:chExt cx="10919697" cy="444500"/>
          </a:xfrm>
        </p:grpSpPr>
        <p:pic>
          <p:nvPicPr>
            <p:cNvPr id="8" name="Picture 7" descr="A yellow and black logo&#10;&#10;AI-generated content may be incorrect.">
              <a:extLst>
                <a:ext uri="{FF2B5EF4-FFF2-40B4-BE49-F238E27FC236}">
                  <a16:creationId xmlns:a16="http://schemas.microsoft.com/office/drawing/2014/main" id="{9B446F58-8198-1AC4-7BBD-C9D88EB17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11" y="567640"/>
              <a:ext cx="825500" cy="4445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761936E-ECD0-D3AD-BF3D-DA7764DE5C57}"/>
                </a:ext>
              </a:extLst>
            </p:cNvPr>
            <p:cNvCxnSpPr/>
            <p:nvPr userDrawn="1"/>
          </p:nvCxnSpPr>
          <p:spPr>
            <a:xfrm>
              <a:off x="1782501" y="789890"/>
              <a:ext cx="9826907" cy="0"/>
            </a:xfrm>
            <a:prstGeom prst="line">
              <a:avLst/>
            </a:prstGeom>
            <a:ln>
              <a:solidFill>
                <a:srgbClr val="FDD24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C6BBC-40FF-20B7-6AF5-CA56EC99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497255" y="5845860"/>
            <a:ext cx="10919697" cy="444500"/>
            <a:chOff x="689711" y="567640"/>
            <a:chExt cx="10919697" cy="444500"/>
          </a:xfrm>
        </p:grpSpPr>
        <p:pic>
          <p:nvPicPr>
            <p:cNvPr id="13" name="Picture 12" descr="A yellow and black logo&#10;&#10;AI-generated content may be incorrect.">
              <a:extLst>
                <a:ext uri="{FF2B5EF4-FFF2-40B4-BE49-F238E27FC236}">
                  <a16:creationId xmlns:a16="http://schemas.microsoft.com/office/drawing/2014/main" id="{B6C2EA1A-C5D7-3E6B-3AFB-A973ED264A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11" y="567640"/>
              <a:ext cx="825500" cy="44450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5B2E6EE-F9C9-C46E-E733-5B087ADDEC01}"/>
                </a:ext>
              </a:extLst>
            </p:cNvPr>
            <p:cNvCxnSpPr/>
            <p:nvPr userDrawn="1"/>
          </p:nvCxnSpPr>
          <p:spPr>
            <a:xfrm>
              <a:off x="1782501" y="789890"/>
              <a:ext cx="9826907" cy="0"/>
            </a:xfrm>
            <a:prstGeom prst="line">
              <a:avLst/>
            </a:prstGeom>
            <a:ln>
              <a:solidFill>
                <a:srgbClr val="FDD24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8496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9E92FD-36FE-11E0-DA9D-D8466E07302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63421" y="547141"/>
            <a:ext cx="5112346" cy="2881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D5FDDA6-7CEC-B2C5-BCF7-D04B948F147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416234" y="3429000"/>
            <a:ext cx="5112345" cy="2881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85DE45D-5EE8-F61C-691F-438835042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FC968C0-2826-1BD8-8B74-BF03D0150E39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663421" y="3770024"/>
            <a:ext cx="5112344" cy="2540833"/>
          </a:xfrm>
        </p:spPr>
        <p:txBody>
          <a:bodyPr numCol="1" spcCol="720000">
            <a:noAutofit/>
          </a:bodyPr>
          <a:lstStyle>
            <a:lvl1pPr marL="0" indent="0" algn="l">
              <a:buNone/>
              <a:defRPr lang="en-GB" sz="1800" b="0" i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EEA4941-540A-7CEC-D7A2-9A3A3249CD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16234" y="547141"/>
            <a:ext cx="5112344" cy="266583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44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rge &amp; 3 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EFF0E79-DCEB-765E-E8C8-41CB03850A6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128412" y="4655678"/>
            <a:ext cx="3935176" cy="20079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8ED7F96-0851-272C-CC6B-08FBB06B8E4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4655678"/>
            <a:ext cx="3935176" cy="20079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D54D9F3-C73E-D643-7B00-2A7F615D3E5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256824" y="4655678"/>
            <a:ext cx="3935176" cy="20079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9A68160-3255-ADA9-E012-5691FA3093B6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-1" y="-1"/>
            <a:ext cx="12191999" cy="44624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25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anorama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CC37269-F5D9-8CE4-F1D9-0AAFE388364B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-1" y="2720050"/>
            <a:ext cx="12191999" cy="41379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060786-68EC-F366-1F7A-DB80AAD65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8" y="551554"/>
            <a:ext cx="5758722" cy="143464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806AF98-9C1B-A928-03C8-639E41946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7825BB-223D-C714-5E6A-B9DF22CE7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5036695" cy="143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3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DE8A5-2ED3-AC0F-0D12-960E5A6E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3" y="2573528"/>
            <a:ext cx="11534931" cy="1003352"/>
          </a:xfrm>
        </p:spPr>
        <p:txBody>
          <a:bodyPr anchor="ctr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22984-69CF-40C2-4EA4-03F781722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783" y="4162243"/>
            <a:ext cx="11534931" cy="58907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DFE3570-D906-5C8D-14AD-5B36045A4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0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23B99-007D-CBDE-3F7B-3AE9954B8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780" y="1986197"/>
            <a:ext cx="5761220" cy="238334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6EB8E-A232-EE43-B3E4-B4BF564AE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86197"/>
            <a:ext cx="5758720" cy="238334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1334CA6-969F-2B39-3BB7-0C5DDE0CD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91777" y="5557777"/>
            <a:ext cx="1300223" cy="1300223"/>
          </a:xfrm>
          <a:custGeom>
            <a:avLst/>
            <a:gdLst>
              <a:gd name="connsiteX0" fmla="*/ 1291034 w 1300223"/>
              <a:gd name="connsiteY0" fmla="*/ 0 h 1300223"/>
              <a:gd name="connsiteX1" fmla="*/ 1300223 w 1300223"/>
              <a:gd name="connsiteY1" fmla="*/ 0 h 1300223"/>
              <a:gd name="connsiteX2" fmla="*/ 1300223 w 1300223"/>
              <a:gd name="connsiteY2" fmla="*/ 1300223 h 1300223"/>
              <a:gd name="connsiteX3" fmla="*/ 0 w 1300223"/>
              <a:gd name="connsiteY3" fmla="*/ 1300223 h 1300223"/>
              <a:gd name="connsiteX4" fmla="*/ 0 w 1300223"/>
              <a:gd name="connsiteY4" fmla="*/ 1291034 h 1300223"/>
              <a:gd name="connsiteX5" fmla="*/ 134193 w 1300223"/>
              <a:gd name="connsiteY5" fmla="*/ 1270553 h 1300223"/>
              <a:gd name="connsiteX6" fmla="*/ 1270554 w 1300223"/>
              <a:gd name="connsiteY6" fmla="*/ 134193 h 13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223" h="1300223">
                <a:moveTo>
                  <a:pt x="1291034" y="0"/>
                </a:moveTo>
                <a:lnTo>
                  <a:pt x="1300223" y="0"/>
                </a:lnTo>
                <a:lnTo>
                  <a:pt x="1300223" y="1300223"/>
                </a:lnTo>
                <a:lnTo>
                  <a:pt x="0" y="1300223"/>
                </a:lnTo>
                <a:lnTo>
                  <a:pt x="0" y="1291034"/>
                </a:lnTo>
                <a:lnTo>
                  <a:pt x="134193" y="1270553"/>
                </a:lnTo>
                <a:cubicBezTo>
                  <a:pt x="704581" y="1153835"/>
                  <a:pt x="1153836" y="704580"/>
                  <a:pt x="1270554" y="134193"/>
                </a:cubicBezTo>
                <a:close/>
              </a:path>
            </a:pathLst>
          </a:cu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42D3C3-3A04-84DD-0B97-07C7A360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80" y="547141"/>
            <a:ext cx="11519940" cy="71865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76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5.sv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7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4F214C2-0384-C1D5-C4E6-B5AF2AF4F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47475" r="13805"/>
          <a:stretch>
            <a:fillRect/>
          </a:stretch>
        </p:blipFill>
        <p:spPr>
          <a:xfrm>
            <a:off x="1" y="0"/>
            <a:ext cx="12192000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008DE-61E2-0885-584E-ED49E52F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577"/>
            <a:ext cx="10515600" cy="718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E3C9D-BAB0-8881-DD1F-C5065EB68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807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827AC5-2344-A7E4-C033-180463AD5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47475" r="13805"/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7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650" r:id="rId3"/>
    <p:sldLayoutId id="2147483691" r:id="rId4"/>
    <p:sldLayoutId id="2147483694" r:id="rId5"/>
    <p:sldLayoutId id="2147483697" r:id="rId6"/>
    <p:sldLayoutId id="2147483700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57" r:id="rId13"/>
    <p:sldLayoutId id="2147483706" r:id="rId14"/>
    <p:sldLayoutId id="214748370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0" baseline="0">
          <a:solidFill>
            <a:srgbClr val="1E2A4C"/>
          </a:solidFill>
          <a:latin typeface="Jost" pitchFamily="2" charset="77"/>
          <a:ea typeface="Jost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Jost" pitchFamily="2" charset="77"/>
          <a:ea typeface="Jost" pitchFamily="2" charset="77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Jost" pitchFamily="2" charset="77"/>
          <a:ea typeface="Jost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Jost" pitchFamily="2" charset="77"/>
          <a:ea typeface="Jost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Jost" pitchFamily="2" charset="77"/>
          <a:ea typeface="Jost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Jost" pitchFamily="2" charset="77"/>
          <a:ea typeface="Jost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02FC78-F18A-A45B-7F29-32F5772C3D9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22FAAA-DDF2-DDF2-1F95-114AD3BE5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47475" r="13805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008DE-61E2-0885-584E-ED49E52F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577"/>
            <a:ext cx="10515600" cy="718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E3C9D-BAB0-8881-DD1F-C5065EB68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807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2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708" r:id="rId3"/>
    <p:sldLayoutId id="2147483662" r:id="rId4"/>
    <p:sldLayoutId id="2147483701" r:id="rId5"/>
    <p:sldLayoutId id="2147483663" r:id="rId6"/>
    <p:sldLayoutId id="2147483666" r:id="rId7"/>
    <p:sldLayoutId id="2147483667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0" baseline="0">
          <a:solidFill>
            <a:srgbClr val="1E2A4C"/>
          </a:solidFill>
          <a:latin typeface="Jost" pitchFamily="2" charset="77"/>
          <a:ea typeface="Jost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Jost" pitchFamily="2" charset="77"/>
          <a:ea typeface="Jost" pitchFamily="2" charset="77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Jost" pitchFamily="2" charset="77"/>
          <a:ea typeface="Jost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Jost" pitchFamily="2" charset="77"/>
          <a:ea typeface="Jost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Jost" pitchFamily="2" charset="77"/>
          <a:ea typeface="Jost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Jost" pitchFamily="2" charset="77"/>
          <a:ea typeface="Jost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02FC78-F18A-A45B-7F29-32F5772C3D9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008DE-61E2-0885-584E-ED49E52F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577"/>
            <a:ext cx="10515600" cy="718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E3C9D-BAB0-8881-DD1F-C5065EB68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807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290BF6-E69E-1F04-BA25-ECE2F9EEF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7475" r="13805"/>
          <a:stretch>
            <a:fillRect/>
          </a:stretch>
        </p:blipFill>
        <p:spPr>
          <a:xfrm>
            <a:off x="0" y="47847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6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5" r:id="rId2"/>
    <p:sldLayoutId id="2147483674" r:id="rId3"/>
    <p:sldLayoutId id="2147483702" r:id="rId4"/>
    <p:sldLayoutId id="2147483675" r:id="rId5"/>
    <p:sldLayoutId id="2147483676" r:id="rId6"/>
    <p:sldLayoutId id="2147483678" r:id="rId7"/>
    <p:sldLayoutId id="2147483679" r:id="rId8"/>
    <p:sldLayoutId id="2147483680" r:id="rId9"/>
    <p:sldLayoutId id="2147483681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0" baseline="0">
          <a:solidFill>
            <a:schemeClr val="bg1"/>
          </a:solidFill>
          <a:latin typeface="Jost" pitchFamily="2" charset="77"/>
          <a:ea typeface="Jost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Jost" pitchFamily="2" charset="77"/>
          <a:ea typeface="Jost" pitchFamily="2" charset="77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Jost" pitchFamily="2" charset="77"/>
          <a:ea typeface="Jost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Jost" pitchFamily="2" charset="77"/>
          <a:ea typeface="Jost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Jost" pitchFamily="2" charset="77"/>
          <a:ea typeface="Jost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Jost" pitchFamily="2" charset="77"/>
          <a:ea typeface="Jost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02FC78-F18A-A45B-7F29-32F5772C3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008DE-61E2-0885-584E-ED49E52F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577"/>
            <a:ext cx="10515600" cy="718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E3C9D-BAB0-8881-DD1F-C5065EB68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807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7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9" r:id="rId3"/>
    <p:sldLayoutId id="2147483688" r:id="rId4"/>
    <p:sldLayoutId id="2147483685" r:id="rId5"/>
    <p:sldLayoutId id="2147483690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0" baseline="0">
          <a:solidFill>
            <a:schemeClr val="bg1"/>
          </a:solidFill>
          <a:latin typeface="Jost" pitchFamily="2" charset="77"/>
          <a:ea typeface="Jost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Jost" pitchFamily="2" charset="77"/>
          <a:ea typeface="Jost" pitchFamily="2" charset="77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Jost" pitchFamily="2" charset="77"/>
          <a:ea typeface="Jost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Jost" pitchFamily="2" charset="77"/>
          <a:ea typeface="Jost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Jost" pitchFamily="2" charset="77"/>
          <a:ea typeface="Jost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Jost" pitchFamily="2" charset="77"/>
          <a:ea typeface="Jost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097166-2579-4381-3EE9-0CACFB211FED}"/>
              </a:ext>
            </a:extLst>
          </p:cNvPr>
          <p:cNvSpPr/>
          <p:nvPr/>
        </p:nvSpPr>
        <p:spPr>
          <a:xfrm rot="21028723">
            <a:off x="1006356" y="1660047"/>
            <a:ext cx="3095223" cy="1266828"/>
          </a:xfrm>
          <a:prstGeom prst="rect">
            <a:avLst/>
          </a:prstGeom>
          <a:solidFill>
            <a:srgbClr val="FDD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19F4A2-5158-FF00-E748-A948512BCE1D}"/>
              </a:ext>
            </a:extLst>
          </p:cNvPr>
          <p:cNvSpPr/>
          <p:nvPr/>
        </p:nvSpPr>
        <p:spPr>
          <a:xfrm rot="300918">
            <a:off x="3767585" y="2090022"/>
            <a:ext cx="3931065" cy="1266828"/>
          </a:xfrm>
          <a:prstGeom prst="rect">
            <a:avLst/>
          </a:prstGeom>
          <a:solidFill>
            <a:srgbClr val="FC9E9D"/>
          </a:solidFill>
          <a:ln>
            <a:solidFill>
              <a:srgbClr val="FC9E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5ADA8E-2139-7CF0-8EBF-35CD688BE709}"/>
              </a:ext>
            </a:extLst>
          </p:cNvPr>
          <p:cNvSpPr txBox="1">
            <a:spLocks/>
          </p:cNvSpPr>
          <p:nvPr/>
        </p:nvSpPr>
        <p:spPr>
          <a:xfrm>
            <a:off x="1083293" y="3481245"/>
            <a:ext cx="5704933" cy="1368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24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What you need to know about </a:t>
            </a:r>
          </a:p>
          <a:p>
            <a:pPr algn="l">
              <a:lnSpc>
                <a:spcPct val="100000"/>
              </a:lnSpc>
            </a:pPr>
            <a:r>
              <a:rPr lang="en-GB" sz="24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National 5, Higher and </a:t>
            </a:r>
          </a:p>
          <a:p>
            <a:pPr algn="l">
              <a:lnSpc>
                <a:spcPct val="100000"/>
              </a:lnSpc>
            </a:pPr>
            <a:r>
              <a:rPr lang="en-GB" sz="24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Advanced Higher exams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7FA749-C40B-41C1-518A-04D5292D8A87}"/>
              </a:ext>
            </a:extLst>
          </p:cNvPr>
          <p:cNvSpPr txBox="1">
            <a:spLocks/>
          </p:cNvSpPr>
          <p:nvPr/>
        </p:nvSpPr>
        <p:spPr>
          <a:xfrm rot="21072947">
            <a:off x="1292000" y="2603282"/>
            <a:ext cx="2592288" cy="4680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8800" b="1" dirty="0">
                <a:solidFill>
                  <a:srgbClr val="1E2A4C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Your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1DC13E5-F5C0-BDBD-55D7-76F37BFC72E3}"/>
              </a:ext>
            </a:extLst>
          </p:cNvPr>
          <p:cNvSpPr txBox="1">
            <a:spLocks/>
          </p:cNvSpPr>
          <p:nvPr/>
        </p:nvSpPr>
        <p:spPr>
          <a:xfrm rot="298457">
            <a:off x="3947903" y="3079790"/>
            <a:ext cx="4327586" cy="4680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8800" b="1" dirty="0">
                <a:solidFill>
                  <a:srgbClr val="1E2A4C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Exams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5D0739-00A3-5C7A-BC03-67D0245174C7}"/>
              </a:ext>
            </a:extLst>
          </p:cNvPr>
          <p:cNvSpPr/>
          <p:nvPr/>
        </p:nvSpPr>
        <p:spPr>
          <a:xfrm>
            <a:off x="1242322" y="5121188"/>
            <a:ext cx="1973358" cy="527260"/>
          </a:xfrm>
          <a:prstGeom prst="rect">
            <a:avLst/>
          </a:prstGeom>
          <a:solidFill>
            <a:srgbClr val="FC9E9D"/>
          </a:solidFill>
          <a:ln>
            <a:solidFill>
              <a:srgbClr val="FC9E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F2B143-5DD0-C60E-BADB-66AF507C78B8}"/>
              </a:ext>
            </a:extLst>
          </p:cNvPr>
          <p:cNvSpPr txBox="1">
            <a:spLocks/>
          </p:cNvSpPr>
          <p:nvPr/>
        </p:nvSpPr>
        <p:spPr>
          <a:xfrm>
            <a:off x="1343472" y="5121188"/>
            <a:ext cx="1759128" cy="4680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>
                <a:solidFill>
                  <a:srgbClr val="1E2A4C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School edition</a:t>
            </a:r>
          </a:p>
        </p:txBody>
      </p:sp>
    </p:spTree>
    <p:extLst>
      <p:ext uri="{BB962C8B-B14F-4D97-AF65-F5344CB8AC3E}">
        <p14:creationId xmlns:p14="http://schemas.microsoft.com/office/powerpoint/2010/main" val="2600855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EF93A-F861-D853-9194-32C57ED2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78348-3664-5415-1047-E21453A77E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-4635896"/>
            <a:ext cx="9132676" cy="1623586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C5D38CE2-28D5-A9F5-407B-C92A96B96F4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3392" y="1484313"/>
            <a:ext cx="5400600" cy="4032919"/>
          </a:xfrm>
        </p:spPr>
        <p:txBody>
          <a:bodyPr/>
          <a:lstStyle/>
          <a:p>
            <a:r>
              <a:rPr lang="en-GB" sz="22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Cheating or causing a disturbance during an exam are unfair to other candidates.</a:t>
            </a:r>
          </a:p>
          <a:p>
            <a:pPr marL="0" indent="0">
              <a:buNone/>
            </a:pPr>
            <a:endParaRPr lang="en-GB" sz="800" dirty="0">
              <a:solidFill>
                <a:srgbClr val="283031"/>
              </a:solidFill>
              <a:latin typeface="Jost" pitchFamily="2" charset="0"/>
              <a:ea typeface="Jost" pitchFamily="2" charset="0"/>
              <a:cs typeface="Poppins"/>
            </a:endParaRPr>
          </a:p>
          <a:p>
            <a:r>
              <a:rPr lang="en-GB" sz="22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Any cheating or unfair behaviour can affect your results.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rgbClr val="283031"/>
              </a:solidFill>
              <a:latin typeface="Jost" pitchFamily="2" charset="0"/>
              <a:ea typeface="Jost" pitchFamily="2" charset="0"/>
              <a:cs typeface="Poppins"/>
            </a:endParaRPr>
          </a:p>
          <a:p>
            <a:r>
              <a:rPr lang="en-GB" sz="22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You could lose marks, get a lower grade, or have your exam entry cancelled and not get any result.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b="1" dirty="0">
              <a:solidFill>
                <a:srgbClr val="28303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B573CEC-6CC5-7B51-804F-B201B5DFD8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9376" y="428625"/>
            <a:ext cx="9529812" cy="941388"/>
          </a:xfrm>
        </p:spPr>
        <p:txBody>
          <a:bodyPr/>
          <a:lstStyle/>
          <a:p>
            <a:r>
              <a:rPr lang="en-US" sz="4400" dirty="0"/>
              <a:t>Fairness</a:t>
            </a:r>
            <a:endParaRPr lang="en-GB" sz="4400" dirty="0"/>
          </a:p>
        </p:txBody>
      </p:sp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533144B6-F540-04F2-572F-60EB28357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4232" y="2276872"/>
            <a:ext cx="2041376" cy="20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F44E7-2A98-C501-0DE5-30969AA52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39706-0A59-2713-17EA-005D2F75ECC0}"/>
              </a:ext>
            </a:extLst>
          </p:cNvPr>
          <p:cNvSpPr txBox="1">
            <a:spLocks/>
          </p:cNvSpPr>
          <p:nvPr/>
        </p:nvSpPr>
        <p:spPr>
          <a:xfrm>
            <a:off x="3503712" y="3049760"/>
            <a:ext cx="4608512" cy="941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 spc="0" baseline="0">
                <a:solidFill>
                  <a:srgbClr val="1E2A4C"/>
                </a:solidFill>
                <a:latin typeface="Jost" pitchFamily="2" charset="77"/>
                <a:ea typeface="Jost" pitchFamily="2" charset="77"/>
                <a:cs typeface="+mj-cs"/>
              </a:defRPr>
            </a:lvl1pPr>
          </a:lstStyle>
          <a:p>
            <a:r>
              <a:rPr lang="en-US" sz="4400" dirty="0"/>
              <a:t>Prohibited </a:t>
            </a:r>
          </a:p>
          <a:p>
            <a:r>
              <a:rPr lang="en-US" sz="4400" dirty="0"/>
              <a:t>items</a:t>
            </a:r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1F9E6-C320-B9A1-5056-EC8E412B4F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20657681">
            <a:off x="1062845" y="659068"/>
            <a:ext cx="839377" cy="1303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F8B50C-1A95-0115-58CF-06F64D235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20244261">
            <a:off x="7190373" y="5325519"/>
            <a:ext cx="1101081" cy="1097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19FB85-B589-8F45-4D40-0E09C52684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rot="20876301">
            <a:off x="6943452" y="687271"/>
            <a:ext cx="1384491" cy="975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D3EB48-C00D-A6A7-7179-09F1A9FCD8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 rot="744577">
            <a:off x="4601797" y="4662753"/>
            <a:ext cx="1396756" cy="11134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7BA000-D638-1037-8338-51DFE5C7F4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 rot="844693">
            <a:off x="463633" y="3961434"/>
            <a:ext cx="780672" cy="9446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4EF7D8-1F8E-4946-1F8D-24DD8BCBEA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5097" y="1414716"/>
            <a:ext cx="1291796" cy="102489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F04F7AA-EA77-A8D6-3837-1385D423B9DF}"/>
              </a:ext>
            </a:extLst>
          </p:cNvPr>
          <p:cNvSpPr txBox="1">
            <a:spLocks/>
          </p:cNvSpPr>
          <p:nvPr/>
        </p:nvSpPr>
        <p:spPr>
          <a:xfrm>
            <a:off x="924728" y="2096171"/>
            <a:ext cx="2002920" cy="553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i="0" u="none" strike="noStrike" baseline="0" dirty="0">
                <a:solidFill>
                  <a:srgbClr val="1E2A4C"/>
                </a:solidFill>
                <a:latin typeface="Jost" pitchFamily="2" charset="0"/>
                <a:ea typeface="Jost" pitchFamily="2" charset="0"/>
              </a:rPr>
              <a:t>Mobile phones even if switched off.</a:t>
            </a:r>
            <a:endParaRPr lang="en-GB" sz="1600" b="1" dirty="0">
              <a:solidFill>
                <a:srgbClr val="1E2A4C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002402D-E7D1-D135-AD57-A507BAF5BC33}"/>
              </a:ext>
            </a:extLst>
          </p:cNvPr>
          <p:cNvSpPr txBox="1">
            <a:spLocks/>
          </p:cNvSpPr>
          <p:nvPr/>
        </p:nvSpPr>
        <p:spPr>
          <a:xfrm>
            <a:off x="8328248" y="4727742"/>
            <a:ext cx="3503282" cy="553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GB" sz="1600" dirty="0">
                <a:solidFill>
                  <a:srgbClr val="1E2A4C"/>
                </a:solidFill>
                <a:latin typeface="Jost" pitchFamily="2" charset="0"/>
                <a:ea typeface="Jost" pitchFamily="2" charset="0"/>
              </a:rPr>
              <a:t>Electronic devices such as tablets, earbuds, smartwatches or any device that stores information or connects to the internet. This includes devices with </a:t>
            </a:r>
            <a:br>
              <a:rPr lang="en-GB" sz="1600" dirty="0">
                <a:solidFill>
                  <a:srgbClr val="1E2A4C"/>
                </a:solidFill>
                <a:latin typeface="Jost" pitchFamily="2" charset="0"/>
                <a:ea typeface="Jost" pitchFamily="2" charset="0"/>
              </a:rPr>
            </a:br>
            <a:r>
              <a:rPr lang="en-GB" sz="1600" dirty="0">
                <a:solidFill>
                  <a:srgbClr val="1E2A4C"/>
                </a:solidFill>
                <a:latin typeface="Jost" pitchFamily="2" charset="0"/>
                <a:ea typeface="Jost" pitchFamily="2" charset="0"/>
              </a:rPr>
              <a:t>AI software, such as smart glasses.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70551A1-BB11-19B8-86D3-29A9B0CD5328}"/>
              </a:ext>
            </a:extLst>
          </p:cNvPr>
          <p:cNvSpPr txBox="1">
            <a:spLocks/>
          </p:cNvSpPr>
          <p:nvPr/>
        </p:nvSpPr>
        <p:spPr>
          <a:xfrm>
            <a:off x="3815848" y="717903"/>
            <a:ext cx="3062875" cy="913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GB" sz="1600" dirty="0">
                <a:solidFill>
                  <a:srgbClr val="1E2A4C"/>
                </a:solidFill>
                <a:latin typeface="Jost" pitchFamily="2" charset="0"/>
                <a:ea typeface="Jost" pitchFamily="2" charset="0"/>
              </a:rPr>
              <a:t>Extra information such as books, sketches, paper, anything written on your clothes or body, and notes or unauthorised information on your SCN card.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CE08F02-B0BC-6EC4-DAFF-F0EC69497A44}"/>
              </a:ext>
            </a:extLst>
          </p:cNvPr>
          <p:cNvSpPr txBox="1">
            <a:spLocks/>
          </p:cNvSpPr>
          <p:nvPr/>
        </p:nvSpPr>
        <p:spPr>
          <a:xfrm>
            <a:off x="4125609" y="5863339"/>
            <a:ext cx="2175856" cy="553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1600" dirty="0">
                <a:solidFill>
                  <a:srgbClr val="1E2A4C"/>
                </a:solidFill>
                <a:latin typeface="Jost" pitchFamily="2" charset="0"/>
                <a:ea typeface="Jost" pitchFamily="2" charset="0"/>
              </a:rPr>
              <a:t>Pencil cases, including clear pencil cases.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E9BE91F-DB42-0714-65D3-F25E80A035FD}"/>
              </a:ext>
            </a:extLst>
          </p:cNvPr>
          <p:cNvSpPr txBox="1">
            <a:spLocks/>
          </p:cNvSpPr>
          <p:nvPr/>
        </p:nvSpPr>
        <p:spPr>
          <a:xfrm>
            <a:off x="9336360" y="2440491"/>
            <a:ext cx="2344418" cy="91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rgbClr val="1E2A4C"/>
                </a:solidFill>
                <a:latin typeface="Jost" pitchFamily="2" charset="0"/>
                <a:ea typeface="Jost" pitchFamily="2" charset="0"/>
              </a:rPr>
              <a:t>Dictionaries, except for exams where dictionaries are allowed.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DF078F-34A7-AE30-7218-38B6157BD4BA}"/>
              </a:ext>
            </a:extLst>
          </p:cNvPr>
          <p:cNvSpPr txBox="1">
            <a:spLocks/>
          </p:cNvSpPr>
          <p:nvPr/>
        </p:nvSpPr>
        <p:spPr>
          <a:xfrm>
            <a:off x="1550813" y="3991433"/>
            <a:ext cx="2466174" cy="553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GB" sz="1600" dirty="0">
                <a:solidFill>
                  <a:srgbClr val="1E2A4C"/>
                </a:solidFill>
                <a:latin typeface="Jost" pitchFamily="2" charset="0"/>
                <a:ea typeface="Jost" pitchFamily="2" charset="0"/>
              </a:rPr>
              <a:t>Calculators, except when allowed for the exam. If calculators are allowed, they must not have cases, covers or lids.</a:t>
            </a:r>
          </a:p>
        </p:txBody>
      </p:sp>
    </p:spTree>
    <p:extLst>
      <p:ext uri="{BB962C8B-B14F-4D97-AF65-F5344CB8AC3E}">
        <p14:creationId xmlns:p14="http://schemas.microsoft.com/office/powerpoint/2010/main" val="210294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23F6A-CFE1-E91F-87A8-40C9C10A5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B47C86-E634-E41B-2B2B-433DEB6A0B19}"/>
              </a:ext>
            </a:extLst>
          </p:cNvPr>
          <p:cNvSpPr>
            <a:spLocks/>
          </p:cNvSpPr>
          <p:nvPr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1E2A4C"/>
          </a:solidFill>
          <a:ln>
            <a:solidFill>
              <a:srgbClr val="FC9E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AB0F5D-88F3-8E4A-1166-F51AEA669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058" y="1340768"/>
            <a:ext cx="10715558" cy="3317936"/>
          </a:xfrm>
        </p:spPr>
        <p:txBody>
          <a:bodyPr/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arrive at least 10 minutes before the exam starts.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bring the right equipment, including black or blue ink pens.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check that you don’t have any prohibited items with you at your seat or desk.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check you have been given the correct exam paper.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put your name, SCN and the name of your school on every piece of work.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write clearly.</a:t>
            </a:r>
          </a:p>
          <a:p>
            <a:endParaRPr lang="en-GB" kern="1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C26238-A8D9-3671-B7AC-6C9EC342A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99095"/>
            <a:ext cx="936104" cy="941673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Do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D857D5-5FE2-D1C7-8D77-6E4F5AE480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58" y="385708"/>
            <a:ext cx="781817" cy="81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3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DDC18-503C-231F-37FC-E981D8FAE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8CB712-DDBB-9CB7-E1BB-E6315ABED0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1E2A4C"/>
          </a:solidFill>
          <a:ln>
            <a:solidFill>
              <a:srgbClr val="FC9E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8F6AA4F-A08E-AA1E-C8B4-BF7A41511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058" y="1340768"/>
            <a:ext cx="11003590" cy="3317936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read all instructions and listen carefully for any announcements                     from the invigilator.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cross out any rough work.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stay in the room until the exam is finished. You can only leave early                    with permission from the invigilator.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dirty="0">
                <a:solidFill>
                  <a:schemeClr val="bg1"/>
                </a:solidFill>
              </a:rPr>
              <a:t>wait for the invigilator to collect all of your exam papers before                          leaving the room</a:t>
            </a: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424FE8-1EA7-1435-51BE-37384F38A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58" y="385708"/>
            <a:ext cx="781817" cy="811044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9A86D5CB-9B32-97EB-7A6E-1FEA7930847B}"/>
              </a:ext>
            </a:extLst>
          </p:cNvPr>
          <p:cNvSpPr txBox="1">
            <a:spLocks/>
          </p:cNvSpPr>
          <p:nvPr/>
        </p:nvSpPr>
        <p:spPr>
          <a:xfrm>
            <a:off x="1847528" y="399095"/>
            <a:ext cx="936104" cy="941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 spc="0" baseline="0">
                <a:solidFill>
                  <a:srgbClr val="1E2A4C"/>
                </a:solidFill>
                <a:latin typeface="Jost" pitchFamily="2" charset="77"/>
                <a:ea typeface="Jost" pitchFamily="2" charset="77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Do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04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86BF2-1CF1-0D5D-35B5-070EA4554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2DE77E-D810-E5BA-3936-8880C54696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C44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DE47DA4E-B743-BDC4-7006-6F91DEFB8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058" y="1340768"/>
            <a:ext cx="10067486" cy="3317936"/>
          </a:xfrm>
        </p:spPr>
        <p:txBody>
          <a:bodyPr/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take any prohibited items to your seat or desk.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use any rude, abusive, offensive or discriminatory language                  or images in your answers.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get someone else to sit your exam for you or pretend to be someone else.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behave in a disruptive way or cause a disturbance.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383918F-9359-85AC-759D-0101ECEC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376714"/>
            <a:ext cx="1642550" cy="941673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Don’t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1B82DA-424D-F370-E0E1-15D039E78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404368"/>
            <a:ext cx="780070" cy="8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2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0C6DF-02EB-8D88-BAB2-E3E6A63AA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45AAE4-2864-4DD8-8EC5-12D74A61A9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C44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F5E49161-70F7-70C3-77EF-33FE95283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058" y="1340768"/>
            <a:ext cx="10067486" cy="3317936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copy from anyone else.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share your work with anyone else.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share equipment with anyone else.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use gel pens, correction pens, tape or fluid.</a:t>
            </a:r>
          </a:p>
          <a:p>
            <a:endParaRPr lang="en-GB" kern="1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1ECC54-D068-9750-D539-6AB7E69C2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404368"/>
            <a:ext cx="780070" cy="801058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E9F3981-2C17-4B1A-F65D-32EC4CAD2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376714"/>
            <a:ext cx="1642550" cy="941673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Don’t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91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B424E-B457-B1F1-DE67-6AF879AA7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7704DA-4762-5049-DBEE-746AA4E19298}"/>
              </a:ext>
            </a:extLst>
          </p:cNvPr>
          <p:cNvSpPr/>
          <p:nvPr/>
        </p:nvSpPr>
        <p:spPr>
          <a:xfrm>
            <a:off x="-168696" y="-99392"/>
            <a:ext cx="12457384" cy="7056784"/>
          </a:xfrm>
          <a:prstGeom prst="rect">
            <a:avLst/>
          </a:pr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0BFFCC6-689C-5539-C7CF-251E897FE4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1384" y="507392"/>
            <a:ext cx="10483850" cy="941388"/>
          </a:xfrm>
        </p:spPr>
        <p:txBody>
          <a:bodyPr/>
          <a:lstStyle/>
          <a:p>
            <a:r>
              <a:rPr lang="en-US" sz="4400" dirty="0">
                <a:solidFill>
                  <a:srgbClr val="FC9E9D"/>
                </a:solidFill>
              </a:rPr>
              <a:t>If something unexpected happens</a:t>
            </a:r>
            <a:endParaRPr lang="en-GB" sz="4400" dirty="0">
              <a:solidFill>
                <a:srgbClr val="FC9E9D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519012-4408-181E-E7D3-C6239599F80D}"/>
              </a:ext>
            </a:extLst>
          </p:cNvPr>
          <p:cNvSpPr txBox="1">
            <a:spLocks/>
          </p:cNvSpPr>
          <p:nvPr/>
        </p:nvSpPr>
        <p:spPr>
          <a:xfrm>
            <a:off x="574263" y="1075280"/>
            <a:ext cx="6264696" cy="324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Symbol" panose="05050102010706020507" pitchFamily="18" charset="2"/>
              <a:buChar char=""/>
            </a:pPr>
            <a:r>
              <a:rPr lang="en-GB" sz="2400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speak to your school as soon as possible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n-GB" sz="2400" kern="1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400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you may be able to use the Examination Exceptional Circumstances Consideration Service (EECCS)</a:t>
            </a:r>
          </a:p>
          <a:p>
            <a:pPr lvl="0" algn="l"/>
            <a:endParaRPr lang="en-GB" sz="2400" kern="1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aseline="300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7143FF-DEC1-F9C3-95C5-9AE4B76116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3017612"/>
            <a:ext cx="10962456" cy="10962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66D8AF-35E4-2F9A-13F9-632B525A9B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1593330">
            <a:off x="8020049" y="1867161"/>
            <a:ext cx="1594740" cy="1594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0B0344-E2F6-F601-FF49-1F29DF5FA9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3684762"/>
            <a:ext cx="2139895" cy="2139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07F35-0D1D-B8EA-2650-63183C5122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rot="20344419">
            <a:off x="10011551" y="3711062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90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CAB3E-0A80-B280-A41D-05007C8A6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EEEB339-F6A2-C285-0F7E-66084D406FE4}"/>
              </a:ext>
            </a:extLst>
          </p:cNvPr>
          <p:cNvSpPr txBox="1">
            <a:spLocks/>
          </p:cNvSpPr>
          <p:nvPr/>
        </p:nvSpPr>
        <p:spPr>
          <a:xfrm>
            <a:off x="695400" y="3212976"/>
            <a:ext cx="6048672" cy="15121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spcBef>
                <a:spcPts val="1000"/>
              </a:spcBef>
              <a:buFont typeface="Symbol" panose="05050102010706020507" pitchFamily="18" charset="2"/>
              <a:buChar char=""/>
            </a:pPr>
            <a:r>
              <a:rPr lang="en-GB" sz="2400" kern="1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There will be a free appeals service – you can appeal directly or ask your school or college to do it for you.</a:t>
            </a:r>
          </a:p>
          <a:p>
            <a:pPr marL="342900" indent="-342900" algn="l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</a:pPr>
            <a:endParaRPr lang="en-GB" sz="1000" kern="100" dirty="0">
              <a:solidFill>
                <a:srgbClr val="28303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1000"/>
              </a:spcBef>
              <a:buFont typeface="Symbol" panose="05050102010706020507" pitchFamily="18" charset="2"/>
              <a:buChar char=""/>
            </a:pPr>
            <a:r>
              <a:rPr lang="en-GB" sz="2400" kern="1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More information about your results and appeals will be available by </a:t>
            </a:r>
            <a:r>
              <a:rPr lang="en-GB" sz="2400" b="1" kern="1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June 2026</a:t>
            </a:r>
            <a:r>
              <a:rPr lang="en-GB" sz="2400" kern="1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aseline="30000" dirty="0">
              <a:latin typeface="Jost" pitchFamily="2" charset="0"/>
              <a:ea typeface="Jost" pitchFamily="2" charset="0"/>
              <a:cs typeface="Poppins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aseline="30000" dirty="0">
              <a:latin typeface="Jost" pitchFamily="2" charset="0"/>
              <a:ea typeface="Jost" pitchFamily="2" charset="0"/>
              <a:cs typeface="Poppin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75063BE-15D8-21B8-4AD6-2D307571372F}"/>
              </a:ext>
            </a:extLst>
          </p:cNvPr>
          <p:cNvSpPr txBox="1">
            <a:spLocks/>
          </p:cNvSpPr>
          <p:nvPr/>
        </p:nvSpPr>
        <p:spPr>
          <a:xfrm>
            <a:off x="695400" y="476672"/>
            <a:ext cx="2448272" cy="941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 spc="0" baseline="0">
                <a:solidFill>
                  <a:srgbClr val="1E2A4C"/>
                </a:solidFill>
                <a:latin typeface="Jost" pitchFamily="2" charset="77"/>
                <a:ea typeface="Jost" pitchFamily="2" charset="77"/>
                <a:cs typeface="+mj-cs"/>
              </a:defRPr>
            </a:lvl1pPr>
          </a:lstStyle>
          <a:p>
            <a:pPr algn="l"/>
            <a:r>
              <a:rPr lang="en-US" sz="4400" dirty="0"/>
              <a:t>Appeals</a:t>
            </a:r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263A6-2AA1-ABE4-58D1-EE9B5EC056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-4904959"/>
            <a:ext cx="9132676" cy="162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09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AEF19-62A5-1EA0-984B-9D86A1A4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38D931-49A2-3661-EF66-02EDF1BDB8DA}"/>
              </a:ext>
            </a:extLst>
          </p:cNvPr>
          <p:cNvSpPr txBox="1">
            <a:spLocks/>
          </p:cNvSpPr>
          <p:nvPr/>
        </p:nvSpPr>
        <p:spPr>
          <a:xfrm>
            <a:off x="839416" y="923845"/>
            <a:ext cx="6264696" cy="4536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</a:pPr>
            <a:r>
              <a:rPr lang="en-GB" sz="2400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Download a copy of Your Exams.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n-GB" sz="2400" kern="1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400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Stay up to date with information about your exams, the timetable and </a:t>
            </a:r>
            <a:r>
              <a:rPr lang="en-GB" sz="2400" kern="10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past papers.</a:t>
            </a:r>
            <a:endParaRPr lang="en-GB" sz="2400" kern="1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endParaRPr lang="en-GB" sz="2400" kern="1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  <a:p>
            <a:pPr marL="342900" indent="-342900" algn="l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GB" sz="2400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Find out about support, including who you can speak to if you you’re feeling anxious.</a:t>
            </a:r>
            <a:endParaRPr lang="en-GB" sz="2400" b="1" dirty="0">
              <a:solidFill>
                <a:schemeClr val="bg1"/>
              </a:solidFill>
              <a:latin typeface="Jost" pitchFamily="2" charset="77"/>
              <a:ea typeface="Jost" pitchFamily="2" charset="77"/>
              <a:cs typeface="+mn-c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endParaRPr lang="en-GB" sz="2400" kern="1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aseline="300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04AFDAD-B6F6-6C26-E19B-1A3D3615DAF7}"/>
              </a:ext>
            </a:extLst>
          </p:cNvPr>
          <p:cNvSpPr txBox="1">
            <a:spLocks/>
          </p:cNvSpPr>
          <p:nvPr/>
        </p:nvSpPr>
        <p:spPr>
          <a:xfrm>
            <a:off x="839416" y="620688"/>
            <a:ext cx="10081120" cy="9929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 spc="0" baseline="0">
                <a:solidFill>
                  <a:srgbClr val="1E2A4C"/>
                </a:solidFill>
                <a:latin typeface="Jost" pitchFamily="2" charset="77"/>
                <a:ea typeface="Jost" pitchFamily="2" charset="77"/>
                <a:cs typeface="+mj-cs"/>
              </a:defRPr>
            </a:lvl1pPr>
          </a:lstStyle>
          <a:p>
            <a:pPr algn="l"/>
            <a:r>
              <a:rPr lang="en-GB" sz="4800" dirty="0">
                <a:solidFill>
                  <a:schemeClr val="bg1"/>
                </a:solidFill>
              </a:rPr>
              <a:t>Visit </a:t>
            </a:r>
            <a:r>
              <a:rPr lang="en-GB" sz="4800" dirty="0" err="1">
                <a:solidFill>
                  <a:schemeClr val="bg1"/>
                </a:solidFill>
              </a:rPr>
              <a:t>qualifications.gov.scot</a:t>
            </a:r>
            <a:r>
              <a:rPr lang="en-GB" sz="4800" dirty="0">
                <a:solidFill>
                  <a:schemeClr val="bg1"/>
                </a:solidFill>
              </a:rPr>
              <a:t> 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46E00-6D59-83D1-2B7F-E0883C8BF7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1019524">
            <a:off x="7703568" y="3946043"/>
            <a:ext cx="1346897" cy="134689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35FD922-FE8D-B585-C53C-1651068988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16441">
            <a:off x="8722133" y="2028149"/>
            <a:ext cx="135636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22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our Exams">
            <a:hlinkClick r:id="" action="ppaction://media"/>
            <a:extLst>
              <a:ext uri="{FF2B5EF4-FFF2-40B4-BE49-F238E27FC236}">
                <a16:creationId xmlns:a16="http://schemas.microsoft.com/office/drawing/2014/main" id="{E2708531-7C1E-319C-5FAB-96E6F45776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1699" y="1268760"/>
            <a:ext cx="8165166" cy="459290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4A1BBE5-20DF-2DB7-0CB2-8B23E1A56943}"/>
              </a:ext>
            </a:extLst>
          </p:cNvPr>
          <p:cNvSpPr txBox="1">
            <a:spLocks/>
          </p:cNvSpPr>
          <p:nvPr/>
        </p:nvSpPr>
        <p:spPr>
          <a:xfrm>
            <a:off x="623392" y="188640"/>
            <a:ext cx="2448272" cy="941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 spc="0" baseline="0">
                <a:solidFill>
                  <a:srgbClr val="1E2A4C"/>
                </a:solidFill>
                <a:latin typeface="Jost" pitchFamily="2" charset="77"/>
                <a:ea typeface="Jost" pitchFamily="2" charset="77"/>
                <a:cs typeface="+mj-cs"/>
              </a:defRPr>
            </a:lvl1pPr>
          </a:lstStyle>
          <a:p>
            <a:pPr algn="l"/>
            <a:r>
              <a:rPr lang="en-US" sz="4400" dirty="0"/>
              <a:t>Video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61041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49379D-D9AF-BA58-AABB-0EA882DDD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392" y="2366514"/>
            <a:ext cx="8208912" cy="589072"/>
          </a:xfrm>
        </p:spPr>
        <p:txBody>
          <a:bodyPr/>
          <a:lstStyle/>
          <a:p>
            <a:r>
              <a:rPr lang="en-GB" sz="2000" dirty="0"/>
              <a:t>Qualifications Scotland took over from the Scottish Qualifications Authority on </a:t>
            </a:r>
            <a:r>
              <a:rPr lang="en-GB" sz="2000" b="1" dirty="0"/>
              <a:t>1 February 2026</a:t>
            </a:r>
            <a:r>
              <a:rPr lang="en-GB" sz="2000" dirty="0"/>
              <a:t>. This does not change how you complete your qualifications. Teachers will tell you what you need to do and when. 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You will still see information with SQA branding on the Qualifications Scotland website. This will be changed to Qualifications Scotland as we update the website.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EDBC78-E4FE-85BF-E9D8-AF79890488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304" y="4196950"/>
            <a:ext cx="2636912" cy="2636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166FC-0560-76CD-7FA3-E281F125CA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548680"/>
            <a:ext cx="443202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7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4719F3-1157-BAC0-7592-E6ECB8F7FD0E}"/>
              </a:ext>
            </a:extLst>
          </p:cNvPr>
          <p:cNvSpPr>
            <a:spLocks/>
          </p:cNvSpPr>
          <p:nvPr/>
        </p:nvSpPr>
        <p:spPr>
          <a:xfrm>
            <a:off x="0" y="0"/>
            <a:ext cx="12385376" cy="7056784"/>
          </a:xfrm>
          <a:prstGeom prst="rect">
            <a:avLst/>
          </a:prstGeom>
          <a:solidFill>
            <a:srgbClr val="FDD24F"/>
          </a:solidFill>
          <a:ln>
            <a:solidFill>
              <a:srgbClr val="FC9E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23DC49-7EF8-7BCE-3C45-09D3D3CBF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2204864"/>
            <a:ext cx="5472608" cy="4248472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283031"/>
                </a:solidFill>
                <a:latin typeface="Jost" pitchFamily="2" charset="77"/>
              </a:rPr>
              <a:t>The exams start on </a:t>
            </a:r>
            <a:r>
              <a:rPr lang="en-GB" sz="2000" b="1" dirty="0">
                <a:solidFill>
                  <a:srgbClr val="283031"/>
                </a:solidFill>
                <a:latin typeface="Jost" pitchFamily="2" charset="77"/>
              </a:rPr>
              <a:t>Wednesday</a:t>
            </a:r>
            <a:r>
              <a:rPr lang="en-GB" sz="2000" dirty="0">
                <a:solidFill>
                  <a:srgbClr val="283031"/>
                </a:solidFill>
                <a:latin typeface="Jost" pitchFamily="2" charset="77"/>
              </a:rPr>
              <a:t> </a:t>
            </a:r>
            <a:r>
              <a:rPr lang="en-GB" sz="2000" b="1" dirty="0">
                <a:solidFill>
                  <a:srgbClr val="283031"/>
                </a:solidFill>
                <a:latin typeface="Jost" pitchFamily="2" charset="77"/>
              </a:rPr>
              <a:t>22 April              </a:t>
            </a:r>
            <a:r>
              <a:rPr lang="en-GB" sz="2000" dirty="0">
                <a:solidFill>
                  <a:srgbClr val="283031"/>
                </a:solidFill>
                <a:latin typeface="Jost" pitchFamily="2" charset="77"/>
              </a:rPr>
              <a:t>and finish on </a:t>
            </a:r>
            <a:r>
              <a:rPr lang="en-GB" sz="2000" b="1" dirty="0">
                <a:solidFill>
                  <a:srgbClr val="283031"/>
                </a:solidFill>
                <a:latin typeface="Jost" pitchFamily="2" charset="77"/>
              </a:rPr>
              <a:t>Tuesday 2 June</a:t>
            </a:r>
            <a:r>
              <a:rPr lang="en-GB" sz="2000" dirty="0">
                <a:solidFill>
                  <a:srgbClr val="283031"/>
                </a:solidFill>
                <a:latin typeface="Jost" pitchFamily="2" charset="77"/>
              </a:rPr>
              <a:t>.</a:t>
            </a:r>
          </a:p>
          <a:p>
            <a:pPr lvl="0">
              <a:lnSpc>
                <a:spcPct val="100000"/>
              </a:lnSpc>
            </a:pPr>
            <a:endParaRPr lang="en-GB" sz="1000" dirty="0">
              <a:solidFill>
                <a:srgbClr val="283031"/>
              </a:solidFill>
              <a:latin typeface="Jost" pitchFamily="2" charset="77"/>
            </a:endParaRPr>
          </a:p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283031"/>
                </a:solidFill>
                <a:latin typeface="Jost" pitchFamily="2" charset="77"/>
              </a:rPr>
              <a:t>Your school will provide an estimated grade for each of your courses before the exams start.</a:t>
            </a:r>
          </a:p>
          <a:p>
            <a:pPr lvl="0">
              <a:lnSpc>
                <a:spcPct val="100000"/>
              </a:lnSpc>
            </a:pPr>
            <a:endParaRPr lang="en-GB" sz="1000" dirty="0">
              <a:solidFill>
                <a:srgbClr val="283031"/>
              </a:solidFill>
              <a:latin typeface="Jost" pitchFamily="2" charset="77"/>
            </a:endParaRPr>
          </a:p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283031"/>
                </a:solidFill>
                <a:latin typeface="Jost" pitchFamily="2" charset="77"/>
              </a:rPr>
              <a:t>You’ll receive your results by post on      </a:t>
            </a:r>
            <a:r>
              <a:rPr lang="en-GB" sz="2000" b="1" dirty="0">
                <a:solidFill>
                  <a:srgbClr val="283031"/>
                </a:solidFill>
                <a:latin typeface="Jost" pitchFamily="2" charset="77"/>
              </a:rPr>
              <a:t>Tuesday 4 August</a:t>
            </a:r>
            <a:r>
              <a:rPr lang="en-GB" sz="2000" dirty="0">
                <a:solidFill>
                  <a:srgbClr val="283031"/>
                </a:solidFill>
                <a:latin typeface="Jost" pitchFamily="2" charset="77"/>
              </a:rPr>
              <a:t>. If you sign up to </a:t>
            </a:r>
            <a:r>
              <a:rPr lang="en-GB" sz="2000" dirty="0"/>
              <a:t>My Qualifications Scotland</a:t>
            </a:r>
            <a:r>
              <a:rPr lang="en-GB" sz="2000" dirty="0">
                <a:solidFill>
                  <a:srgbClr val="283031"/>
                </a:solidFill>
                <a:latin typeface="Jost" pitchFamily="2" charset="77"/>
              </a:rPr>
              <a:t>, you can get them by text, email or both.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C035DCB-B06D-0F21-897F-14CCE9C1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64704"/>
            <a:ext cx="5328592" cy="941673"/>
          </a:xfrm>
        </p:spPr>
        <p:txBody>
          <a:bodyPr/>
          <a:lstStyle/>
          <a:p>
            <a:r>
              <a:rPr lang="en-US" sz="4400" dirty="0"/>
              <a:t>Important things you need to know</a:t>
            </a:r>
            <a:endParaRPr lang="en-GB" sz="4400" dirty="0"/>
          </a:p>
        </p:txBody>
      </p:sp>
      <p:sp>
        <p:nvSpPr>
          <p:cNvPr id="22" name="Subtitle 4">
            <a:extLst>
              <a:ext uri="{FF2B5EF4-FFF2-40B4-BE49-F238E27FC236}">
                <a16:creationId xmlns:a16="http://schemas.microsoft.com/office/drawing/2014/main" id="{19C45813-2F41-F9B5-C530-8924D8BD704B}"/>
              </a:ext>
            </a:extLst>
          </p:cNvPr>
          <p:cNvSpPr txBox="1">
            <a:spLocks/>
          </p:cNvSpPr>
          <p:nvPr/>
        </p:nvSpPr>
        <p:spPr>
          <a:xfrm>
            <a:off x="9889659" y="3232472"/>
            <a:ext cx="216024" cy="393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Jost"/>
                <a:ea typeface="Jost" pitchFamily="2" charset="77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1600" b="1" dirty="0">
              <a:solidFill>
                <a:schemeClr val="bg1"/>
              </a:solidFill>
              <a:latin typeface="Jost" pitchFamily="2" charset="77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3E2B15-AB29-ECA3-42BE-233E08F74D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244" y="908720"/>
            <a:ext cx="2112912" cy="4258774"/>
          </a:xfrm>
          <a:prstGeom prst="rect">
            <a:avLst/>
          </a:prstGeom>
        </p:spPr>
      </p:pic>
      <p:sp>
        <p:nvSpPr>
          <p:cNvPr id="25" name="Subtitle 4">
            <a:extLst>
              <a:ext uri="{FF2B5EF4-FFF2-40B4-BE49-F238E27FC236}">
                <a16:creationId xmlns:a16="http://schemas.microsoft.com/office/drawing/2014/main" id="{DE1AB2B5-273F-E7ED-EDAB-91122F1746A9}"/>
              </a:ext>
            </a:extLst>
          </p:cNvPr>
          <p:cNvSpPr txBox="1">
            <a:spLocks/>
          </p:cNvSpPr>
          <p:nvPr/>
        </p:nvSpPr>
        <p:spPr>
          <a:xfrm>
            <a:off x="8546486" y="1196752"/>
            <a:ext cx="1604428" cy="393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Jost"/>
                <a:ea typeface="Jost" pitchFamily="2" charset="77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000" dirty="0">
                <a:solidFill>
                  <a:srgbClr val="283031"/>
                </a:solidFill>
                <a:latin typeface="Jost" pitchFamily="2" charset="77"/>
              </a:rPr>
              <a:t>Tuesday, 4 August</a:t>
            </a:r>
          </a:p>
        </p:txBody>
      </p:sp>
      <p:sp>
        <p:nvSpPr>
          <p:cNvPr id="27" name="Subtitle 4">
            <a:extLst>
              <a:ext uri="{FF2B5EF4-FFF2-40B4-BE49-F238E27FC236}">
                <a16:creationId xmlns:a16="http://schemas.microsoft.com/office/drawing/2014/main" id="{4BA1FC1D-F2FF-7139-7DD2-6B60985CE87E}"/>
              </a:ext>
            </a:extLst>
          </p:cNvPr>
          <p:cNvSpPr txBox="1">
            <a:spLocks/>
          </p:cNvSpPr>
          <p:nvPr/>
        </p:nvSpPr>
        <p:spPr>
          <a:xfrm>
            <a:off x="8546486" y="1379763"/>
            <a:ext cx="1604428" cy="393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Jost"/>
                <a:ea typeface="Jost" pitchFamily="2" charset="77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3200" b="1" dirty="0">
                <a:solidFill>
                  <a:srgbClr val="283031"/>
                </a:solidFill>
                <a:latin typeface="Jost" pitchFamily="2" charset="77"/>
              </a:rPr>
              <a:t>08:00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078E37-FEFD-7395-0D61-6A5D596B47FD}"/>
              </a:ext>
            </a:extLst>
          </p:cNvPr>
          <p:cNvSpPr/>
          <p:nvPr/>
        </p:nvSpPr>
        <p:spPr>
          <a:xfrm>
            <a:off x="8400256" y="1844824"/>
            <a:ext cx="720080" cy="216024"/>
          </a:xfrm>
          <a:prstGeom prst="rect">
            <a:avLst/>
          </a:prstGeom>
          <a:solidFill>
            <a:srgbClr val="FC9E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ubtitle 4">
            <a:extLst>
              <a:ext uri="{FF2B5EF4-FFF2-40B4-BE49-F238E27FC236}">
                <a16:creationId xmlns:a16="http://schemas.microsoft.com/office/drawing/2014/main" id="{F72707AF-8848-B495-AEF6-E0219D44AD13}"/>
              </a:ext>
            </a:extLst>
          </p:cNvPr>
          <p:cNvSpPr txBox="1">
            <a:spLocks/>
          </p:cNvSpPr>
          <p:nvPr/>
        </p:nvSpPr>
        <p:spPr>
          <a:xfrm>
            <a:off x="8501255" y="1877837"/>
            <a:ext cx="1604428" cy="216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Jost"/>
                <a:ea typeface="Jost" pitchFamily="2" charset="77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800" dirty="0">
                <a:solidFill>
                  <a:srgbClr val="283031"/>
                </a:solidFill>
                <a:latin typeface="Jost" pitchFamily="2" charset="77"/>
              </a:rPr>
              <a:t>Notification</a:t>
            </a:r>
          </a:p>
        </p:txBody>
      </p:sp>
      <p:sp>
        <p:nvSpPr>
          <p:cNvPr id="31" name="Subtitle 4">
            <a:extLst>
              <a:ext uri="{FF2B5EF4-FFF2-40B4-BE49-F238E27FC236}">
                <a16:creationId xmlns:a16="http://schemas.microsoft.com/office/drawing/2014/main" id="{B0BE318C-5752-8700-206D-F91074983A01}"/>
              </a:ext>
            </a:extLst>
          </p:cNvPr>
          <p:cNvSpPr txBox="1">
            <a:spLocks/>
          </p:cNvSpPr>
          <p:nvPr/>
        </p:nvSpPr>
        <p:spPr>
          <a:xfrm>
            <a:off x="8760295" y="2315867"/>
            <a:ext cx="1457451" cy="393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Jost"/>
                <a:ea typeface="Jost" pitchFamily="2" charset="77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000" dirty="0">
                <a:solidFill>
                  <a:srgbClr val="283031"/>
                </a:solidFill>
                <a:latin typeface="Jost" pitchFamily="2" charset="77"/>
              </a:rPr>
              <a:t>Qualifications Scotland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51FA0E-1ADF-EC9A-E178-495385BFEFB1}"/>
              </a:ext>
            </a:extLst>
          </p:cNvPr>
          <p:cNvSpPr/>
          <p:nvPr/>
        </p:nvSpPr>
        <p:spPr>
          <a:xfrm>
            <a:off x="8546486" y="2290509"/>
            <a:ext cx="213810" cy="235400"/>
          </a:xfrm>
          <a:prstGeom prst="rect">
            <a:avLst/>
          </a:prstGeom>
          <a:solidFill>
            <a:srgbClr val="F7C1C1"/>
          </a:solidFill>
          <a:ln>
            <a:solidFill>
              <a:srgbClr val="F7C1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79AD03-E893-FF5B-EF20-6DBFB6270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276" y="2296809"/>
            <a:ext cx="243999" cy="242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AC99D7-190C-B7D7-1D2B-DDAC3BF29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358" y="2902212"/>
            <a:ext cx="1504556" cy="1390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D2CA6F-31E1-B400-9488-36BDB58B0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rot="20663274">
            <a:off x="7170584" y="1785356"/>
            <a:ext cx="839416" cy="789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E68584-F15D-35AF-A014-B7D5606981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 rot="1438542">
            <a:off x="10672351" y="729618"/>
            <a:ext cx="1075499" cy="101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52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048ED-EB46-D9EE-C88E-DA09DFD25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025AF30-FFB6-B965-771F-6FE8B540F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1839256"/>
            <a:ext cx="8784976" cy="3317936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Allow learners who are disabled or need additional support to use            different ways to complete an exam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May vary by subject, level and learner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Include adapted question papers, changes to exam timings and                   where the exam is taken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Speak to your teacher for more information about assessment arrangements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A9C8E9-2EC8-3A56-257A-A32790E0F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15119"/>
            <a:ext cx="9937104" cy="941673"/>
          </a:xfrm>
        </p:spPr>
        <p:txBody>
          <a:bodyPr/>
          <a:lstStyle/>
          <a:p>
            <a:r>
              <a:rPr lang="en-GB" sz="4400" dirty="0"/>
              <a:t>Assessment Arrangements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8529A-A31E-8E76-C8A6-460BDB212C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4005064"/>
            <a:ext cx="25649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6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F2E0C-996F-3F0B-DE2F-A81C2673A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9373E8C-394F-5354-0F88-618895B6729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95399" y="1484313"/>
            <a:ext cx="8248385" cy="4945062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solidFill>
                  <a:srgbClr val="252D5C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Timetable</a:t>
            </a:r>
            <a:endParaRPr lang="en-GB" sz="2000" b="1" dirty="0">
              <a:solidFill>
                <a:srgbClr val="252D5C"/>
              </a:solidFill>
              <a:latin typeface="Jost" pitchFamily="2" charset="0"/>
              <a:ea typeface="Jost" pitchFamily="2" charset="0"/>
              <a:cs typeface="Poppi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Make sure you have the latest version of the timetable. You can find it on the Qualifications Scotland website - just search for ‘</a:t>
            </a:r>
            <a:r>
              <a:rPr lang="en-GB" sz="2000" b="1" dirty="0">
                <a:solidFill>
                  <a:srgbClr val="C00000"/>
                </a:solidFill>
                <a:latin typeface="Jost" pitchFamily="2" charset="0"/>
                <a:ea typeface="Jost" pitchFamily="2" charset="0"/>
                <a:cs typeface="Poppins"/>
              </a:rPr>
              <a:t>timetable</a:t>
            </a: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’.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sz="2000" b="1" dirty="0">
                <a:solidFill>
                  <a:srgbClr val="252D5C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Apps</a:t>
            </a:r>
            <a:endParaRPr lang="en-GB" sz="2000" b="1" dirty="0">
              <a:solidFill>
                <a:srgbClr val="252D5C"/>
              </a:solidFill>
              <a:latin typeface="Jost" pitchFamily="2" charset="0"/>
              <a:ea typeface="Jost" pitchFamily="2" charset="0"/>
              <a:cs typeface="Poppi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Download the </a:t>
            </a:r>
            <a:r>
              <a:rPr lang="en-GB" sz="2000" b="1" dirty="0" err="1">
                <a:solidFill>
                  <a:srgbClr val="C00000"/>
                </a:solidFill>
                <a:latin typeface="Jost" pitchFamily="2" charset="0"/>
                <a:ea typeface="Jost" pitchFamily="2" charset="0"/>
                <a:cs typeface="Poppins"/>
              </a:rPr>
              <a:t>MyExams</a:t>
            </a: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 and </a:t>
            </a:r>
            <a:r>
              <a:rPr lang="en-GB" sz="2000" b="1" dirty="0" err="1">
                <a:solidFill>
                  <a:srgbClr val="C00000"/>
                </a:solidFill>
                <a:latin typeface="Jost" pitchFamily="2" charset="0"/>
                <a:ea typeface="Jost" pitchFamily="2" charset="0"/>
                <a:cs typeface="Poppins"/>
              </a:rPr>
              <a:t>MyStudyPlan</a:t>
            </a: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 apps to help you prepare. You’ll find them on the same page as the timetable.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sz="2000" b="1" dirty="0">
                <a:solidFill>
                  <a:srgbClr val="252D5C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Scottish Candidate Number</a:t>
            </a:r>
            <a:endParaRPr lang="en-GB" sz="2000" b="1" dirty="0">
              <a:solidFill>
                <a:srgbClr val="252D5C"/>
              </a:solidFill>
              <a:latin typeface="Jost" pitchFamily="2" charset="0"/>
              <a:ea typeface="Jost" pitchFamily="2" charset="0"/>
              <a:cs typeface="Poppi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Make sure you know your Scottish Candidate Number (SCN).           </a:t>
            </a:r>
            <a:r>
              <a:rPr lang="en-GB" sz="200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you’re Your </a:t>
            </a: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teacher will tell you it and give you an SCN card to </a:t>
            </a:r>
            <a:r>
              <a:rPr lang="en-GB" sz="200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write               your </a:t>
            </a:r>
            <a:r>
              <a:rPr lang="en-GB" sz="20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name, school name, date of birth and SCN.</a:t>
            </a:r>
            <a:endParaRPr lang="en-GB" sz="2000" dirty="0">
              <a:solidFill>
                <a:srgbClr val="283031"/>
              </a:solidFill>
              <a:latin typeface="Jost" pitchFamily="2" charset="77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4DB723F-931B-A053-41E2-9FD43FA22C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9376" y="428625"/>
            <a:ext cx="9529812" cy="941388"/>
          </a:xfrm>
        </p:spPr>
        <p:txBody>
          <a:bodyPr/>
          <a:lstStyle/>
          <a:p>
            <a:r>
              <a:rPr lang="en-US" sz="4400" dirty="0"/>
              <a:t>Preparing for your exams</a:t>
            </a:r>
            <a:endParaRPr lang="en-GB" sz="4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2741C2-9E1F-063F-2E28-1D47920411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 rot="971096">
            <a:off x="8024423" y="4432641"/>
            <a:ext cx="3556323" cy="2513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293757-CDE2-2D8F-4948-B4EF79E83D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1101856">
            <a:off x="8648853" y="2157395"/>
            <a:ext cx="1947745" cy="194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7F4B4D-60C1-A8C7-594F-12D5AE4722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20942494">
            <a:off x="10120977" y="637164"/>
            <a:ext cx="1465698" cy="14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0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A7991A7-253C-5208-8AE1-C2260B054F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52384" y="5229200"/>
            <a:ext cx="2448272" cy="1224136"/>
          </a:xfrm>
          <a:prstGeom prst="rect">
            <a:avLst/>
          </a:prstGeom>
          <a:solidFill>
            <a:srgbClr val="1E2A4C"/>
          </a:solidFill>
          <a:ln>
            <a:solidFill>
              <a:srgbClr val="1E2A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E85F454-D1EB-085C-C6BC-1F69657487BC}"/>
              </a:ext>
            </a:extLst>
          </p:cNvPr>
          <p:cNvSpPr txBox="1">
            <a:spLocks/>
          </p:cNvSpPr>
          <p:nvPr/>
        </p:nvSpPr>
        <p:spPr>
          <a:xfrm>
            <a:off x="911424" y="428625"/>
            <a:ext cx="4032448" cy="941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 baseline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+mj-cs"/>
              </a:defRPr>
            </a:lvl1pPr>
          </a:lstStyle>
          <a:p>
            <a:r>
              <a:rPr lang="en-US" dirty="0"/>
              <a:t>On exam day</a:t>
            </a:r>
            <a:endParaRPr lang="en-GB" dirty="0"/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259038C6-E9E9-3F79-F7C2-84E4444FB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64" y="1484784"/>
            <a:ext cx="9915064" cy="4464496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kern="100" dirty="0"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Make sure you arrive at least 10 minutes before your exam starts.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kern="100" dirty="0"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You’ll be given a desk or seat number for each exam – please remember this!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kern="100" dirty="0"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Don’t take any prohibited items to your desk or seat – these include mobile phones, electronic devices, any device that stores information or connect to the internet,      extra information, pencil cases and calculator cases.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GB" sz="2000" kern="100" dirty="0"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You can use a calculator or dictionary in some exams –  please ask your teacher for more information.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14F0F2-04C3-5824-7D6D-73C4488E4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 rot="644518">
            <a:off x="9655127" y="189361"/>
            <a:ext cx="2242784" cy="22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84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E09B1-B955-BE2A-0CD1-D05EA82C1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8C9B25D-A358-4B12-F8E5-DCC5F141E2D7}"/>
              </a:ext>
            </a:extLst>
          </p:cNvPr>
          <p:cNvSpPr txBox="1">
            <a:spLocks/>
          </p:cNvSpPr>
          <p:nvPr/>
        </p:nvSpPr>
        <p:spPr>
          <a:xfrm>
            <a:off x="695400" y="1772816"/>
            <a:ext cx="7488832" cy="36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252D5C"/>
                </a:solidFill>
                <a:latin typeface="Jost" pitchFamily="2" charset="0"/>
                <a:ea typeface="Jost" pitchFamily="2" charset="0"/>
                <a:cs typeface="Poppins"/>
              </a:rPr>
              <a:t>You’ll be given either a combined question paper and answer booklet, or a separate question paper and answer booklet</a:t>
            </a:r>
          </a:p>
          <a:p>
            <a:pPr marL="342900" lvl="0" indent="-342900"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252D5C"/>
                </a:solidFill>
                <a:latin typeface="Jost" pitchFamily="2" charset="0"/>
                <a:ea typeface="Jost" pitchFamily="2" charset="0"/>
                <a:cs typeface="Poppins"/>
              </a:rPr>
              <a:t>If you need extra paper, ask the invigilator</a:t>
            </a:r>
          </a:p>
          <a:p>
            <a:pPr marL="342900" lvl="0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252D5C"/>
                </a:solidFill>
                <a:latin typeface="Jost" pitchFamily="2" charset="0"/>
                <a:ea typeface="Jost" pitchFamily="2" charset="0"/>
                <a:cs typeface="Poppins"/>
              </a:rPr>
              <a:t>You must use a pen with black or blue ink to            write your answers</a:t>
            </a:r>
          </a:p>
          <a:p>
            <a:pPr marL="342900" lvl="0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252D5C"/>
                </a:solidFill>
                <a:latin typeface="Jost" pitchFamily="2" charset="0"/>
                <a:ea typeface="Jost" pitchFamily="2" charset="0"/>
                <a:cs typeface="Poppins"/>
              </a:rPr>
              <a:t>You may not get marks if your writing is difficult to read or has poor spelling or punctuation</a:t>
            </a:r>
            <a:endParaRPr lang="en-GB" sz="2400" baseline="30000" dirty="0">
              <a:latin typeface="Jost" pitchFamily="2" charset="0"/>
              <a:ea typeface="Jost" pitchFamily="2" charset="0"/>
              <a:cs typeface="Poppin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60F3A52-1109-30F5-9A10-F3F5A4CD639C}"/>
              </a:ext>
            </a:extLst>
          </p:cNvPr>
          <p:cNvSpPr txBox="1">
            <a:spLocks/>
          </p:cNvSpPr>
          <p:nvPr/>
        </p:nvSpPr>
        <p:spPr>
          <a:xfrm>
            <a:off x="695400" y="476672"/>
            <a:ext cx="8424936" cy="941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 spc="0" baseline="0">
                <a:solidFill>
                  <a:srgbClr val="1E2A4C"/>
                </a:solidFill>
                <a:latin typeface="Jost" pitchFamily="2" charset="77"/>
                <a:ea typeface="Jost" pitchFamily="2" charset="77"/>
                <a:cs typeface="+mj-cs"/>
              </a:defRPr>
            </a:lvl1pPr>
          </a:lstStyle>
          <a:p>
            <a:pPr algn="l"/>
            <a:r>
              <a:rPr lang="en-US" sz="4400" dirty="0"/>
              <a:t>Question papers and booklets</a:t>
            </a:r>
            <a:endParaRPr lang="en-GB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3DB077-3892-2F70-BEB5-51BB5AA8B4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491" y="2636912"/>
            <a:ext cx="1431660" cy="1396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A63026-73BC-196E-91D4-9CFE9BC730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21041724">
            <a:off x="8137795" y="4667612"/>
            <a:ext cx="2508814" cy="14112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4C5C1-3F54-6225-7BDC-6EA29006F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844693">
            <a:off x="10159602" y="3886031"/>
            <a:ext cx="780672" cy="944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EA4324-F359-3F3F-3102-20BA63FAB3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rot="856455">
            <a:off x="9734743" y="1549426"/>
            <a:ext cx="1371670" cy="10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F533D-1A90-79E1-0C8D-4E02D3E27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B764D6-ABBF-BF6D-EC01-6F96FFAAC07D}"/>
              </a:ext>
            </a:extLst>
          </p:cNvPr>
          <p:cNvSpPr/>
          <p:nvPr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5FDA0801-18DE-E371-0763-B90218A704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31504" y="1484784"/>
            <a:ext cx="6826250" cy="3317875"/>
          </a:xfrm>
        </p:spPr>
        <p:txBody>
          <a:bodyPr/>
          <a:lstStyle/>
          <a:p>
            <a:pPr marL="0" lvl="0" indent="0">
              <a:buNone/>
            </a:pPr>
            <a:r>
              <a:rPr lang="en-GB" sz="2400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Take your time</a:t>
            </a:r>
          </a:p>
          <a:p>
            <a:pPr marL="0" lvl="0" indent="0">
              <a:lnSpc>
                <a:spcPct val="200000"/>
              </a:lnSpc>
              <a:buNone/>
            </a:pPr>
            <a:r>
              <a:rPr lang="en-GB" sz="2400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Read the questions carefully</a:t>
            </a:r>
          </a:p>
          <a:p>
            <a:pPr marL="0" lvl="0" indent="0">
              <a:lnSpc>
                <a:spcPct val="200000"/>
              </a:lnSpc>
              <a:buNone/>
            </a:pPr>
            <a:r>
              <a:rPr lang="en-GB" sz="2400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Answer the exact questions being asked</a:t>
            </a:r>
          </a:p>
          <a:p>
            <a:pPr marL="0" lvl="0" indent="0">
              <a:lnSpc>
                <a:spcPct val="200000"/>
              </a:lnSpc>
              <a:buNone/>
            </a:pPr>
            <a:r>
              <a:rPr lang="en-GB" sz="2400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Double-check your answers if you finish early</a:t>
            </a:r>
          </a:p>
          <a:p>
            <a:pPr marL="0" lvl="0" indent="0">
              <a:buNone/>
            </a:pPr>
            <a:r>
              <a:rPr lang="en-GB" sz="2400" kern="1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Poppins" panose="00000500000000000000" pitchFamily="2" charset="0"/>
              </a:rPr>
              <a:t>Stay calm and do your best</a:t>
            </a:r>
          </a:p>
          <a:p>
            <a:endParaRPr lang="en-GB" sz="2400" kern="100" dirty="0">
              <a:solidFill>
                <a:schemeClr val="bg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400F7A-7B68-1C13-F665-150DF44CD2C3}"/>
              </a:ext>
            </a:extLst>
          </p:cNvPr>
          <p:cNvSpPr/>
          <p:nvPr/>
        </p:nvSpPr>
        <p:spPr>
          <a:xfrm>
            <a:off x="925058" y="332656"/>
            <a:ext cx="2362630" cy="864096"/>
          </a:xfrm>
          <a:prstGeom prst="rect">
            <a:avLst/>
          </a:prstGeom>
          <a:solidFill>
            <a:srgbClr val="1E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4C8A1E8-93F0-606C-DDA1-0C173A46A91B}"/>
              </a:ext>
            </a:extLst>
          </p:cNvPr>
          <p:cNvSpPr txBox="1">
            <a:spLocks/>
          </p:cNvSpPr>
          <p:nvPr/>
        </p:nvSpPr>
        <p:spPr>
          <a:xfrm>
            <a:off x="735991" y="2991383"/>
            <a:ext cx="3240360" cy="941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 spc="0" baseline="0">
                <a:solidFill>
                  <a:srgbClr val="1E2A4C"/>
                </a:solidFill>
                <a:latin typeface="Jost" pitchFamily="2" charset="77"/>
                <a:ea typeface="Jost" pitchFamily="2" charset="77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</a:rPr>
              <a:t>1</a:t>
            </a:r>
          </a:p>
          <a:p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2</a:t>
            </a:r>
          </a:p>
          <a:p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3</a:t>
            </a:r>
          </a:p>
          <a:p>
            <a:endParaRPr lang="en-US" sz="3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4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5</a:t>
            </a: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246CCB-2C3C-CC8D-E8BA-F4997583B1FA}"/>
              </a:ext>
            </a:extLst>
          </p:cNvPr>
          <p:cNvSpPr/>
          <p:nvPr/>
        </p:nvSpPr>
        <p:spPr>
          <a:xfrm>
            <a:off x="1297753" y="1556792"/>
            <a:ext cx="45719" cy="3672408"/>
          </a:xfrm>
          <a:prstGeom prst="rect">
            <a:avLst/>
          </a:prstGeom>
          <a:solidFill>
            <a:srgbClr val="FC9E9D"/>
          </a:solidFill>
          <a:ln>
            <a:solidFill>
              <a:srgbClr val="FC9E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9490787-31A3-D798-3001-CA58FE479C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5133" y="282965"/>
            <a:ext cx="3240088" cy="942975"/>
          </a:xfrm>
        </p:spPr>
        <p:txBody>
          <a:bodyPr/>
          <a:lstStyle/>
          <a:p>
            <a:r>
              <a:rPr lang="en-US" sz="4400" dirty="0">
                <a:solidFill>
                  <a:srgbClr val="FC9E9D"/>
                </a:solidFill>
              </a:rPr>
              <a:t>Remember</a:t>
            </a:r>
            <a:endParaRPr lang="en-GB" sz="4400" dirty="0">
              <a:solidFill>
                <a:srgbClr val="FC9E9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E50E46-E597-712B-F8E0-A8F62A9F47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332" y="3717032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4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3001C-1631-5BFD-6C4F-C744C5B5E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6568B47A-F0AF-5E80-3713-03CE64559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332656"/>
            <a:ext cx="5004048" cy="1016697"/>
          </a:xfrm>
        </p:spPr>
        <p:txBody>
          <a:bodyPr/>
          <a:lstStyle/>
          <a:p>
            <a:r>
              <a:rPr lang="en-US" sz="4400" dirty="0"/>
              <a:t>Leaving the room</a:t>
            </a:r>
            <a:endParaRPr lang="en-GB" sz="4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0437AC7-A5F4-E84C-8CD2-87D35BF55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409" y="1628800"/>
            <a:ext cx="6336703" cy="3255962"/>
          </a:xfrm>
        </p:spPr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en-GB" sz="22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If you finish early or have done as much as you can, you can ask the invigilator for permission to leave.</a:t>
            </a:r>
          </a:p>
          <a:p>
            <a:pPr marL="0" lvl="0" indent="0" algn="l">
              <a:lnSpc>
                <a:spcPct val="100000"/>
              </a:lnSpc>
              <a:buNone/>
            </a:pPr>
            <a:endParaRPr lang="en-GB" sz="2200" dirty="0">
              <a:solidFill>
                <a:srgbClr val="283031"/>
              </a:solidFill>
              <a:latin typeface="Jost" pitchFamily="2" charset="0"/>
              <a:ea typeface="Jost" pitchFamily="2" charset="0"/>
              <a:cs typeface="Poppins"/>
            </a:endParaRPr>
          </a:p>
          <a:p>
            <a:pPr marL="0" lvl="0" indent="0" algn="l">
              <a:lnSpc>
                <a:spcPct val="100000"/>
              </a:lnSpc>
              <a:buNone/>
            </a:pPr>
            <a:r>
              <a:rPr lang="en-GB" sz="22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Leave all exam materials on your desk for the invigilator to collect.</a:t>
            </a:r>
          </a:p>
          <a:p>
            <a:pPr marL="0" lvl="0" indent="0" algn="l">
              <a:lnSpc>
                <a:spcPct val="100000"/>
              </a:lnSpc>
              <a:buNone/>
            </a:pPr>
            <a:endParaRPr lang="en-GB" sz="2200" dirty="0">
              <a:solidFill>
                <a:srgbClr val="283031"/>
              </a:solidFill>
              <a:latin typeface="Jost" pitchFamily="2" charset="0"/>
              <a:ea typeface="Jost" pitchFamily="2" charset="0"/>
              <a:cs typeface="Poppins"/>
            </a:endParaRPr>
          </a:p>
          <a:p>
            <a:pPr marL="0" lvl="0" indent="0" algn="l">
              <a:lnSpc>
                <a:spcPct val="100000"/>
              </a:lnSpc>
              <a:buNone/>
            </a:pPr>
            <a:r>
              <a:rPr lang="en-GB" sz="2200" dirty="0">
                <a:solidFill>
                  <a:srgbClr val="283031"/>
                </a:solidFill>
                <a:latin typeface="Jost" pitchFamily="2" charset="0"/>
                <a:ea typeface="Jost" pitchFamily="2" charset="0"/>
                <a:cs typeface="Poppins"/>
              </a:rPr>
              <a:t>If you think you need to leave the exam room for any other reason, speak to the invigilator.</a:t>
            </a:r>
          </a:p>
          <a:p>
            <a:pPr algn="l"/>
            <a:endParaRPr lang="en-GB" sz="2000" baseline="30000" dirty="0">
              <a:solidFill>
                <a:srgbClr val="00533E"/>
              </a:solidFill>
              <a:latin typeface="Jost" pitchFamily="2" charset="0"/>
              <a:ea typeface="Jost" pitchFamily="2" charset="0"/>
              <a:cs typeface="Poppins"/>
            </a:endParaRPr>
          </a:p>
          <a:p>
            <a:pPr marL="457200" indent="-457200" algn="l"/>
            <a:endParaRPr lang="en-GB" sz="2000" baseline="30000" dirty="0">
              <a:solidFill>
                <a:srgbClr val="00533E"/>
              </a:solidFill>
              <a:latin typeface="Jost" pitchFamily="2" charset="0"/>
              <a:ea typeface="Jost" pitchFamily="2" charset="0"/>
              <a:cs typeface="Poppins"/>
            </a:endParaRPr>
          </a:p>
          <a:p>
            <a:pPr marL="457200" indent="-457200" algn="l"/>
            <a:endParaRPr lang="en-GB" sz="2000" baseline="30000" dirty="0">
              <a:solidFill>
                <a:srgbClr val="00533E"/>
              </a:solidFill>
              <a:latin typeface="Jost" pitchFamily="2" charset="0"/>
              <a:ea typeface="Jost" pitchFamily="2" charset="0"/>
              <a:cs typeface="Poppins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n-GB" sz="2000" b="1" dirty="0">
              <a:solidFill>
                <a:srgbClr val="283031"/>
              </a:solidFill>
              <a:latin typeface="Jost" pitchFamily="2" charset="0"/>
              <a:ea typeface="Jost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69990-B199-2498-5E81-DF34CAB986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3513652"/>
            <a:ext cx="3344348" cy="33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21602"/>
      </p:ext>
    </p:extLst>
  </p:cSld>
  <p:clrMapOvr>
    <a:masterClrMapping/>
  </p:clrMapOvr>
</p:sld>
</file>

<file path=ppt/theme/theme1.xml><?xml version="1.0" encoding="utf-8"?>
<a:theme xmlns:a="http://schemas.openxmlformats.org/drawingml/2006/main" name="Qualifications Scotland White Templat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qualifications-scotland-pp-scotland-template" id="{F6B4A581-CCD2-4250-B8CD-6FA38D22BBCE}" vid="{E4514910-8523-41BB-BF8F-5FA26D07FEF6}"/>
    </a:ext>
  </a:extLst>
</a:theme>
</file>

<file path=ppt/theme/theme2.xml><?xml version="1.0" encoding="utf-8"?>
<a:theme xmlns:a="http://schemas.openxmlformats.org/drawingml/2006/main" name="Qualifications Scotland Yellow and Peach Templat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qualifications-scotland-pp-scotland-template" id="{F6B4A581-CCD2-4250-B8CD-6FA38D22BBCE}" vid="{0CA3278F-9C84-4AA9-BB8B-4CFD4F03E184}"/>
    </a:ext>
  </a:extLst>
</a:theme>
</file>

<file path=ppt/theme/theme3.xml><?xml version="1.0" encoding="utf-8"?>
<a:theme xmlns:a="http://schemas.openxmlformats.org/drawingml/2006/main" name="Qualifications Scotland  Blue Templat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qualifications-scotland-pp-scotland-template" id="{F6B4A581-CCD2-4250-B8CD-6FA38D22BBCE}" vid="{44CFEFEF-1196-4BCC-A2E8-D9C65F2DF554}"/>
    </a:ext>
  </a:extLst>
</a:theme>
</file>

<file path=ppt/theme/theme4.xml><?xml version="1.0" encoding="utf-8"?>
<a:theme xmlns:a="http://schemas.openxmlformats.org/drawingml/2006/main" name="Qualifications Scotland Title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qualifications-scotland-pp-scotland-template" id="{F6B4A581-CCD2-4250-B8CD-6FA38D22BBCE}" vid="{CF09192E-2C83-4583-B727-8D87FF93E40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41038342D62840983A9B79B45A4FA9" ma:contentTypeVersion="6" ma:contentTypeDescription="Create a new document." ma:contentTypeScope="" ma:versionID="0ddc08aeec91b4b0b1e1a2a4a2257985">
  <xsd:schema xmlns:xsd="http://www.w3.org/2001/XMLSchema" xmlns:xs="http://www.w3.org/2001/XMLSchema" xmlns:p="http://schemas.microsoft.com/office/2006/metadata/properties" xmlns:ns2="40f10586-0708-4e0c-8d39-60a616d9c70c" xmlns:ns3="767d5ec0-8ba6-4966-a1eb-262ed4faefd8" targetNamespace="http://schemas.microsoft.com/office/2006/metadata/properties" ma:root="true" ma:fieldsID="185a30ece8bb627866bc436c5b87ba4b" ns2:_="" ns3:_="">
    <xsd:import namespace="40f10586-0708-4e0c-8d39-60a616d9c70c"/>
    <xsd:import namespace="767d5ec0-8ba6-4966-a1eb-262ed4faef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10586-0708-4e0c-8d39-60a616d9c7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d5ec0-8ba6-4966-a1eb-262ed4faef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3C038B-D960-44FD-8E34-43AAA30815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f10586-0708-4e0c-8d39-60a616d9c70c"/>
    <ds:schemaRef ds:uri="767d5ec0-8ba6-4966-a1eb-262ed4faef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EDC8AC-5A42-4646-8741-0444A9208C60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schemas.microsoft.com/sharepoint/v4"/>
    <ds:schemaRef ds:uri="e3bfba40-037d-475c-a97a-f58529d0c2b9"/>
    <ds:schemaRef ds:uri="01924fbb-8c54-4cb2-bb1a-5dd340640d8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2167E47-BABE-4224-93CB-781A72D416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qualifications-scotland-pp-scotland-template</Template>
  <TotalTime>1543</TotalTime>
  <Words>1039</Words>
  <Application>Microsoft Office PowerPoint</Application>
  <PresentationFormat>Widescreen</PresentationFormat>
  <Paragraphs>116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Arial</vt:lpstr>
      <vt:lpstr>Jost</vt:lpstr>
      <vt:lpstr>Symbol</vt:lpstr>
      <vt:lpstr>Qualifications Scotland White Templates</vt:lpstr>
      <vt:lpstr>Qualifications Scotland Yellow and Peach Templates</vt:lpstr>
      <vt:lpstr>Qualifications Scotland  Blue Templates</vt:lpstr>
      <vt:lpstr>Qualifications Scotland Title Slides</vt:lpstr>
      <vt:lpstr>PowerPoint Presentation</vt:lpstr>
      <vt:lpstr>PowerPoint Presentation</vt:lpstr>
      <vt:lpstr>Important things you need to know</vt:lpstr>
      <vt:lpstr>Assessment Arrangements </vt:lpstr>
      <vt:lpstr>Preparing for your exams</vt:lpstr>
      <vt:lpstr>PowerPoint Presentation</vt:lpstr>
      <vt:lpstr>PowerPoint Presentation</vt:lpstr>
      <vt:lpstr>Remember</vt:lpstr>
      <vt:lpstr>Leaving the room</vt:lpstr>
      <vt:lpstr>Fairness</vt:lpstr>
      <vt:lpstr>PowerPoint Presentation</vt:lpstr>
      <vt:lpstr>Do</vt:lpstr>
      <vt:lpstr>PowerPoint Presentation</vt:lpstr>
      <vt:lpstr>Don’t</vt:lpstr>
      <vt:lpstr>Don’t</vt:lpstr>
      <vt:lpstr>If something unexpected happens</vt:lpstr>
      <vt:lpstr>PowerPoint Presentation</vt:lpstr>
      <vt:lpstr>PowerPoint Presentation</vt:lpstr>
      <vt:lpstr>PowerPoint Presentation</vt:lpstr>
    </vt:vector>
  </TitlesOfParts>
  <Company>Scottish Qualifications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Gemma Watson</dc:creator>
  <cp:lastModifiedBy>Gemma Watson</cp:lastModifiedBy>
  <cp:revision>15</cp:revision>
  <dcterms:created xsi:type="dcterms:W3CDTF">2026-02-24T18:49:41Z</dcterms:created>
  <dcterms:modified xsi:type="dcterms:W3CDTF">2026-03-18T15:50:59Z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0x010100F441038342D62840983A9B79B45A4FA9</vt:lpwstr>
  </property>
  <property fmtid="{D5CDD505-2E9C-101B-9397-08002B2CF9AE}" pid="3" name="_dlc_DocIdItemGuid">
    <vt:lpwstr>79a2922e-0640-40b2-91e0-bc5eb5e38a69</vt:lpwstr>
  </property>
  <property fmtid="{D5CDD505-2E9C-101B-9397-08002B2CF9AE}" pid="4" name="MediaServiceImageTags">
    <vt:lpwstr/>
  </property>
</Properties>
</file>