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6" r:id="rId6"/>
    <p:sldId id="267" r:id="rId7"/>
    <p:sldId id="274" r:id="rId8"/>
    <p:sldId id="271" r:id="rId9"/>
    <p:sldId id="276" r:id="rId10"/>
    <p:sldId id="275" r:id="rId11"/>
    <p:sldId id="270" r:id="rId1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130" d="100"/>
          <a:sy n="130" d="100"/>
        </p:scale>
        <p:origin x="672" y="10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1.jpg">
            <a:extLst>
              <a:ext uri="{FF2B5EF4-FFF2-40B4-BE49-F238E27FC236}">
                <a16:creationId xmlns:a16="http://schemas.microsoft.com/office/drawing/2014/main" id="{58C6CE76-F987-D56F-14D4-4BD381935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907643-7F7F-48BC-FB7B-C1BA640F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1CDE-776F-43D5-B5A6-6D9679BBA347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E257FC-2BC6-FFC8-ED4D-BB614D41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7FB997-6E01-401A-6ACC-66439398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6EE12D-C121-483C-A836-A9B9BCC2E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33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2.jpg">
            <a:extLst>
              <a:ext uri="{FF2B5EF4-FFF2-40B4-BE49-F238E27FC236}">
                <a16:creationId xmlns:a16="http://schemas.microsoft.com/office/drawing/2014/main" id="{C7D4E773-023C-56D8-12BB-1E70A7C7D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4CEBB-F945-8425-2FA1-962244D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3902-DD8C-413F-A1A9-3909C8B32052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B8839F-C386-1537-3A5E-D7CF5CE7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D3079C-F2FF-015C-9162-F338950B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658E6B-2F52-4BCB-812E-61E260D82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2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_DSC9734 (1).jpg">
            <a:extLst>
              <a:ext uri="{FF2B5EF4-FFF2-40B4-BE49-F238E27FC236}">
                <a16:creationId xmlns:a16="http://schemas.microsoft.com/office/drawing/2014/main" id="{19ABA352-9F74-39C0-E718-2807F334A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QA_powerpoint_top_left_curve.png">
            <a:extLst>
              <a:ext uri="{FF2B5EF4-FFF2-40B4-BE49-F238E27FC236}">
                <a16:creationId xmlns:a16="http://schemas.microsoft.com/office/drawing/2014/main" id="{AAB129E6-BCE2-88BD-B5D6-FD4CF60BC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F9EC8E1-564C-BC14-7662-ABCE727F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F418-4B6F-4EC9-85F3-1E01B9EC6BC3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14AB58-E2A4-DF05-AAF4-FEA814AB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0A4CFA-4D26-7C31-7B30-B571A7D2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38CA2-FD76-4544-B105-5C1D7CCC0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2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s 4-10.jpg">
            <a:extLst>
              <a:ext uri="{FF2B5EF4-FFF2-40B4-BE49-F238E27FC236}">
                <a16:creationId xmlns:a16="http://schemas.microsoft.com/office/drawing/2014/main" id="{AD04C64B-E519-1CE2-31C1-1F991112B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F2A7343-5C13-5DB2-8C7F-513A3377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7F52-67DD-4647-AFEF-A2C0A3B4A201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9F28FC5-295A-2BA5-D277-81328DD9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CB8A16C-DC9B-EA4A-5CF8-CE778E27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C2810-1241-4263-872B-9221260AD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33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 11-14.jpg">
            <a:extLst>
              <a:ext uri="{FF2B5EF4-FFF2-40B4-BE49-F238E27FC236}">
                <a16:creationId xmlns:a16="http://schemas.microsoft.com/office/drawing/2014/main" id="{6F6520E5-3E7B-ABD3-4B35-81A3F28AE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887A4F8-428C-7228-D897-D17FA2F5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AD38-3BA9-43A5-B93A-F6710D390B51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7FC09C9-2A08-C3E4-0EF2-3008ACFD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0664BCE-AC86-5946-7947-C99D3B36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5C3315-43D7-4019-9F1F-8AFF01F0B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8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lide 15.jpg">
            <a:extLst>
              <a:ext uri="{FF2B5EF4-FFF2-40B4-BE49-F238E27FC236}">
                <a16:creationId xmlns:a16="http://schemas.microsoft.com/office/drawing/2014/main" id="{B528578B-B6CA-8FD8-6675-300B69715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DA13C17-5038-49A4-ABBE-D5C62B3C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5294-5DD1-4D2A-817E-7E6EFF513749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B114629-58F6-F056-B0BD-E49A9935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C9C19E8-997A-0713-7A1F-7C1AC6DD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4E6DBC-DBC8-4AA4-B1D0-3BEF09032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2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05DB56-E178-2356-A1EE-C0D910D7C9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CB1353-BF22-6ACA-D68A-43175159F5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B2ADF-C1F0-30F8-C4F2-2C1A9EC2F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F10AB8-D14F-4C52-9238-FBCAD83D86A1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FA646-2F23-E31C-E307-C30E596BB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DC7E5-8DF8-ABB1-7D0A-0CDCF32E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35944F-0682-4198-9988-9E26B82F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67D0-08CD-1BF4-BD33-920C47F5B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SQA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06B525-9AE8-8806-AA0F-E81F16780B56}"/>
              </a:ext>
            </a:extLst>
          </p:cNvPr>
          <p:cNvSpPr txBox="1"/>
          <p:nvPr/>
        </p:nvSpPr>
        <p:spPr>
          <a:xfrm>
            <a:off x="514350" y="914400"/>
            <a:ext cx="83454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tx2"/>
                </a:solidFill>
                <a:latin typeface="Arial" pitchFamily="34" charset="0"/>
              </a:rPr>
              <a:t>HN Business Launch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tx2"/>
                </a:solidFill>
                <a:latin typeface="Arial" pitchFamily="34" charset="0"/>
              </a:rPr>
              <a:t>New / Revised Accounting Units</a:t>
            </a:r>
            <a:endParaRPr lang="en-US" sz="3600" b="1" kern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18626-DDA0-DC0A-8082-D98FC0164A42}"/>
              </a:ext>
            </a:extLst>
          </p:cNvPr>
          <p:cNvSpPr txBox="1"/>
          <p:nvPr/>
        </p:nvSpPr>
        <p:spPr>
          <a:xfrm>
            <a:off x="731838" y="2346325"/>
            <a:ext cx="7556500" cy="90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Accounting for Business: an Introduction (New)</a:t>
            </a:r>
          </a:p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Preparing Financial Forecasts (Revised)</a:t>
            </a:r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30CE2-E665-80B4-5604-428028F2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05C67C-1111-45A7-6F4E-43AD3CF9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330200"/>
            <a:ext cx="870743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Accounting for Business: an Introduction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(SCQF Level 7)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62233-F871-9587-A65B-E9D5E198BCFA}"/>
              </a:ext>
            </a:extLst>
          </p:cNvPr>
          <p:cNvSpPr txBox="1"/>
          <p:nvPr/>
        </p:nvSpPr>
        <p:spPr>
          <a:xfrm>
            <a:off x="311150" y="2890838"/>
            <a:ext cx="85058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Changes made in order to make the units more relevant to students studying business, rather than accounting.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F69F7-8071-190E-17A5-78E3842FB6A2}"/>
              </a:ext>
            </a:extLst>
          </p:cNvPr>
          <p:cNvSpPr txBox="1"/>
          <p:nvPr/>
        </p:nvSpPr>
        <p:spPr>
          <a:xfrm>
            <a:off x="327025" y="1530350"/>
            <a:ext cx="87074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3200" b="1" kern="0" dirty="0">
                <a:solidFill>
                  <a:srgbClr val="1F497D"/>
                </a:solidFill>
                <a:latin typeface="Arial" pitchFamily="34" charset="0"/>
              </a:rPr>
              <a:t>Preparing Financial Forecasts</a:t>
            </a:r>
          </a:p>
          <a:p>
            <a:pPr defTabSz="914400" eaLnBrk="1" hangingPunct="1">
              <a:tabLst>
                <a:tab pos="6724650" algn="l"/>
              </a:tabLst>
              <a:defRPr/>
            </a:pPr>
            <a:r>
              <a:rPr lang="en-GB" sz="2800" b="1" kern="0" dirty="0">
                <a:solidFill>
                  <a:srgbClr val="1F497D"/>
                </a:solidFill>
                <a:latin typeface="Arial" pitchFamily="34" charset="0"/>
              </a:rPr>
              <a:t>(SCQF Level 8)</a:t>
            </a:r>
            <a:endParaRPr lang="en-US" sz="28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0D890E-7C8E-E9E9-63CD-AC0ACD2AC2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330200"/>
            <a:ext cx="870743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Accounting for Business: an Introduction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(SCQF Level 7)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72F2C-5540-10ED-4225-CEF93BA86721}"/>
              </a:ext>
            </a:extLst>
          </p:cNvPr>
          <p:cNvSpPr txBox="1"/>
          <p:nvPr/>
        </p:nvSpPr>
        <p:spPr>
          <a:xfrm>
            <a:off x="319088" y="1357313"/>
            <a:ext cx="8505825" cy="3341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Aims of the unit: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Introduce learners to basic recordkeeping processes for a business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Knowledge on how to record financial information 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How to create basic financial statements from the information they are preparing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Encourage the use of IT, specifically a spreadsheet package to complete this unit.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44495A-8EF5-23C7-CC46-5B0A60D026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9550" y="288925"/>
            <a:ext cx="8740775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Accounting for Business: an Introduction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Learning Outcomes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0FE8B-C130-1580-F817-12D519424DD7}"/>
              </a:ext>
            </a:extLst>
          </p:cNvPr>
          <p:cNvSpPr txBox="1"/>
          <p:nvPr/>
        </p:nvSpPr>
        <p:spPr>
          <a:xfrm>
            <a:off x="319088" y="1595438"/>
            <a:ext cx="8505825" cy="2751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Produce a quotation for a potential customer, building in the required level of profit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Complete inventory control documentation and arrive at a value for inclusion in the financial statements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 typeface="Wingdings" charset="2"/>
              <a:buChar char="u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Prepare bookkeeping records for a business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SzPct val="50000"/>
              <a:buFont typeface="Wingdings" charset="2"/>
              <a:buChar char="u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Prepare basic financial statements from accounting information for internal use.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ACF9E1-E24C-C43E-F4A8-89C4895937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330200"/>
            <a:ext cx="870743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Preparing Financial Forecasts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(SCQF Level 8)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805FD-A221-0391-A6F5-987077911A12}"/>
              </a:ext>
            </a:extLst>
          </p:cNvPr>
          <p:cNvSpPr txBox="1"/>
          <p:nvPr/>
        </p:nvSpPr>
        <p:spPr>
          <a:xfrm>
            <a:off x="319088" y="1357313"/>
            <a:ext cx="8505825" cy="2898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Aims of the unit: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Enable learners to develop an understanding of management information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Provide the skills required to prepare management accounting reports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To learn techniques used in both short and long-term decision making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42F8D3-3B49-1EA0-5A8D-CC22FBEA9E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330200"/>
            <a:ext cx="8707438" cy="101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Preparing Financial Forecasts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Learning Outcomes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1F78E-68F9-9F0E-4D28-49751CB3D572}"/>
              </a:ext>
            </a:extLst>
          </p:cNvPr>
          <p:cNvSpPr txBox="1"/>
          <p:nvPr/>
        </p:nvSpPr>
        <p:spPr>
          <a:xfrm>
            <a:off x="311150" y="1517650"/>
            <a:ext cx="8505825" cy="2455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Prepare and analyse budget statements for decision making and cash management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Analyse the impact of price and costs on break-even analysis and for decision making</a:t>
            </a: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1F497D"/>
                </a:solidFill>
                <a:latin typeface="Arial"/>
              </a:rPr>
              <a:t>Assess the viability of a project using investment appraisal techniques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B79-50FB-99CA-9BF7-E4FBB32D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SQA Contact Number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3ec581f8-062d-499c-84d9-ece8644afa80" xsi:nil="true"/>
    <Owner xmlns="3ec581f8-062d-499c-84d9-ece8644afa80">
      <UserInfo>
        <DisplayName/>
        <AccountId xsi:nil="true"/>
        <AccountType/>
      </UserInfo>
    </Owner>
    <Distribution_Groups xmlns="3ec581f8-062d-499c-84d9-ece8644afa80" xsi:nil="true"/>
    <LMS_Mappings xmlns="3ec581f8-062d-499c-84d9-ece8644afa80" xsi:nil="true"/>
    <FolderType xmlns="3ec581f8-062d-499c-84d9-ece8644afa80" xsi:nil="true"/>
    <Student_Groups xmlns="3ec581f8-062d-499c-84d9-ece8644afa80">
      <UserInfo>
        <DisplayName/>
        <AccountId xsi:nil="true"/>
        <AccountType/>
      </UserInfo>
    </Student_Groups>
    <Invited_Students xmlns="3ec581f8-062d-499c-84d9-ece8644afa80" xsi:nil="true"/>
    <DefaultSectionNames xmlns="3ec581f8-062d-499c-84d9-ece8644afa80" xsi:nil="true"/>
    <Templates xmlns="3ec581f8-062d-499c-84d9-ece8644afa80" xsi:nil="true"/>
    <Invited_Teachers xmlns="3ec581f8-062d-499c-84d9-ece8644afa80" xsi:nil="true"/>
    <Self_Registration_Enabled xmlns="3ec581f8-062d-499c-84d9-ece8644afa80" xsi:nil="true"/>
    <Has_Teacher_Only_SectionGroup xmlns="3ec581f8-062d-499c-84d9-ece8644afa80" xsi:nil="true"/>
    <CultureName xmlns="3ec581f8-062d-499c-84d9-ece8644afa80" xsi:nil="true"/>
    <Students xmlns="3ec581f8-062d-499c-84d9-ece8644afa80">
      <UserInfo>
        <DisplayName/>
        <AccountId xsi:nil="true"/>
        <AccountType/>
      </UserInfo>
    </Students>
    <AppVersion xmlns="3ec581f8-062d-499c-84d9-ece8644afa80" xsi:nil="true"/>
    <Is_Collaboration_Space_Locked xmlns="3ec581f8-062d-499c-84d9-ece8644afa80" xsi:nil="true"/>
    <NotebookType xmlns="3ec581f8-062d-499c-84d9-ece8644afa80" xsi:nil="true"/>
    <Teachers xmlns="3ec581f8-062d-499c-84d9-ece8644afa80">
      <UserInfo>
        <DisplayName/>
        <AccountId xsi:nil="true"/>
        <AccountType/>
      </UserInfo>
    </Teachers>
    <TeamsChannelId xmlns="3ec581f8-062d-499c-84d9-ece8644afa80" xsi:nil="true"/>
    <IsNotebookLocked xmlns="3ec581f8-062d-499c-84d9-ece8644afa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96DB60300FF4589488F6C7FD5EA93" ma:contentTypeVersion="33" ma:contentTypeDescription="Create a new document." ma:contentTypeScope="" ma:versionID="475a22d6ea57885af3d2fbfa444b1832">
  <xsd:schema xmlns:xsd="http://www.w3.org/2001/XMLSchema" xmlns:xs="http://www.w3.org/2001/XMLSchema" xmlns:p="http://schemas.microsoft.com/office/2006/metadata/properties" xmlns:ns3="11f3a684-8538-4ef9-aa5d-5b35ea5332af" xmlns:ns4="3ec581f8-062d-499c-84d9-ece8644afa80" targetNamespace="http://schemas.microsoft.com/office/2006/metadata/properties" ma:root="true" ma:fieldsID="0c55c6af00ca4da1df14da6b5833449f" ns3:_="" ns4:_="">
    <xsd:import namespace="11f3a684-8538-4ef9-aa5d-5b35ea5332af"/>
    <xsd:import namespace="3ec581f8-062d-499c-84d9-ece8644afa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3a684-8538-4ef9-aa5d-5b35ea5332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81f8-062d-499c-84d9-ece8644afa80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61403C-3A99-45C2-8084-1D09264476DC}">
  <ds:schemaRefs>
    <ds:schemaRef ds:uri="http://purl.org/dc/terms/"/>
    <ds:schemaRef ds:uri="http://schemas.microsoft.com/office/2006/metadata/properties"/>
    <ds:schemaRef ds:uri="http://purl.org/dc/dcmitype/"/>
    <ds:schemaRef ds:uri="3ec581f8-062d-499c-84d9-ece8644afa80"/>
    <ds:schemaRef ds:uri="http://schemas.microsoft.com/office/2006/documentManagement/types"/>
    <ds:schemaRef ds:uri="http://schemas.openxmlformats.org/package/2006/metadata/core-properties"/>
    <ds:schemaRef ds:uri="11f3a684-8538-4ef9-aa5d-5b35ea5332af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469C65-2DF2-429F-8CB3-ECEB2AB7C8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3EA3CD-A510-4149-851F-F63009CE5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f3a684-8538-4ef9-aa5d-5b35ea5332af"/>
    <ds:schemaRef ds:uri="3ec581f8-062d-499c-84d9-ece8644af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263</Words>
  <Application>Microsoft Office PowerPoint</Application>
  <PresentationFormat>On-screen Show (16:9)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SQA</vt:lpstr>
      <vt:lpstr>Slide title</vt:lpstr>
      <vt:lpstr>Accounting for Business: an Introduction (SCQF Level 7)</vt:lpstr>
      <vt:lpstr>Accounting for Business: an Introduction (SCQF Level 7)</vt:lpstr>
      <vt:lpstr>Accounting for Business: an Introduction  Learning Outcomes</vt:lpstr>
      <vt:lpstr>Preparing Financial Forecasts (SCQF Level 8)</vt:lpstr>
      <vt:lpstr>Preparing Financial Forecasts  Learning Outcomes</vt:lpstr>
      <vt:lpstr>SQA Contact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Lang</dc:creator>
  <cp:lastModifiedBy>Caitlin Boyle</cp:lastModifiedBy>
  <cp:revision>14</cp:revision>
  <dcterms:created xsi:type="dcterms:W3CDTF">2018-07-26T07:39:47Z</dcterms:created>
  <dcterms:modified xsi:type="dcterms:W3CDTF">2023-03-03T13:43:32Z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0x01010046B96DB60300FF4589488F6C7FD5EA93</vt:lpwstr>
  </property>
  <property fmtid="{D5CDD505-2E9C-101B-9397-08002B2CF9AE}" pid="3" name="Math_Settings">
    <vt:lpwstr/>
  </property>
  <property fmtid="{D5CDD505-2E9C-101B-9397-08002B2CF9AE}" pid="4" name="Owner">
    <vt:lpwstr/>
  </property>
  <property fmtid="{D5CDD505-2E9C-101B-9397-08002B2CF9AE}" pid="5" name="Distribution_Groups">
    <vt:lpwstr/>
  </property>
  <property fmtid="{D5CDD505-2E9C-101B-9397-08002B2CF9AE}" pid="6" name="LMS_Mappings">
    <vt:lpwstr/>
  </property>
  <property fmtid="{D5CDD505-2E9C-101B-9397-08002B2CF9AE}" pid="7" name="FolderType">
    <vt:lpwstr/>
  </property>
  <property fmtid="{D5CDD505-2E9C-101B-9397-08002B2CF9AE}" pid="8" name="Student_Groups">
    <vt:lpwstr/>
  </property>
  <property fmtid="{D5CDD505-2E9C-101B-9397-08002B2CF9AE}" pid="9" name="Invited_Students">
    <vt:lpwstr/>
  </property>
  <property fmtid="{D5CDD505-2E9C-101B-9397-08002B2CF9AE}" pid="10" name="DefaultSectionNames">
    <vt:lpwstr/>
  </property>
  <property fmtid="{D5CDD505-2E9C-101B-9397-08002B2CF9AE}" pid="11" name="Templates">
    <vt:lpwstr/>
  </property>
  <property fmtid="{D5CDD505-2E9C-101B-9397-08002B2CF9AE}" pid="12" name="Invited_Teachers">
    <vt:lpwstr/>
  </property>
  <property fmtid="{D5CDD505-2E9C-101B-9397-08002B2CF9AE}" pid="13" name="Self_Registration_Enabled">
    <vt:lpwstr/>
  </property>
  <property fmtid="{D5CDD505-2E9C-101B-9397-08002B2CF9AE}" pid="14" name="Has_Teacher_Only_SectionGroup">
    <vt:lpwstr/>
  </property>
  <property fmtid="{D5CDD505-2E9C-101B-9397-08002B2CF9AE}" pid="15" name="CultureName">
    <vt:lpwstr/>
  </property>
  <property fmtid="{D5CDD505-2E9C-101B-9397-08002B2CF9AE}" pid="16" name="Students">
    <vt:lpwstr/>
  </property>
  <property fmtid="{D5CDD505-2E9C-101B-9397-08002B2CF9AE}" pid="17" name="AppVersion">
    <vt:lpwstr/>
  </property>
  <property fmtid="{D5CDD505-2E9C-101B-9397-08002B2CF9AE}" pid="18" name="Is_Collaboration_Space_Locked">
    <vt:lpwstr/>
  </property>
  <property fmtid="{D5CDD505-2E9C-101B-9397-08002B2CF9AE}" pid="19" name="NotebookType">
    <vt:lpwstr/>
  </property>
  <property fmtid="{D5CDD505-2E9C-101B-9397-08002B2CF9AE}" pid="20" name="Teachers">
    <vt:lpwstr/>
  </property>
  <property fmtid="{D5CDD505-2E9C-101B-9397-08002B2CF9AE}" pid="21" name="TeamsChannelId">
    <vt:lpwstr/>
  </property>
  <property fmtid="{D5CDD505-2E9C-101B-9397-08002B2CF9AE}" pid="22" name="IsNotebookLocked">
    <vt:lpwstr/>
  </property>
</Properties>
</file>