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354" r:id="rId2"/>
    <p:sldId id="406" r:id="rId3"/>
    <p:sldId id="326" r:id="rId4"/>
    <p:sldId id="358" r:id="rId5"/>
    <p:sldId id="410" r:id="rId6"/>
    <p:sldId id="409" r:id="rId7"/>
    <p:sldId id="414" r:id="rId8"/>
    <p:sldId id="415" r:id="rId9"/>
    <p:sldId id="417" r:id="rId10"/>
    <p:sldId id="418" r:id="rId11"/>
    <p:sldId id="416" r:id="rId12"/>
    <p:sldId id="421" r:id="rId13"/>
    <p:sldId id="422" r:id="rId14"/>
    <p:sldId id="423" r:id="rId15"/>
    <p:sldId id="379" r:id="rId16"/>
    <p:sldId id="380" r:id="rId17"/>
    <p:sldId id="413" r:id="rId18"/>
    <p:sldId id="407" r:id="rId19"/>
    <p:sldId id="365" r:id="rId20"/>
    <p:sldId id="370" r:id="rId21"/>
    <p:sldId id="404" r:id="rId22"/>
    <p:sldId id="384" r:id="rId23"/>
    <p:sldId id="388" r:id="rId24"/>
    <p:sldId id="420" r:id="rId25"/>
    <p:sldId id="419" r:id="rId26"/>
    <p:sldId id="390" r:id="rId27"/>
    <p:sldId id="424" r:id="rId28"/>
    <p:sldId id="425" r:id="rId29"/>
    <p:sldId id="401" r:id="rId30"/>
    <p:sldId id="399" r:id="rId31"/>
    <p:sldId id="347" r:id="rId32"/>
    <p:sldId id="396" r:id="rId33"/>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rsty Hurt" initials="KH" lastIdx="8" clrIdx="0">
    <p:extLst>
      <p:ext uri="{19B8F6BF-5375-455C-9EA6-DF929625EA0E}">
        <p15:presenceInfo xmlns:p15="http://schemas.microsoft.com/office/powerpoint/2012/main" userId="S-1-5-21-2064592321-1637304448-1524247972-23107" providerId="AD"/>
      </p:ext>
    </p:extLst>
  </p:cmAuthor>
  <p:cmAuthor id="2" name="Kirsty Hurt" initials="KH [2]" lastIdx="29" clrIdx="1">
    <p:extLst>
      <p:ext uri="{19B8F6BF-5375-455C-9EA6-DF929625EA0E}">
        <p15:presenceInfo xmlns:p15="http://schemas.microsoft.com/office/powerpoint/2012/main" userId="S::kirsty.hurt@sqa.org.uk::5e30cf15-1005-47f7-81cd-111255e06e49" providerId="AD"/>
      </p:ext>
    </p:extLst>
  </p:cmAuthor>
  <p:cmAuthor id="3" name="Jocelyn Martin" initials="JM" lastIdx="8" clrIdx="2">
    <p:extLst>
      <p:ext uri="{19B8F6BF-5375-455C-9EA6-DF929625EA0E}">
        <p15:presenceInfo xmlns:p15="http://schemas.microsoft.com/office/powerpoint/2012/main" userId="S::jocelyn.martin@sqa.org.uk::0b2d25b5-9351-40e2-9001-c65431337dd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42" autoAdjust="0"/>
    <p:restoredTop sz="76653" autoAdjust="0"/>
  </p:normalViewPr>
  <p:slideViewPr>
    <p:cSldViewPr snapToGrid="0">
      <p:cViewPr varScale="1">
        <p:scale>
          <a:sx n="49" d="100"/>
          <a:sy n="49" d="100"/>
        </p:scale>
        <p:origin x="1280" y="4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ata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9C985C-8D10-4EA7-83DD-BA0A461BB9AC}"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F7EBCB82-B8F4-408C-912B-FD1B4F85E20A}">
      <dgm:prSet/>
      <dgm:spPr/>
      <dgm:t>
        <a:bodyPr/>
        <a:lstStyle/>
        <a:p>
          <a:r>
            <a:rPr lang="en-GB" dirty="0"/>
            <a:t>The FOI Manager works closely with Case Managers to ensure that SQA complies with FOISA and responds appropriately to FOI requests.</a:t>
          </a:r>
          <a:endParaRPr lang="en-US" dirty="0"/>
        </a:p>
      </dgm:t>
    </dgm:pt>
    <dgm:pt modelId="{25B292D1-E8BE-47E1-AB3C-4FF3C96DFB45}" type="parTrans" cxnId="{8F78AF86-9D24-4185-BFC9-25F80D8BFF7B}">
      <dgm:prSet/>
      <dgm:spPr/>
      <dgm:t>
        <a:bodyPr/>
        <a:lstStyle/>
        <a:p>
          <a:endParaRPr lang="en-US"/>
        </a:p>
      </dgm:t>
    </dgm:pt>
    <dgm:pt modelId="{3C4AC3A2-FE91-4807-A863-DFB14678F9E1}" type="sibTrans" cxnId="{8F78AF86-9D24-4185-BFC9-25F80D8BFF7B}">
      <dgm:prSet/>
      <dgm:spPr/>
      <dgm:t>
        <a:bodyPr/>
        <a:lstStyle/>
        <a:p>
          <a:endParaRPr lang="en-US"/>
        </a:p>
      </dgm:t>
    </dgm:pt>
    <dgm:pt modelId="{05AC24CE-7C96-4950-B867-9FD591171D38}">
      <dgm:prSet/>
      <dgm:spPr/>
      <dgm:t>
        <a:bodyPr/>
        <a:lstStyle/>
        <a:p>
          <a:r>
            <a:rPr lang="en-GB" dirty="0"/>
            <a:t>The Handling Procedures are on the Managing your information page.</a:t>
          </a:r>
          <a:endParaRPr lang="en-US" dirty="0"/>
        </a:p>
      </dgm:t>
    </dgm:pt>
    <dgm:pt modelId="{B8CD2CAF-D699-47C3-85B4-8777368CFD73}" type="parTrans" cxnId="{8A467131-0F7C-4A9E-8BE1-3B022934DFFA}">
      <dgm:prSet/>
      <dgm:spPr/>
      <dgm:t>
        <a:bodyPr/>
        <a:lstStyle/>
        <a:p>
          <a:endParaRPr lang="en-US"/>
        </a:p>
      </dgm:t>
    </dgm:pt>
    <dgm:pt modelId="{466A041F-8418-4A35-A953-57D127488899}" type="sibTrans" cxnId="{8A467131-0F7C-4A9E-8BE1-3B022934DFFA}">
      <dgm:prSet/>
      <dgm:spPr/>
      <dgm:t>
        <a:bodyPr/>
        <a:lstStyle/>
        <a:p>
          <a:endParaRPr lang="en-US"/>
        </a:p>
      </dgm:t>
    </dgm:pt>
    <dgm:pt modelId="{A0AC9C80-446C-4B92-B660-025651F44849}" type="pres">
      <dgm:prSet presAssocID="{299C985C-8D10-4EA7-83DD-BA0A461BB9AC}" presName="root" presStyleCnt="0">
        <dgm:presLayoutVars>
          <dgm:dir/>
          <dgm:resizeHandles val="exact"/>
        </dgm:presLayoutVars>
      </dgm:prSet>
      <dgm:spPr/>
    </dgm:pt>
    <dgm:pt modelId="{4BF332ED-0172-4632-B0D5-3EE4DF0FBA41}" type="pres">
      <dgm:prSet presAssocID="{F7EBCB82-B8F4-408C-912B-FD1B4F85E20A}" presName="compNode" presStyleCnt="0"/>
      <dgm:spPr/>
    </dgm:pt>
    <dgm:pt modelId="{A540A286-382C-4C16-B82E-5AB915D3C6B1}" type="pres">
      <dgm:prSet presAssocID="{F7EBCB82-B8F4-408C-912B-FD1B4F85E20A}" presName="bgRect" presStyleLbl="bgShp" presStyleIdx="0" presStyleCnt="2"/>
      <dgm:spPr/>
    </dgm:pt>
    <dgm:pt modelId="{38B366CF-D298-4C1D-9724-CF40634A4C6F}" type="pres">
      <dgm:prSet presAssocID="{F7EBCB82-B8F4-408C-912B-FD1B4F85E20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ierarchy"/>
        </a:ext>
      </dgm:extLst>
    </dgm:pt>
    <dgm:pt modelId="{3086459E-A5FC-402F-9F4A-36129C3E8692}" type="pres">
      <dgm:prSet presAssocID="{F7EBCB82-B8F4-408C-912B-FD1B4F85E20A}" presName="spaceRect" presStyleCnt="0"/>
      <dgm:spPr/>
    </dgm:pt>
    <dgm:pt modelId="{3ED8EFFD-03C5-40A5-BD7F-756845D6A7CA}" type="pres">
      <dgm:prSet presAssocID="{F7EBCB82-B8F4-408C-912B-FD1B4F85E20A}" presName="parTx" presStyleLbl="revTx" presStyleIdx="0" presStyleCnt="2">
        <dgm:presLayoutVars>
          <dgm:chMax val="0"/>
          <dgm:chPref val="0"/>
        </dgm:presLayoutVars>
      </dgm:prSet>
      <dgm:spPr/>
    </dgm:pt>
    <dgm:pt modelId="{51BA828B-D210-4D6E-8069-6162FDD16BEB}" type="pres">
      <dgm:prSet presAssocID="{3C4AC3A2-FE91-4807-A863-DFB14678F9E1}" presName="sibTrans" presStyleCnt="0"/>
      <dgm:spPr/>
    </dgm:pt>
    <dgm:pt modelId="{B22693D2-7A1C-495A-B861-7232285BAC4F}" type="pres">
      <dgm:prSet presAssocID="{05AC24CE-7C96-4950-B867-9FD591171D38}" presName="compNode" presStyleCnt="0"/>
      <dgm:spPr/>
    </dgm:pt>
    <dgm:pt modelId="{523CF0E4-BB8E-4ABC-BDA8-58AEDCE224D7}" type="pres">
      <dgm:prSet presAssocID="{05AC24CE-7C96-4950-B867-9FD591171D38}" presName="bgRect" presStyleLbl="bgShp" presStyleIdx="1" presStyleCnt="2"/>
      <dgm:spPr/>
    </dgm:pt>
    <dgm:pt modelId="{30620FA8-A75F-4B92-86BA-707EEFB38042}" type="pres">
      <dgm:prSet presAssocID="{05AC24CE-7C96-4950-B867-9FD591171D38}"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uzzle"/>
        </a:ext>
      </dgm:extLst>
    </dgm:pt>
    <dgm:pt modelId="{2A70C292-3D66-4DEB-A28D-195AE494F483}" type="pres">
      <dgm:prSet presAssocID="{05AC24CE-7C96-4950-B867-9FD591171D38}" presName="spaceRect" presStyleCnt="0"/>
      <dgm:spPr/>
    </dgm:pt>
    <dgm:pt modelId="{330A9014-2DC7-4CF0-8C33-34DBA848C2DA}" type="pres">
      <dgm:prSet presAssocID="{05AC24CE-7C96-4950-B867-9FD591171D38}" presName="parTx" presStyleLbl="revTx" presStyleIdx="1" presStyleCnt="2">
        <dgm:presLayoutVars>
          <dgm:chMax val="0"/>
          <dgm:chPref val="0"/>
        </dgm:presLayoutVars>
      </dgm:prSet>
      <dgm:spPr/>
    </dgm:pt>
  </dgm:ptLst>
  <dgm:cxnLst>
    <dgm:cxn modelId="{8A467131-0F7C-4A9E-8BE1-3B022934DFFA}" srcId="{299C985C-8D10-4EA7-83DD-BA0A461BB9AC}" destId="{05AC24CE-7C96-4950-B867-9FD591171D38}" srcOrd="1" destOrd="0" parTransId="{B8CD2CAF-D699-47C3-85B4-8777368CFD73}" sibTransId="{466A041F-8418-4A35-A953-57D127488899}"/>
    <dgm:cxn modelId="{BC8EF952-4E63-4A21-8C7F-F88C6E75C8EE}" type="presOf" srcId="{05AC24CE-7C96-4950-B867-9FD591171D38}" destId="{330A9014-2DC7-4CF0-8C33-34DBA848C2DA}" srcOrd="0" destOrd="0" presId="urn:microsoft.com/office/officeart/2018/2/layout/IconVerticalSolidList"/>
    <dgm:cxn modelId="{8F78AF86-9D24-4185-BFC9-25F80D8BFF7B}" srcId="{299C985C-8D10-4EA7-83DD-BA0A461BB9AC}" destId="{F7EBCB82-B8F4-408C-912B-FD1B4F85E20A}" srcOrd="0" destOrd="0" parTransId="{25B292D1-E8BE-47E1-AB3C-4FF3C96DFB45}" sibTransId="{3C4AC3A2-FE91-4807-A863-DFB14678F9E1}"/>
    <dgm:cxn modelId="{5B946DA4-64F1-4849-BCE4-891BCE3BF8C0}" type="presOf" srcId="{F7EBCB82-B8F4-408C-912B-FD1B4F85E20A}" destId="{3ED8EFFD-03C5-40A5-BD7F-756845D6A7CA}" srcOrd="0" destOrd="0" presId="urn:microsoft.com/office/officeart/2018/2/layout/IconVerticalSolidList"/>
    <dgm:cxn modelId="{D4EEA9D6-36DE-417E-AF49-5CB5C968F38F}" type="presOf" srcId="{299C985C-8D10-4EA7-83DD-BA0A461BB9AC}" destId="{A0AC9C80-446C-4B92-B660-025651F44849}" srcOrd="0" destOrd="0" presId="urn:microsoft.com/office/officeart/2018/2/layout/IconVerticalSolidList"/>
    <dgm:cxn modelId="{ABF8BA92-7388-4A34-8381-D37BAECE047A}" type="presParOf" srcId="{A0AC9C80-446C-4B92-B660-025651F44849}" destId="{4BF332ED-0172-4632-B0D5-3EE4DF0FBA41}" srcOrd="0" destOrd="0" presId="urn:microsoft.com/office/officeart/2018/2/layout/IconVerticalSolidList"/>
    <dgm:cxn modelId="{24302D14-AD8F-4C2E-B7C4-F34EE97011EE}" type="presParOf" srcId="{4BF332ED-0172-4632-B0D5-3EE4DF0FBA41}" destId="{A540A286-382C-4C16-B82E-5AB915D3C6B1}" srcOrd="0" destOrd="0" presId="urn:microsoft.com/office/officeart/2018/2/layout/IconVerticalSolidList"/>
    <dgm:cxn modelId="{4B8DA0BF-2682-45E0-A1E8-7369F862ACBF}" type="presParOf" srcId="{4BF332ED-0172-4632-B0D5-3EE4DF0FBA41}" destId="{38B366CF-D298-4C1D-9724-CF40634A4C6F}" srcOrd="1" destOrd="0" presId="urn:microsoft.com/office/officeart/2018/2/layout/IconVerticalSolidList"/>
    <dgm:cxn modelId="{0D136947-C506-4FDC-B659-0B5AA98D31B7}" type="presParOf" srcId="{4BF332ED-0172-4632-B0D5-3EE4DF0FBA41}" destId="{3086459E-A5FC-402F-9F4A-36129C3E8692}" srcOrd="2" destOrd="0" presId="urn:microsoft.com/office/officeart/2018/2/layout/IconVerticalSolidList"/>
    <dgm:cxn modelId="{3F20BF72-629D-4875-811E-5D444AE3199D}" type="presParOf" srcId="{4BF332ED-0172-4632-B0D5-3EE4DF0FBA41}" destId="{3ED8EFFD-03C5-40A5-BD7F-756845D6A7CA}" srcOrd="3" destOrd="0" presId="urn:microsoft.com/office/officeart/2018/2/layout/IconVerticalSolidList"/>
    <dgm:cxn modelId="{BD2DC753-870B-4C4E-97CF-3285635FB390}" type="presParOf" srcId="{A0AC9C80-446C-4B92-B660-025651F44849}" destId="{51BA828B-D210-4D6E-8069-6162FDD16BEB}" srcOrd="1" destOrd="0" presId="urn:microsoft.com/office/officeart/2018/2/layout/IconVerticalSolidList"/>
    <dgm:cxn modelId="{5B8247EF-EEDA-4490-B08F-B323F9954952}" type="presParOf" srcId="{A0AC9C80-446C-4B92-B660-025651F44849}" destId="{B22693D2-7A1C-495A-B861-7232285BAC4F}" srcOrd="2" destOrd="0" presId="urn:microsoft.com/office/officeart/2018/2/layout/IconVerticalSolidList"/>
    <dgm:cxn modelId="{4E224AB9-CBB4-4C47-8341-D79FA61A9CA7}" type="presParOf" srcId="{B22693D2-7A1C-495A-B861-7232285BAC4F}" destId="{523CF0E4-BB8E-4ABC-BDA8-58AEDCE224D7}" srcOrd="0" destOrd="0" presId="urn:microsoft.com/office/officeart/2018/2/layout/IconVerticalSolidList"/>
    <dgm:cxn modelId="{C4F1EE4E-3217-402D-A72C-BD3A6746989E}" type="presParOf" srcId="{B22693D2-7A1C-495A-B861-7232285BAC4F}" destId="{30620FA8-A75F-4B92-86BA-707EEFB38042}" srcOrd="1" destOrd="0" presId="urn:microsoft.com/office/officeart/2018/2/layout/IconVerticalSolidList"/>
    <dgm:cxn modelId="{1D482E66-0874-4A50-8CA7-FE6FC8D0F50B}" type="presParOf" srcId="{B22693D2-7A1C-495A-B861-7232285BAC4F}" destId="{2A70C292-3D66-4DEB-A28D-195AE494F483}" srcOrd="2" destOrd="0" presId="urn:microsoft.com/office/officeart/2018/2/layout/IconVerticalSolidList"/>
    <dgm:cxn modelId="{EE9E6EE0-CCFE-463D-8136-EE9054B85941}" type="presParOf" srcId="{B22693D2-7A1C-495A-B861-7232285BAC4F}" destId="{330A9014-2DC7-4CF0-8C33-34DBA848C2D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03E421B-BABF-4519-A040-78B4736E8C36}" type="doc">
      <dgm:prSet loTypeId="urn:microsoft.com/office/officeart/2016/7/layout/LinearBlockProcessNumbered" loCatId="process" qsTypeId="urn:microsoft.com/office/officeart/2005/8/quickstyle/simple1" qsCatId="simple" csTypeId="urn:microsoft.com/office/officeart/2005/8/colors/colorful5" csCatId="colorful"/>
      <dgm:spPr/>
      <dgm:t>
        <a:bodyPr/>
        <a:lstStyle/>
        <a:p>
          <a:endParaRPr lang="en-US"/>
        </a:p>
      </dgm:t>
    </dgm:pt>
    <dgm:pt modelId="{851DEC98-C02D-4507-B0F8-6DC233C5E294}">
      <dgm:prSet/>
      <dgm:spPr/>
      <dgm:t>
        <a:bodyPr/>
        <a:lstStyle/>
        <a:p>
          <a:r>
            <a:rPr lang="en-GB"/>
            <a:t>Make sure you understand the question</a:t>
          </a:r>
          <a:endParaRPr lang="en-US"/>
        </a:p>
      </dgm:t>
    </dgm:pt>
    <dgm:pt modelId="{6953CCAA-8EF0-4E38-B70C-9753CFEECF9A}" type="parTrans" cxnId="{84D06A39-31A8-4260-896E-6C75B3D491EB}">
      <dgm:prSet/>
      <dgm:spPr/>
      <dgm:t>
        <a:bodyPr/>
        <a:lstStyle/>
        <a:p>
          <a:endParaRPr lang="en-US"/>
        </a:p>
      </dgm:t>
    </dgm:pt>
    <dgm:pt modelId="{7794575C-ED8F-4EF2-AE80-9A3CF90E4199}" type="sibTrans" cxnId="{84D06A39-31A8-4260-896E-6C75B3D491EB}">
      <dgm:prSet phldrT="01" phldr="0"/>
      <dgm:spPr/>
      <dgm:t>
        <a:bodyPr/>
        <a:lstStyle/>
        <a:p>
          <a:r>
            <a:rPr lang="en-US"/>
            <a:t>01</a:t>
          </a:r>
        </a:p>
      </dgm:t>
    </dgm:pt>
    <dgm:pt modelId="{AFDF86AE-DADC-4204-BC08-21BADCDD9AA8}">
      <dgm:prSet/>
      <dgm:spPr/>
      <dgm:t>
        <a:bodyPr/>
        <a:lstStyle/>
        <a:p>
          <a:r>
            <a:rPr lang="en-GB" dirty="0"/>
            <a:t>Refer to the Handling Procedures to keep yourself right</a:t>
          </a:r>
          <a:endParaRPr lang="en-US" dirty="0"/>
        </a:p>
      </dgm:t>
    </dgm:pt>
    <dgm:pt modelId="{4E45C7D7-094A-4C13-B292-C53CCDB59A4E}" type="parTrans" cxnId="{99D26A7B-0501-4D22-A16C-FA32A221605F}">
      <dgm:prSet/>
      <dgm:spPr/>
      <dgm:t>
        <a:bodyPr/>
        <a:lstStyle/>
        <a:p>
          <a:endParaRPr lang="en-US"/>
        </a:p>
      </dgm:t>
    </dgm:pt>
    <dgm:pt modelId="{94EAB00F-5642-444B-95A4-1D867F5275B7}" type="sibTrans" cxnId="{99D26A7B-0501-4D22-A16C-FA32A221605F}">
      <dgm:prSet phldrT="02" phldr="0"/>
      <dgm:spPr/>
      <dgm:t>
        <a:bodyPr/>
        <a:lstStyle/>
        <a:p>
          <a:r>
            <a:rPr lang="en-US"/>
            <a:t>02</a:t>
          </a:r>
        </a:p>
      </dgm:t>
    </dgm:pt>
    <dgm:pt modelId="{599FB4FF-2B49-48EE-AB78-85EF14282695}">
      <dgm:prSet/>
      <dgm:spPr/>
      <dgm:t>
        <a:bodyPr/>
        <a:lstStyle/>
        <a:p>
          <a:r>
            <a:rPr lang="en-GB"/>
            <a:t>Seek guidance and direction from the FOI Manager or Director when needed</a:t>
          </a:r>
          <a:endParaRPr lang="en-US"/>
        </a:p>
      </dgm:t>
    </dgm:pt>
    <dgm:pt modelId="{691D9A31-6E1D-42C3-AADE-76A7C5DDF944}" type="parTrans" cxnId="{E7EBE51F-7D2B-479D-897E-81B0A0466EEA}">
      <dgm:prSet/>
      <dgm:spPr/>
      <dgm:t>
        <a:bodyPr/>
        <a:lstStyle/>
        <a:p>
          <a:endParaRPr lang="en-US"/>
        </a:p>
      </dgm:t>
    </dgm:pt>
    <dgm:pt modelId="{D1C03110-CB18-4ACD-81AB-6A9639081D31}" type="sibTrans" cxnId="{E7EBE51F-7D2B-479D-897E-81B0A0466EEA}">
      <dgm:prSet phldrT="03" phldr="0"/>
      <dgm:spPr/>
      <dgm:t>
        <a:bodyPr/>
        <a:lstStyle/>
        <a:p>
          <a:r>
            <a:rPr lang="en-US"/>
            <a:t>03</a:t>
          </a:r>
        </a:p>
      </dgm:t>
    </dgm:pt>
    <dgm:pt modelId="{80B5D17E-BC05-4D28-BB8B-F7505ACE614B}">
      <dgm:prSet/>
      <dgm:spPr/>
      <dgm:t>
        <a:bodyPr/>
        <a:lstStyle/>
        <a:p>
          <a:r>
            <a:rPr lang="en-GB" dirty="0"/>
            <a:t>Keep your Director up-dated</a:t>
          </a:r>
          <a:endParaRPr lang="en-US" dirty="0"/>
        </a:p>
      </dgm:t>
    </dgm:pt>
    <dgm:pt modelId="{1D0F7569-9992-4DEB-B19D-913242C7400B}" type="parTrans" cxnId="{C02A1F93-33A4-4544-AEC0-64FFAB4481B6}">
      <dgm:prSet/>
      <dgm:spPr/>
      <dgm:t>
        <a:bodyPr/>
        <a:lstStyle/>
        <a:p>
          <a:endParaRPr lang="en-US"/>
        </a:p>
      </dgm:t>
    </dgm:pt>
    <dgm:pt modelId="{3C52F5C2-6DA0-4E83-A32A-833D5DE3DA4D}" type="sibTrans" cxnId="{C02A1F93-33A4-4544-AEC0-64FFAB4481B6}">
      <dgm:prSet phldrT="04" phldr="0"/>
      <dgm:spPr/>
      <dgm:t>
        <a:bodyPr/>
        <a:lstStyle/>
        <a:p>
          <a:r>
            <a:rPr lang="en-US"/>
            <a:t>04</a:t>
          </a:r>
        </a:p>
      </dgm:t>
    </dgm:pt>
    <dgm:pt modelId="{5B670673-F398-4271-8EF2-82DDD0908953}">
      <dgm:prSet/>
      <dgm:spPr/>
      <dgm:t>
        <a:bodyPr/>
        <a:lstStyle/>
        <a:p>
          <a:r>
            <a:rPr lang="en-GB"/>
            <a:t>Submit the information for the response by the time indicated</a:t>
          </a:r>
          <a:endParaRPr lang="en-US"/>
        </a:p>
      </dgm:t>
    </dgm:pt>
    <dgm:pt modelId="{600455EC-4B58-45CD-8A2C-D40118C23CA1}" type="parTrans" cxnId="{C7F682F9-E6AC-43BD-A64C-B9B8F0877DE7}">
      <dgm:prSet/>
      <dgm:spPr/>
      <dgm:t>
        <a:bodyPr/>
        <a:lstStyle/>
        <a:p>
          <a:endParaRPr lang="en-US"/>
        </a:p>
      </dgm:t>
    </dgm:pt>
    <dgm:pt modelId="{D93DE423-2A91-4CED-A873-59E56F8E8CDB}" type="sibTrans" cxnId="{C7F682F9-E6AC-43BD-A64C-B9B8F0877DE7}">
      <dgm:prSet phldrT="05" phldr="0"/>
      <dgm:spPr/>
      <dgm:t>
        <a:bodyPr/>
        <a:lstStyle/>
        <a:p>
          <a:r>
            <a:rPr lang="en-US"/>
            <a:t>05</a:t>
          </a:r>
        </a:p>
      </dgm:t>
    </dgm:pt>
    <dgm:pt modelId="{646BE87C-4EAE-43DE-BE0D-FEF7C669CE13}" type="pres">
      <dgm:prSet presAssocID="{503E421B-BABF-4519-A040-78B4736E8C36}" presName="Name0" presStyleCnt="0">
        <dgm:presLayoutVars>
          <dgm:animLvl val="lvl"/>
          <dgm:resizeHandles val="exact"/>
        </dgm:presLayoutVars>
      </dgm:prSet>
      <dgm:spPr/>
    </dgm:pt>
    <dgm:pt modelId="{FA3ACD49-6EA5-4D81-AC09-EB2457E0311E}" type="pres">
      <dgm:prSet presAssocID="{851DEC98-C02D-4507-B0F8-6DC233C5E294}" presName="compositeNode" presStyleCnt="0">
        <dgm:presLayoutVars>
          <dgm:bulletEnabled val="1"/>
        </dgm:presLayoutVars>
      </dgm:prSet>
      <dgm:spPr/>
    </dgm:pt>
    <dgm:pt modelId="{CA15EA89-160E-4B3D-866F-E01F5FE5988B}" type="pres">
      <dgm:prSet presAssocID="{851DEC98-C02D-4507-B0F8-6DC233C5E294}" presName="bgRect" presStyleLbl="alignNode1" presStyleIdx="0" presStyleCnt="5"/>
      <dgm:spPr/>
    </dgm:pt>
    <dgm:pt modelId="{04C00823-01B8-41FC-A1CB-A9D363331252}" type="pres">
      <dgm:prSet presAssocID="{7794575C-ED8F-4EF2-AE80-9A3CF90E4199}" presName="sibTransNodeRect" presStyleLbl="alignNode1" presStyleIdx="0" presStyleCnt="5">
        <dgm:presLayoutVars>
          <dgm:chMax val="0"/>
          <dgm:bulletEnabled val="1"/>
        </dgm:presLayoutVars>
      </dgm:prSet>
      <dgm:spPr/>
    </dgm:pt>
    <dgm:pt modelId="{8185215D-9099-45E8-903C-C305E4306009}" type="pres">
      <dgm:prSet presAssocID="{851DEC98-C02D-4507-B0F8-6DC233C5E294}" presName="nodeRect" presStyleLbl="alignNode1" presStyleIdx="0" presStyleCnt="5">
        <dgm:presLayoutVars>
          <dgm:bulletEnabled val="1"/>
        </dgm:presLayoutVars>
      </dgm:prSet>
      <dgm:spPr/>
    </dgm:pt>
    <dgm:pt modelId="{9D7C19A1-3723-44C5-A136-431A19F88640}" type="pres">
      <dgm:prSet presAssocID="{7794575C-ED8F-4EF2-AE80-9A3CF90E4199}" presName="sibTrans" presStyleCnt="0"/>
      <dgm:spPr/>
    </dgm:pt>
    <dgm:pt modelId="{17EE5FD1-21A9-4B99-8C3A-4BC8B69071EA}" type="pres">
      <dgm:prSet presAssocID="{AFDF86AE-DADC-4204-BC08-21BADCDD9AA8}" presName="compositeNode" presStyleCnt="0">
        <dgm:presLayoutVars>
          <dgm:bulletEnabled val="1"/>
        </dgm:presLayoutVars>
      </dgm:prSet>
      <dgm:spPr/>
    </dgm:pt>
    <dgm:pt modelId="{A7F3A1B3-E55F-4556-AB02-F8F1C35AC253}" type="pres">
      <dgm:prSet presAssocID="{AFDF86AE-DADC-4204-BC08-21BADCDD9AA8}" presName="bgRect" presStyleLbl="alignNode1" presStyleIdx="1" presStyleCnt="5"/>
      <dgm:spPr/>
    </dgm:pt>
    <dgm:pt modelId="{E2E6E597-24BC-4F3D-8218-F3B556B23062}" type="pres">
      <dgm:prSet presAssocID="{94EAB00F-5642-444B-95A4-1D867F5275B7}" presName="sibTransNodeRect" presStyleLbl="alignNode1" presStyleIdx="1" presStyleCnt="5">
        <dgm:presLayoutVars>
          <dgm:chMax val="0"/>
          <dgm:bulletEnabled val="1"/>
        </dgm:presLayoutVars>
      </dgm:prSet>
      <dgm:spPr/>
    </dgm:pt>
    <dgm:pt modelId="{3FDA5304-7199-4F9C-A2CC-FE0CED919AEF}" type="pres">
      <dgm:prSet presAssocID="{AFDF86AE-DADC-4204-BC08-21BADCDD9AA8}" presName="nodeRect" presStyleLbl="alignNode1" presStyleIdx="1" presStyleCnt="5">
        <dgm:presLayoutVars>
          <dgm:bulletEnabled val="1"/>
        </dgm:presLayoutVars>
      </dgm:prSet>
      <dgm:spPr/>
    </dgm:pt>
    <dgm:pt modelId="{796D763D-B54B-42A9-AE39-FAD07D60F367}" type="pres">
      <dgm:prSet presAssocID="{94EAB00F-5642-444B-95A4-1D867F5275B7}" presName="sibTrans" presStyleCnt="0"/>
      <dgm:spPr/>
    </dgm:pt>
    <dgm:pt modelId="{0C052552-D0D0-4E10-9205-EA01D6EDE61E}" type="pres">
      <dgm:prSet presAssocID="{599FB4FF-2B49-48EE-AB78-85EF14282695}" presName="compositeNode" presStyleCnt="0">
        <dgm:presLayoutVars>
          <dgm:bulletEnabled val="1"/>
        </dgm:presLayoutVars>
      </dgm:prSet>
      <dgm:spPr/>
    </dgm:pt>
    <dgm:pt modelId="{B4B6AA8B-DC74-4EFF-BC98-0F9A635ACF2B}" type="pres">
      <dgm:prSet presAssocID="{599FB4FF-2B49-48EE-AB78-85EF14282695}" presName="bgRect" presStyleLbl="alignNode1" presStyleIdx="2" presStyleCnt="5"/>
      <dgm:spPr/>
    </dgm:pt>
    <dgm:pt modelId="{9056A828-350A-4502-A005-DB38194C2DF1}" type="pres">
      <dgm:prSet presAssocID="{D1C03110-CB18-4ACD-81AB-6A9639081D31}" presName="sibTransNodeRect" presStyleLbl="alignNode1" presStyleIdx="2" presStyleCnt="5">
        <dgm:presLayoutVars>
          <dgm:chMax val="0"/>
          <dgm:bulletEnabled val="1"/>
        </dgm:presLayoutVars>
      </dgm:prSet>
      <dgm:spPr/>
    </dgm:pt>
    <dgm:pt modelId="{0EC4F085-8530-4D61-BDF3-DDC429E7AF1F}" type="pres">
      <dgm:prSet presAssocID="{599FB4FF-2B49-48EE-AB78-85EF14282695}" presName="nodeRect" presStyleLbl="alignNode1" presStyleIdx="2" presStyleCnt="5">
        <dgm:presLayoutVars>
          <dgm:bulletEnabled val="1"/>
        </dgm:presLayoutVars>
      </dgm:prSet>
      <dgm:spPr/>
    </dgm:pt>
    <dgm:pt modelId="{DF9EF977-063B-4018-9F1A-1C8489243EF1}" type="pres">
      <dgm:prSet presAssocID="{D1C03110-CB18-4ACD-81AB-6A9639081D31}" presName="sibTrans" presStyleCnt="0"/>
      <dgm:spPr/>
    </dgm:pt>
    <dgm:pt modelId="{49734E23-E18F-4F55-8543-BFC349CF6150}" type="pres">
      <dgm:prSet presAssocID="{80B5D17E-BC05-4D28-BB8B-F7505ACE614B}" presName="compositeNode" presStyleCnt="0">
        <dgm:presLayoutVars>
          <dgm:bulletEnabled val="1"/>
        </dgm:presLayoutVars>
      </dgm:prSet>
      <dgm:spPr/>
    </dgm:pt>
    <dgm:pt modelId="{407E5822-ACE8-40DC-ABD7-8296119FA85A}" type="pres">
      <dgm:prSet presAssocID="{80B5D17E-BC05-4D28-BB8B-F7505ACE614B}" presName="bgRect" presStyleLbl="alignNode1" presStyleIdx="3" presStyleCnt="5"/>
      <dgm:spPr/>
    </dgm:pt>
    <dgm:pt modelId="{1A5ADF8E-40C3-46A5-B15D-CE09B811EE29}" type="pres">
      <dgm:prSet presAssocID="{3C52F5C2-6DA0-4E83-A32A-833D5DE3DA4D}" presName="sibTransNodeRect" presStyleLbl="alignNode1" presStyleIdx="3" presStyleCnt="5">
        <dgm:presLayoutVars>
          <dgm:chMax val="0"/>
          <dgm:bulletEnabled val="1"/>
        </dgm:presLayoutVars>
      </dgm:prSet>
      <dgm:spPr/>
    </dgm:pt>
    <dgm:pt modelId="{67F24694-2EAB-410C-8C8C-223E77E303F1}" type="pres">
      <dgm:prSet presAssocID="{80B5D17E-BC05-4D28-BB8B-F7505ACE614B}" presName="nodeRect" presStyleLbl="alignNode1" presStyleIdx="3" presStyleCnt="5">
        <dgm:presLayoutVars>
          <dgm:bulletEnabled val="1"/>
        </dgm:presLayoutVars>
      </dgm:prSet>
      <dgm:spPr/>
    </dgm:pt>
    <dgm:pt modelId="{D3CF861C-EA42-44F2-8C97-B38F863667D4}" type="pres">
      <dgm:prSet presAssocID="{3C52F5C2-6DA0-4E83-A32A-833D5DE3DA4D}" presName="sibTrans" presStyleCnt="0"/>
      <dgm:spPr/>
    </dgm:pt>
    <dgm:pt modelId="{723ADA41-E9E7-407E-8F89-0295BFA842A7}" type="pres">
      <dgm:prSet presAssocID="{5B670673-F398-4271-8EF2-82DDD0908953}" presName="compositeNode" presStyleCnt="0">
        <dgm:presLayoutVars>
          <dgm:bulletEnabled val="1"/>
        </dgm:presLayoutVars>
      </dgm:prSet>
      <dgm:spPr/>
    </dgm:pt>
    <dgm:pt modelId="{4FE232FA-31CC-4B6C-92A6-A8E72BEACD36}" type="pres">
      <dgm:prSet presAssocID="{5B670673-F398-4271-8EF2-82DDD0908953}" presName="bgRect" presStyleLbl="alignNode1" presStyleIdx="4" presStyleCnt="5"/>
      <dgm:spPr/>
    </dgm:pt>
    <dgm:pt modelId="{C2701105-8DBE-4C9E-A7D9-AF7FD16C3246}" type="pres">
      <dgm:prSet presAssocID="{D93DE423-2A91-4CED-A873-59E56F8E8CDB}" presName="sibTransNodeRect" presStyleLbl="alignNode1" presStyleIdx="4" presStyleCnt="5">
        <dgm:presLayoutVars>
          <dgm:chMax val="0"/>
          <dgm:bulletEnabled val="1"/>
        </dgm:presLayoutVars>
      </dgm:prSet>
      <dgm:spPr/>
    </dgm:pt>
    <dgm:pt modelId="{03B76D21-5F60-4310-9066-BB5311D37B12}" type="pres">
      <dgm:prSet presAssocID="{5B670673-F398-4271-8EF2-82DDD0908953}" presName="nodeRect" presStyleLbl="alignNode1" presStyleIdx="4" presStyleCnt="5">
        <dgm:presLayoutVars>
          <dgm:bulletEnabled val="1"/>
        </dgm:presLayoutVars>
      </dgm:prSet>
      <dgm:spPr/>
    </dgm:pt>
  </dgm:ptLst>
  <dgm:cxnLst>
    <dgm:cxn modelId="{8632870E-795C-4112-BEB9-072AA344B584}" type="presOf" srcId="{D1C03110-CB18-4ACD-81AB-6A9639081D31}" destId="{9056A828-350A-4502-A005-DB38194C2DF1}" srcOrd="0" destOrd="0" presId="urn:microsoft.com/office/officeart/2016/7/layout/LinearBlockProcessNumbered"/>
    <dgm:cxn modelId="{CABB0F10-346F-49BE-833F-7C118679F09D}" type="presOf" srcId="{851DEC98-C02D-4507-B0F8-6DC233C5E294}" destId="{8185215D-9099-45E8-903C-C305E4306009}" srcOrd="1" destOrd="0" presId="urn:microsoft.com/office/officeart/2016/7/layout/LinearBlockProcessNumbered"/>
    <dgm:cxn modelId="{F495261F-ECA5-4BD2-B316-70F03A77FCE3}" type="presOf" srcId="{AFDF86AE-DADC-4204-BC08-21BADCDD9AA8}" destId="{A7F3A1B3-E55F-4556-AB02-F8F1C35AC253}" srcOrd="0" destOrd="0" presId="urn:microsoft.com/office/officeart/2016/7/layout/LinearBlockProcessNumbered"/>
    <dgm:cxn modelId="{E7EBE51F-7D2B-479D-897E-81B0A0466EEA}" srcId="{503E421B-BABF-4519-A040-78B4736E8C36}" destId="{599FB4FF-2B49-48EE-AB78-85EF14282695}" srcOrd="2" destOrd="0" parTransId="{691D9A31-6E1D-42C3-AADE-76A7C5DDF944}" sibTransId="{D1C03110-CB18-4ACD-81AB-6A9639081D31}"/>
    <dgm:cxn modelId="{5A01C42A-0838-4798-A327-A85434918314}" type="presOf" srcId="{599FB4FF-2B49-48EE-AB78-85EF14282695}" destId="{0EC4F085-8530-4D61-BDF3-DDC429E7AF1F}" srcOrd="1" destOrd="0" presId="urn:microsoft.com/office/officeart/2016/7/layout/LinearBlockProcessNumbered"/>
    <dgm:cxn modelId="{AD19682B-26D9-4696-A4B6-BDD4F325038A}" type="presOf" srcId="{AFDF86AE-DADC-4204-BC08-21BADCDD9AA8}" destId="{3FDA5304-7199-4F9C-A2CC-FE0CED919AEF}" srcOrd="1" destOrd="0" presId="urn:microsoft.com/office/officeart/2016/7/layout/LinearBlockProcessNumbered"/>
    <dgm:cxn modelId="{84D06A39-31A8-4260-896E-6C75B3D491EB}" srcId="{503E421B-BABF-4519-A040-78B4736E8C36}" destId="{851DEC98-C02D-4507-B0F8-6DC233C5E294}" srcOrd="0" destOrd="0" parTransId="{6953CCAA-8EF0-4E38-B70C-9753CFEECF9A}" sibTransId="{7794575C-ED8F-4EF2-AE80-9A3CF90E4199}"/>
    <dgm:cxn modelId="{D855C34E-BBDA-4CB2-9BA2-E40E902D48FE}" type="presOf" srcId="{5B670673-F398-4271-8EF2-82DDD0908953}" destId="{4FE232FA-31CC-4B6C-92A6-A8E72BEACD36}" srcOrd="0" destOrd="0" presId="urn:microsoft.com/office/officeart/2016/7/layout/LinearBlockProcessNumbered"/>
    <dgm:cxn modelId="{6116F25A-BCAC-41AB-BF0E-770ACBEED6C6}" type="presOf" srcId="{D93DE423-2A91-4CED-A873-59E56F8E8CDB}" destId="{C2701105-8DBE-4C9E-A7D9-AF7FD16C3246}" srcOrd="0" destOrd="0" presId="urn:microsoft.com/office/officeart/2016/7/layout/LinearBlockProcessNumbered"/>
    <dgm:cxn modelId="{99D26A7B-0501-4D22-A16C-FA32A221605F}" srcId="{503E421B-BABF-4519-A040-78B4736E8C36}" destId="{AFDF86AE-DADC-4204-BC08-21BADCDD9AA8}" srcOrd="1" destOrd="0" parTransId="{4E45C7D7-094A-4C13-B292-C53CCDB59A4E}" sibTransId="{94EAB00F-5642-444B-95A4-1D867F5275B7}"/>
    <dgm:cxn modelId="{7B010090-F4AA-47E0-A911-CCDD02E4330F}" type="presOf" srcId="{94EAB00F-5642-444B-95A4-1D867F5275B7}" destId="{E2E6E597-24BC-4F3D-8218-F3B556B23062}" srcOrd="0" destOrd="0" presId="urn:microsoft.com/office/officeart/2016/7/layout/LinearBlockProcessNumbered"/>
    <dgm:cxn modelId="{C02A1F93-33A4-4544-AEC0-64FFAB4481B6}" srcId="{503E421B-BABF-4519-A040-78B4736E8C36}" destId="{80B5D17E-BC05-4D28-BB8B-F7505ACE614B}" srcOrd="3" destOrd="0" parTransId="{1D0F7569-9992-4DEB-B19D-913242C7400B}" sibTransId="{3C52F5C2-6DA0-4E83-A32A-833D5DE3DA4D}"/>
    <dgm:cxn modelId="{19646E97-B66D-4529-B262-8F0E2562A77C}" type="presOf" srcId="{503E421B-BABF-4519-A040-78B4736E8C36}" destId="{646BE87C-4EAE-43DE-BE0D-FEF7C669CE13}" srcOrd="0" destOrd="0" presId="urn:microsoft.com/office/officeart/2016/7/layout/LinearBlockProcessNumbered"/>
    <dgm:cxn modelId="{F0F0CB99-02F7-41BE-9C91-168F6DD5D80F}" type="presOf" srcId="{80B5D17E-BC05-4D28-BB8B-F7505ACE614B}" destId="{67F24694-2EAB-410C-8C8C-223E77E303F1}" srcOrd="1" destOrd="0" presId="urn:microsoft.com/office/officeart/2016/7/layout/LinearBlockProcessNumbered"/>
    <dgm:cxn modelId="{849D629C-01CE-4932-9201-57752E3CE4A9}" type="presOf" srcId="{80B5D17E-BC05-4D28-BB8B-F7505ACE614B}" destId="{407E5822-ACE8-40DC-ABD7-8296119FA85A}" srcOrd="0" destOrd="0" presId="urn:microsoft.com/office/officeart/2016/7/layout/LinearBlockProcessNumbered"/>
    <dgm:cxn modelId="{AF0950B4-0338-480B-9331-B73E1ED0C6AD}" type="presOf" srcId="{3C52F5C2-6DA0-4E83-A32A-833D5DE3DA4D}" destId="{1A5ADF8E-40C3-46A5-B15D-CE09B811EE29}" srcOrd="0" destOrd="0" presId="urn:microsoft.com/office/officeart/2016/7/layout/LinearBlockProcessNumbered"/>
    <dgm:cxn modelId="{465155C5-D269-4021-AAAF-76E61EBE24E2}" type="presOf" srcId="{5B670673-F398-4271-8EF2-82DDD0908953}" destId="{03B76D21-5F60-4310-9066-BB5311D37B12}" srcOrd="1" destOrd="0" presId="urn:microsoft.com/office/officeart/2016/7/layout/LinearBlockProcessNumbered"/>
    <dgm:cxn modelId="{15423DCE-87B4-436A-B6F2-0B4CEFFC85BB}" type="presOf" srcId="{851DEC98-C02D-4507-B0F8-6DC233C5E294}" destId="{CA15EA89-160E-4B3D-866F-E01F5FE5988B}" srcOrd="0" destOrd="0" presId="urn:microsoft.com/office/officeart/2016/7/layout/LinearBlockProcessNumbered"/>
    <dgm:cxn modelId="{C9476DE9-2EE7-4937-BF8B-5FFC20834265}" type="presOf" srcId="{7794575C-ED8F-4EF2-AE80-9A3CF90E4199}" destId="{04C00823-01B8-41FC-A1CB-A9D363331252}" srcOrd="0" destOrd="0" presId="urn:microsoft.com/office/officeart/2016/7/layout/LinearBlockProcessNumbered"/>
    <dgm:cxn modelId="{5C4940F6-717D-4D08-8B70-AE4631B5CDB4}" type="presOf" srcId="{599FB4FF-2B49-48EE-AB78-85EF14282695}" destId="{B4B6AA8B-DC74-4EFF-BC98-0F9A635ACF2B}" srcOrd="0" destOrd="0" presId="urn:microsoft.com/office/officeart/2016/7/layout/LinearBlockProcessNumbered"/>
    <dgm:cxn modelId="{C7F682F9-E6AC-43BD-A64C-B9B8F0877DE7}" srcId="{503E421B-BABF-4519-A040-78B4736E8C36}" destId="{5B670673-F398-4271-8EF2-82DDD0908953}" srcOrd="4" destOrd="0" parTransId="{600455EC-4B58-45CD-8A2C-D40118C23CA1}" sibTransId="{D93DE423-2A91-4CED-A873-59E56F8E8CDB}"/>
    <dgm:cxn modelId="{24CC22CC-74F7-4636-B0ED-0BB6E9E3688F}" type="presParOf" srcId="{646BE87C-4EAE-43DE-BE0D-FEF7C669CE13}" destId="{FA3ACD49-6EA5-4D81-AC09-EB2457E0311E}" srcOrd="0" destOrd="0" presId="urn:microsoft.com/office/officeart/2016/7/layout/LinearBlockProcessNumbered"/>
    <dgm:cxn modelId="{FCFAE29C-E697-476E-A4D4-2975CB916868}" type="presParOf" srcId="{FA3ACD49-6EA5-4D81-AC09-EB2457E0311E}" destId="{CA15EA89-160E-4B3D-866F-E01F5FE5988B}" srcOrd="0" destOrd="0" presId="urn:microsoft.com/office/officeart/2016/7/layout/LinearBlockProcessNumbered"/>
    <dgm:cxn modelId="{954A6A7D-C269-4F1D-BD44-444B031ABDA3}" type="presParOf" srcId="{FA3ACD49-6EA5-4D81-AC09-EB2457E0311E}" destId="{04C00823-01B8-41FC-A1CB-A9D363331252}" srcOrd="1" destOrd="0" presId="urn:microsoft.com/office/officeart/2016/7/layout/LinearBlockProcessNumbered"/>
    <dgm:cxn modelId="{54367A03-BE8B-4F0A-AB69-6F96E67A186E}" type="presParOf" srcId="{FA3ACD49-6EA5-4D81-AC09-EB2457E0311E}" destId="{8185215D-9099-45E8-903C-C305E4306009}" srcOrd="2" destOrd="0" presId="urn:microsoft.com/office/officeart/2016/7/layout/LinearBlockProcessNumbered"/>
    <dgm:cxn modelId="{AB08486D-1A60-4C91-A961-E101B0E741BA}" type="presParOf" srcId="{646BE87C-4EAE-43DE-BE0D-FEF7C669CE13}" destId="{9D7C19A1-3723-44C5-A136-431A19F88640}" srcOrd="1" destOrd="0" presId="urn:microsoft.com/office/officeart/2016/7/layout/LinearBlockProcessNumbered"/>
    <dgm:cxn modelId="{AF27933C-A08D-4F02-B219-647322E873D6}" type="presParOf" srcId="{646BE87C-4EAE-43DE-BE0D-FEF7C669CE13}" destId="{17EE5FD1-21A9-4B99-8C3A-4BC8B69071EA}" srcOrd="2" destOrd="0" presId="urn:microsoft.com/office/officeart/2016/7/layout/LinearBlockProcessNumbered"/>
    <dgm:cxn modelId="{47CA1ED7-B4A3-43B0-B670-972682F84800}" type="presParOf" srcId="{17EE5FD1-21A9-4B99-8C3A-4BC8B69071EA}" destId="{A7F3A1B3-E55F-4556-AB02-F8F1C35AC253}" srcOrd="0" destOrd="0" presId="urn:microsoft.com/office/officeart/2016/7/layout/LinearBlockProcessNumbered"/>
    <dgm:cxn modelId="{B04F6932-F83B-44BE-BD89-43A1B885824A}" type="presParOf" srcId="{17EE5FD1-21A9-4B99-8C3A-4BC8B69071EA}" destId="{E2E6E597-24BC-4F3D-8218-F3B556B23062}" srcOrd="1" destOrd="0" presId="urn:microsoft.com/office/officeart/2016/7/layout/LinearBlockProcessNumbered"/>
    <dgm:cxn modelId="{9CC55FE3-0413-45AD-A94C-F86398BE5B3F}" type="presParOf" srcId="{17EE5FD1-21A9-4B99-8C3A-4BC8B69071EA}" destId="{3FDA5304-7199-4F9C-A2CC-FE0CED919AEF}" srcOrd="2" destOrd="0" presId="urn:microsoft.com/office/officeart/2016/7/layout/LinearBlockProcessNumbered"/>
    <dgm:cxn modelId="{5C9137E2-092D-41D6-ABFF-CD6C46EEB52A}" type="presParOf" srcId="{646BE87C-4EAE-43DE-BE0D-FEF7C669CE13}" destId="{796D763D-B54B-42A9-AE39-FAD07D60F367}" srcOrd="3" destOrd="0" presId="urn:microsoft.com/office/officeart/2016/7/layout/LinearBlockProcessNumbered"/>
    <dgm:cxn modelId="{2590ED5E-3361-417F-854E-450DE9447FAF}" type="presParOf" srcId="{646BE87C-4EAE-43DE-BE0D-FEF7C669CE13}" destId="{0C052552-D0D0-4E10-9205-EA01D6EDE61E}" srcOrd="4" destOrd="0" presId="urn:microsoft.com/office/officeart/2016/7/layout/LinearBlockProcessNumbered"/>
    <dgm:cxn modelId="{75DDB9FF-B177-49A7-86FC-C31B16044BEF}" type="presParOf" srcId="{0C052552-D0D0-4E10-9205-EA01D6EDE61E}" destId="{B4B6AA8B-DC74-4EFF-BC98-0F9A635ACF2B}" srcOrd="0" destOrd="0" presId="urn:microsoft.com/office/officeart/2016/7/layout/LinearBlockProcessNumbered"/>
    <dgm:cxn modelId="{83C54679-D3A3-434D-87D9-2A177520AE85}" type="presParOf" srcId="{0C052552-D0D0-4E10-9205-EA01D6EDE61E}" destId="{9056A828-350A-4502-A005-DB38194C2DF1}" srcOrd="1" destOrd="0" presId="urn:microsoft.com/office/officeart/2016/7/layout/LinearBlockProcessNumbered"/>
    <dgm:cxn modelId="{E834E82F-75DC-4BF4-BC5F-F4C8FB8F6BFC}" type="presParOf" srcId="{0C052552-D0D0-4E10-9205-EA01D6EDE61E}" destId="{0EC4F085-8530-4D61-BDF3-DDC429E7AF1F}" srcOrd="2" destOrd="0" presId="urn:microsoft.com/office/officeart/2016/7/layout/LinearBlockProcessNumbered"/>
    <dgm:cxn modelId="{E1D1D96C-6D30-4494-A2A1-BB5F5D6DA293}" type="presParOf" srcId="{646BE87C-4EAE-43DE-BE0D-FEF7C669CE13}" destId="{DF9EF977-063B-4018-9F1A-1C8489243EF1}" srcOrd="5" destOrd="0" presId="urn:microsoft.com/office/officeart/2016/7/layout/LinearBlockProcessNumbered"/>
    <dgm:cxn modelId="{D7038578-E6A6-47DE-BCD4-F9F181E37BAF}" type="presParOf" srcId="{646BE87C-4EAE-43DE-BE0D-FEF7C669CE13}" destId="{49734E23-E18F-4F55-8543-BFC349CF6150}" srcOrd="6" destOrd="0" presId="urn:microsoft.com/office/officeart/2016/7/layout/LinearBlockProcessNumbered"/>
    <dgm:cxn modelId="{E12640AC-B606-4BD1-8F5B-354E59BE9AAB}" type="presParOf" srcId="{49734E23-E18F-4F55-8543-BFC349CF6150}" destId="{407E5822-ACE8-40DC-ABD7-8296119FA85A}" srcOrd="0" destOrd="0" presId="urn:microsoft.com/office/officeart/2016/7/layout/LinearBlockProcessNumbered"/>
    <dgm:cxn modelId="{D58B4AF6-AA19-43EA-8014-E4DD00DC95D2}" type="presParOf" srcId="{49734E23-E18F-4F55-8543-BFC349CF6150}" destId="{1A5ADF8E-40C3-46A5-B15D-CE09B811EE29}" srcOrd="1" destOrd="0" presId="urn:microsoft.com/office/officeart/2016/7/layout/LinearBlockProcessNumbered"/>
    <dgm:cxn modelId="{CA446614-73C4-4E4A-B130-4851ADCBC8C2}" type="presParOf" srcId="{49734E23-E18F-4F55-8543-BFC349CF6150}" destId="{67F24694-2EAB-410C-8C8C-223E77E303F1}" srcOrd="2" destOrd="0" presId="urn:microsoft.com/office/officeart/2016/7/layout/LinearBlockProcessNumbered"/>
    <dgm:cxn modelId="{C5ADC716-DC6B-410E-926B-9D04FB5FE016}" type="presParOf" srcId="{646BE87C-4EAE-43DE-BE0D-FEF7C669CE13}" destId="{D3CF861C-EA42-44F2-8C97-B38F863667D4}" srcOrd="7" destOrd="0" presId="urn:microsoft.com/office/officeart/2016/7/layout/LinearBlockProcessNumbered"/>
    <dgm:cxn modelId="{CD2D6733-5671-4097-A24F-C2755B5FC022}" type="presParOf" srcId="{646BE87C-4EAE-43DE-BE0D-FEF7C669CE13}" destId="{723ADA41-E9E7-407E-8F89-0295BFA842A7}" srcOrd="8" destOrd="0" presId="urn:microsoft.com/office/officeart/2016/7/layout/LinearBlockProcessNumbered"/>
    <dgm:cxn modelId="{3E23116D-54C8-46AA-A8E6-388CF64FBA1C}" type="presParOf" srcId="{723ADA41-E9E7-407E-8F89-0295BFA842A7}" destId="{4FE232FA-31CC-4B6C-92A6-A8E72BEACD36}" srcOrd="0" destOrd="0" presId="urn:microsoft.com/office/officeart/2016/7/layout/LinearBlockProcessNumbered"/>
    <dgm:cxn modelId="{AA57E494-0F8C-47B5-89BE-94AAEB477E80}" type="presParOf" srcId="{723ADA41-E9E7-407E-8F89-0295BFA842A7}" destId="{C2701105-8DBE-4C9E-A7D9-AF7FD16C3246}" srcOrd="1" destOrd="0" presId="urn:microsoft.com/office/officeart/2016/7/layout/LinearBlockProcessNumbered"/>
    <dgm:cxn modelId="{1499C278-272B-4431-91C3-BFCD6AFAFAD8}" type="presParOf" srcId="{723ADA41-E9E7-407E-8F89-0295BFA842A7}" destId="{03B76D21-5F60-4310-9066-BB5311D37B12}" srcOrd="2" destOrd="0" presId="urn:microsoft.com/office/officeart/2016/7/layout/LinearBlock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D311337-763E-4C4C-84D5-0E5F3E55E8B6}"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C4B1A874-B660-4831-9F96-A5570D870D15}">
      <dgm:prSet/>
      <dgm:spPr/>
      <dgm:t>
        <a:bodyPr/>
        <a:lstStyle/>
        <a:p>
          <a:pPr>
            <a:lnSpc>
              <a:spcPct val="100000"/>
            </a:lnSpc>
          </a:pPr>
          <a:r>
            <a:rPr lang="en-GB"/>
            <a:t>FOISA also requires public authorities to </a:t>
          </a:r>
          <a:r>
            <a:rPr lang="en-GB" u="sng"/>
            <a:t>proactively</a:t>
          </a:r>
          <a:r>
            <a:rPr lang="en-GB"/>
            <a:t> publish information. This is called the </a:t>
          </a:r>
          <a:r>
            <a:rPr lang="en-GB" b="1"/>
            <a:t>publication scheme </a:t>
          </a:r>
          <a:r>
            <a:rPr lang="en-GB"/>
            <a:t>duty.</a:t>
          </a:r>
          <a:endParaRPr lang="en-US"/>
        </a:p>
      </dgm:t>
    </dgm:pt>
    <dgm:pt modelId="{05172D48-1098-42F3-A6EC-96A7D4402C0E}" type="parTrans" cxnId="{7D34CE70-09EE-4112-97A8-0576156D2A6D}">
      <dgm:prSet/>
      <dgm:spPr/>
      <dgm:t>
        <a:bodyPr/>
        <a:lstStyle/>
        <a:p>
          <a:endParaRPr lang="en-US"/>
        </a:p>
      </dgm:t>
    </dgm:pt>
    <dgm:pt modelId="{45E0F655-F88D-4357-A9A1-DF599C45F667}" type="sibTrans" cxnId="{7D34CE70-09EE-4112-97A8-0576156D2A6D}">
      <dgm:prSet/>
      <dgm:spPr/>
      <dgm:t>
        <a:bodyPr/>
        <a:lstStyle/>
        <a:p>
          <a:endParaRPr lang="en-US"/>
        </a:p>
      </dgm:t>
    </dgm:pt>
    <dgm:pt modelId="{7A597CBD-4DAC-4831-8A33-F3B687BE8EA7}">
      <dgm:prSet/>
      <dgm:spPr/>
      <dgm:t>
        <a:bodyPr/>
        <a:lstStyle/>
        <a:p>
          <a:pPr>
            <a:lnSpc>
              <a:spcPct val="100000"/>
            </a:lnSpc>
          </a:pPr>
          <a:r>
            <a:rPr lang="en-GB"/>
            <a:t>SQA can publish any information it wants but must meet the minimum requirements of FOISA, which are:</a:t>
          </a:r>
          <a:endParaRPr lang="en-US"/>
        </a:p>
      </dgm:t>
    </dgm:pt>
    <dgm:pt modelId="{4A803932-09B4-45FA-B74D-677816745C55}" type="parTrans" cxnId="{9BADBCD5-45AB-4594-B240-4571A44C5E62}">
      <dgm:prSet/>
      <dgm:spPr/>
      <dgm:t>
        <a:bodyPr/>
        <a:lstStyle/>
        <a:p>
          <a:endParaRPr lang="en-US"/>
        </a:p>
      </dgm:t>
    </dgm:pt>
    <dgm:pt modelId="{CCF53F04-0590-4619-A754-FE8DA8283F89}" type="sibTrans" cxnId="{9BADBCD5-45AB-4594-B240-4571A44C5E62}">
      <dgm:prSet/>
      <dgm:spPr/>
      <dgm:t>
        <a:bodyPr/>
        <a:lstStyle/>
        <a:p>
          <a:endParaRPr lang="en-US"/>
        </a:p>
      </dgm:t>
    </dgm:pt>
    <dgm:pt modelId="{9295EDA4-A994-4E83-8FC8-65B311714330}">
      <dgm:prSet/>
      <dgm:spPr/>
      <dgm:t>
        <a:bodyPr/>
        <a:lstStyle/>
        <a:p>
          <a:pPr>
            <a:lnSpc>
              <a:spcPct val="100000"/>
            </a:lnSpc>
          </a:pPr>
          <a:r>
            <a:rPr lang="en-GB"/>
            <a:t>Our functions, how we deliver our functions and services, our decision-making, how we manage resources, our performance, our finances, procurement and the awarding of contracts.</a:t>
          </a:r>
          <a:endParaRPr lang="en-US"/>
        </a:p>
      </dgm:t>
    </dgm:pt>
    <dgm:pt modelId="{68E89943-762D-4AD1-9A41-9370DB613E7A}" type="parTrans" cxnId="{8AEA3B27-99A1-497B-8487-F185A41298F2}">
      <dgm:prSet/>
      <dgm:spPr/>
      <dgm:t>
        <a:bodyPr/>
        <a:lstStyle/>
        <a:p>
          <a:endParaRPr lang="en-US"/>
        </a:p>
      </dgm:t>
    </dgm:pt>
    <dgm:pt modelId="{F36ABD1E-A6DF-4777-BDC4-B1226F36BEA1}" type="sibTrans" cxnId="{8AEA3B27-99A1-497B-8487-F185A41298F2}">
      <dgm:prSet/>
      <dgm:spPr/>
      <dgm:t>
        <a:bodyPr/>
        <a:lstStyle/>
        <a:p>
          <a:endParaRPr lang="en-US"/>
        </a:p>
      </dgm:t>
    </dgm:pt>
    <dgm:pt modelId="{E35FBDB5-8CB8-4992-8EC5-07E1008647B4}">
      <dgm:prSet/>
      <dgm:spPr/>
      <dgm:t>
        <a:bodyPr/>
        <a:lstStyle/>
        <a:p>
          <a:pPr>
            <a:lnSpc>
              <a:spcPct val="100000"/>
            </a:lnSpc>
          </a:pPr>
          <a:r>
            <a:rPr lang="en-GB"/>
            <a:t>Proactively publishing information can help reduce FOISA requests.  </a:t>
          </a:r>
          <a:endParaRPr lang="en-US"/>
        </a:p>
      </dgm:t>
    </dgm:pt>
    <dgm:pt modelId="{01927953-AF65-4455-9C57-0F7925F65ACC}" type="parTrans" cxnId="{D3F59B4F-420A-4A77-A11F-D02F8D5B2098}">
      <dgm:prSet/>
      <dgm:spPr/>
      <dgm:t>
        <a:bodyPr/>
        <a:lstStyle/>
        <a:p>
          <a:endParaRPr lang="en-US"/>
        </a:p>
      </dgm:t>
    </dgm:pt>
    <dgm:pt modelId="{85B9E254-E64B-4CB8-B38F-0C1FBDB6C41C}" type="sibTrans" cxnId="{D3F59B4F-420A-4A77-A11F-D02F8D5B2098}">
      <dgm:prSet/>
      <dgm:spPr/>
      <dgm:t>
        <a:bodyPr/>
        <a:lstStyle/>
        <a:p>
          <a:endParaRPr lang="en-US"/>
        </a:p>
      </dgm:t>
    </dgm:pt>
    <dgm:pt modelId="{F3C6BB3E-2575-44EF-845D-621C14D78F3A}" type="pres">
      <dgm:prSet presAssocID="{1D311337-763E-4C4C-84D5-0E5F3E55E8B6}" presName="root" presStyleCnt="0">
        <dgm:presLayoutVars>
          <dgm:dir/>
          <dgm:resizeHandles val="exact"/>
        </dgm:presLayoutVars>
      </dgm:prSet>
      <dgm:spPr/>
    </dgm:pt>
    <dgm:pt modelId="{74C83772-19DE-43C9-BE03-CA3666A86B26}" type="pres">
      <dgm:prSet presAssocID="{C4B1A874-B660-4831-9F96-A5570D870D15}" presName="compNode" presStyleCnt="0"/>
      <dgm:spPr/>
    </dgm:pt>
    <dgm:pt modelId="{21CCDEDA-91BE-4B77-85F9-F3CBE3E079D7}" type="pres">
      <dgm:prSet presAssocID="{C4B1A874-B660-4831-9F96-A5570D870D15}" presName="bgRect" presStyleLbl="bgShp" presStyleIdx="0" presStyleCnt="3"/>
      <dgm:spPr/>
    </dgm:pt>
    <dgm:pt modelId="{852FC838-EE25-47E8-8926-763794255AF4}" type="pres">
      <dgm:prSet presAssocID="{C4B1A874-B660-4831-9F96-A5570D870D1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ank"/>
        </a:ext>
      </dgm:extLst>
    </dgm:pt>
    <dgm:pt modelId="{7E8F02B8-4E68-437C-A54E-530F82037431}" type="pres">
      <dgm:prSet presAssocID="{C4B1A874-B660-4831-9F96-A5570D870D15}" presName="spaceRect" presStyleCnt="0"/>
      <dgm:spPr/>
    </dgm:pt>
    <dgm:pt modelId="{CB0AC930-28B8-4A42-90AB-C2437AD6B0EA}" type="pres">
      <dgm:prSet presAssocID="{C4B1A874-B660-4831-9F96-A5570D870D15}" presName="parTx" presStyleLbl="revTx" presStyleIdx="0" presStyleCnt="4">
        <dgm:presLayoutVars>
          <dgm:chMax val="0"/>
          <dgm:chPref val="0"/>
        </dgm:presLayoutVars>
      </dgm:prSet>
      <dgm:spPr/>
    </dgm:pt>
    <dgm:pt modelId="{EC1DCBD5-439C-46D2-ABA5-166F864A1AFD}" type="pres">
      <dgm:prSet presAssocID="{45E0F655-F88D-4357-A9A1-DF599C45F667}" presName="sibTrans" presStyleCnt="0"/>
      <dgm:spPr/>
    </dgm:pt>
    <dgm:pt modelId="{B0316E8F-5B78-4673-A8A5-62BEE0FA98E1}" type="pres">
      <dgm:prSet presAssocID="{7A597CBD-4DAC-4831-8A33-F3B687BE8EA7}" presName="compNode" presStyleCnt="0"/>
      <dgm:spPr/>
    </dgm:pt>
    <dgm:pt modelId="{543F5B62-7C53-4FEC-8BA8-AEC26C5F68F3}" type="pres">
      <dgm:prSet presAssocID="{7A597CBD-4DAC-4831-8A33-F3B687BE8EA7}" presName="bgRect" presStyleLbl="bgShp" presStyleIdx="1" presStyleCnt="3"/>
      <dgm:spPr/>
    </dgm:pt>
    <dgm:pt modelId="{BAB1182A-16B0-443C-B302-C56F0C816D8A}" type="pres">
      <dgm:prSet presAssocID="{7A597CBD-4DAC-4831-8A33-F3B687BE8EA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Refresh"/>
        </a:ext>
      </dgm:extLst>
    </dgm:pt>
    <dgm:pt modelId="{51CB6647-A46A-4F50-97CE-F673D36F38EF}" type="pres">
      <dgm:prSet presAssocID="{7A597CBD-4DAC-4831-8A33-F3B687BE8EA7}" presName="spaceRect" presStyleCnt="0"/>
      <dgm:spPr/>
    </dgm:pt>
    <dgm:pt modelId="{47B8585D-9CB6-433C-BD2F-67B8F4C8A961}" type="pres">
      <dgm:prSet presAssocID="{7A597CBD-4DAC-4831-8A33-F3B687BE8EA7}" presName="parTx" presStyleLbl="revTx" presStyleIdx="1" presStyleCnt="4">
        <dgm:presLayoutVars>
          <dgm:chMax val="0"/>
          <dgm:chPref val="0"/>
        </dgm:presLayoutVars>
      </dgm:prSet>
      <dgm:spPr/>
    </dgm:pt>
    <dgm:pt modelId="{EA363BB4-0D8D-4664-A709-F23D95D7078C}" type="pres">
      <dgm:prSet presAssocID="{7A597CBD-4DAC-4831-8A33-F3B687BE8EA7}" presName="desTx" presStyleLbl="revTx" presStyleIdx="2" presStyleCnt="4">
        <dgm:presLayoutVars/>
      </dgm:prSet>
      <dgm:spPr/>
    </dgm:pt>
    <dgm:pt modelId="{66EBD26E-3DB9-4414-BCA9-6AEBDE1F1B3D}" type="pres">
      <dgm:prSet presAssocID="{CCF53F04-0590-4619-A754-FE8DA8283F89}" presName="sibTrans" presStyleCnt="0"/>
      <dgm:spPr/>
    </dgm:pt>
    <dgm:pt modelId="{4E7B6062-42D7-4198-A171-11128A5A1712}" type="pres">
      <dgm:prSet presAssocID="{E35FBDB5-8CB8-4992-8EC5-07E1008647B4}" presName="compNode" presStyleCnt="0"/>
      <dgm:spPr/>
    </dgm:pt>
    <dgm:pt modelId="{00E6CD4D-170C-444F-B103-ED4E7B2C70FB}" type="pres">
      <dgm:prSet presAssocID="{E35FBDB5-8CB8-4992-8EC5-07E1008647B4}" presName="bgRect" presStyleLbl="bgShp" presStyleIdx="2" presStyleCnt="3"/>
      <dgm:spPr/>
    </dgm:pt>
    <dgm:pt modelId="{A92C9286-BE74-4053-B0AB-284D2B6BF09A}" type="pres">
      <dgm:prSet presAssocID="{E35FBDB5-8CB8-4992-8EC5-07E1008647B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Newspaper"/>
        </a:ext>
      </dgm:extLst>
    </dgm:pt>
    <dgm:pt modelId="{A9093137-1CB5-481F-975E-CA2F36514360}" type="pres">
      <dgm:prSet presAssocID="{E35FBDB5-8CB8-4992-8EC5-07E1008647B4}" presName="spaceRect" presStyleCnt="0"/>
      <dgm:spPr/>
    </dgm:pt>
    <dgm:pt modelId="{6B7CE0E0-71BC-40BE-A47E-87FAC83F62FC}" type="pres">
      <dgm:prSet presAssocID="{E35FBDB5-8CB8-4992-8EC5-07E1008647B4}" presName="parTx" presStyleLbl="revTx" presStyleIdx="3" presStyleCnt="4">
        <dgm:presLayoutVars>
          <dgm:chMax val="0"/>
          <dgm:chPref val="0"/>
        </dgm:presLayoutVars>
      </dgm:prSet>
      <dgm:spPr/>
    </dgm:pt>
  </dgm:ptLst>
  <dgm:cxnLst>
    <dgm:cxn modelId="{8AEA3B27-99A1-497B-8487-F185A41298F2}" srcId="{7A597CBD-4DAC-4831-8A33-F3B687BE8EA7}" destId="{9295EDA4-A994-4E83-8FC8-65B311714330}" srcOrd="0" destOrd="0" parTransId="{68E89943-762D-4AD1-9A41-9370DB613E7A}" sibTransId="{F36ABD1E-A6DF-4777-BDC4-B1226F36BEA1}"/>
    <dgm:cxn modelId="{B9041B40-1344-4A7F-B13D-ADAC3782B6F5}" type="presOf" srcId="{C4B1A874-B660-4831-9F96-A5570D870D15}" destId="{CB0AC930-28B8-4A42-90AB-C2437AD6B0EA}" srcOrd="0" destOrd="0" presId="urn:microsoft.com/office/officeart/2018/2/layout/IconVerticalSolidList"/>
    <dgm:cxn modelId="{D3F59B4F-420A-4A77-A11F-D02F8D5B2098}" srcId="{1D311337-763E-4C4C-84D5-0E5F3E55E8B6}" destId="{E35FBDB5-8CB8-4992-8EC5-07E1008647B4}" srcOrd="2" destOrd="0" parTransId="{01927953-AF65-4455-9C57-0F7925F65ACC}" sibTransId="{85B9E254-E64B-4CB8-B38F-0C1FBDB6C41C}"/>
    <dgm:cxn modelId="{7D34CE70-09EE-4112-97A8-0576156D2A6D}" srcId="{1D311337-763E-4C4C-84D5-0E5F3E55E8B6}" destId="{C4B1A874-B660-4831-9F96-A5570D870D15}" srcOrd="0" destOrd="0" parTransId="{05172D48-1098-42F3-A6EC-96A7D4402C0E}" sibTransId="{45E0F655-F88D-4357-A9A1-DF599C45F667}"/>
    <dgm:cxn modelId="{78B69054-6316-4510-96CD-6CAC52BA9970}" type="presOf" srcId="{1D311337-763E-4C4C-84D5-0E5F3E55E8B6}" destId="{F3C6BB3E-2575-44EF-845D-621C14D78F3A}" srcOrd="0" destOrd="0" presId="urn:microsoft.com/office/officeart/2018/2/layout/IconVerticalSolidList"/>
    <dgm:cxn modelId="{B9CA2F7A-4047-4B42-88BC-DEF136EBC8F9}" type="presOf" srcId="{7A597CBD-4DAC-4831-8A33-F3B687BE8EA7}" destId="{47B8585D-9CB6-433C-BD2F-67B8F4C8A961}" srcOrd="0" destOrd="0" presId="urn:microsoft.com/office/officeart/2018/2/layout/IconVerticalSolidList"/>
    <dgm:cxn modelId="{9507CB97-6645-45EA-AA86-3574C16C6546}" type="presOf" srcId="{9295EDA4-A994-4E83-8FC8-65B311714330}" destId="{EA363BB4-0D8D-4664-A709-F23D95D7078C}" srcOrd="0" destOrd="0" presId="urn:microsoft.com/office/officeart/2018/2/layout/IconVerticalSolidList"/>
    <dgm:cxn modelId="{13BBD799-7694-4511-A38A-7D5E873C5B7D}" type="presOf" srcId="{E35FBDB5-8CB8-4992-8EC5-07E1008647B4}" destId="{6B7CE0E0-71BC-40BE-A47E-87FAC83F62FC}" srcOrd="0" destOrd="0" presId="urn:microsoft.com/office/officeart/2018/2/layout/IconVerticalSolidList"/>
    <dgm:cxn modelId="{9BADBCD5-45AB-4594-B240-4571A44C5E62}" srcId="{1D311337-763E-4C4C-84D5-0E5F3E55E8B6}" destId="{7A597CBD-4DAC-4831-8A33-F3B687BE8EA7}" srcOrd="1" destOrd="0" parTransId="{4A803932-09B4-45FA-B74D-677816745C55}" sibTransId="{CCF53F04-0590-4619-A754-FE8DA8283F89}"/>
    <dgm:cxn modelId="{D48D6D59-B0FA-4FA2-B2F3-75B2A60660B0}" type="presParOf" srcId="{F3C6BB3E-2575-44EF-845D-621C14D78F3A}" destId="{74C83772-19DE-43C9-BE03-CA3666A86B26}" srcOrd="0" destOrd="0" presId="urn:microsoft.com/office/officeart/2018/2/layout/IconVerticalSolidList"/>
    <dgm:cxn modelId="{91510504-3D0E-4250-B93B-548600021DCD}" type="presParOf" srcId="{74C83772-19DE-43C9-BE03-CA3666A86B26}" destId="{21CCDEDA-91BE-4B77-85F9-F3CBE3E079D7}" srcOrd="0" destOrd="0" presId="urn:microsoft.com/office/officeart/2018/2/layout/IconVerticalSolidList"/>
    <dgm:cxn modelId="{66FC892B-2CD3-4716-92C7-B5182B6F09EF}" type="presParOf" srcId="{74C83772-19DE-43C9-BE03-CA3666A86B26}" destId="{852FC838-EE25-47E8-8926-763794255AF4}" srcOrd="1" destOrd="0" presId="urn:microsoft.com/office/officeart/2018/2/layout/IconVerticalSolidList"/>
    <dgm:cxn modelId="{2CB6704B-B097-4680-8D21-8FCF5D601A92}" type="presParOf" srcId="{74C83772-19DE-43C9-BE03-CA3666A86B26}" destId="{7E8F02B8-4E68-437C-A54E-530F82037431}" srcOrd="2" destOrd="0" presId="urn:microsoft.com/office/officeart/2018/2/layout/IconVerticalSolidList"/>
    <dgm:cxn modelId="{573B2847-F20D-4139-B000-FF007CDF8B14}" type="presParOf" srcId="{74C83772-19DE-43C9-BE03-CA3666A86B26}" destId="{CB0AC930-28B8-4A42-90AB-C2437AD6B0EA}" srcOrd="3" destOrd="0" presId="urn:microsoft.com/office/officeart/2018/2/layout/IconVerticalSolidList"/>
    <dgm:cxn modelId="{B0B9D28D-33FC-4B41-9E02-880969CDE997}" type="presParOf" srcId="{F3C6BB3E-2575-44EF-845D-621C14D78F3A}" destId="{EC1DCBD5-439C-46D2-ABA5-166F864A1AFD}" srcOrd="1" destOrd="0" presId="urn:microsoft.com/office/officeart/2018/2/layout/IconVerticalSolidList"/>
    <dgm:cxn modelId="{E6870D9B-4F2D-4486-B852-D3D39A4FEF21}" type="presParOf" srcId="{F3C6BB3E-2575-44EF-845D-621C14D78F3A}" destId="{B0316E8F-5B78-4673-A8A5-62BEE0FA98E1}" srcOrd="2" destOrd="0" presId="urn:microsoft.com/office/officeart/2018/2/layout/IconVerticalSolidList"/>
    <dgm:cxn modelId="{BD0B1C6F-9CC0-4730-B128-7869593FF59E}" type="presParOf" srcId="{B0316E8F-5B78-4673-A8A5-62BEE0FA98E1}" destId="{543F5B62-7C53-4FEC-8BA8-AEC26C5F68F3}" srcOrd="0" destOrd="0" presId="urn:microsoft.com/office/officeart/2018/2/layout/IconVerticalSolidList"/>
    <dgm:cxn modelId="{133EDE83-195B-440D-A2F2-9180D47D977C}" type="presParOf" srcId="{B0316E8F-5B78-4673-A8A5-62BEE0FA98E1}" destId="{BAB1182A-16B0-443C-B302-C56F0C816D8A}" srcOrd="1" destOrd="0" presId="urn:microsoft.com/office/officeart/2018/2/layout/IconVerticalSolidList"/>
    <dgm:cxn modelId="{A48AB57E-571C-423A-9216-BF99B534BC2C}" type="presParOf" srcId="{B0316E8F-5B78-4673-A8A5-62BEE0FA98E1}" destId="{51CB6647-A46A-4F50-97CE-F673D36F38EF}" srcOrd="2" destOrd="0" presId="urn:microsoft.com/office/officeart/2018/2/layout/IconVerticalSolidList"/>
    <dgm:cxn modelId="{366C11C4-5D08-4C42-AA4B-0829885790A7}" type="presParOf" srcId="{B0316E8F-5B78-4673-A8A5-62BEE0FA98E1}" destId="{47B8585D-9CB6-433C-BD2F-67B8F4C8A961}" srcOrd="3" destOrd="0" presId="urn:microsoft.com/office/officeart/2018/2/layout/IconVerticalSolidList"/>
    <dgm:cxn modelId="{B84E4714-DDD5-4F0F-A29E-EED72716B201}" type="presParOf" srcId="{B0316E8F-5B78-4673-A8A5-62BEE0FA98E1}" destId="{EA363BB4-0D8D-4664-A709-F23D95D7078C}" srcOrd="4" destOrd="0" presId="urn:microsoft.com/office/officeart/2018/2/layout/IconVerticalSolidList"/>
    <dgm:cxn modelId="{1520636C-5D6B-4B26-9F9E-2248565A5FBF}" type="presParOf" srcId="{F3C6BB3E-2575-44EF-845D-621C14D78F3A}" destId="{66EBD26E-3DB9-4414-BCA9-6AEBDE1F1B3D}" srcOrd="3" destOrd="0" presId="urn:microsoft.com/office/officeart/2018/2/layout/IconVerticalSolidList"/>
    <dgm:cxn modelId="{14217EE8-CD1C-40D4-AA9D-C55ED76818F8}" type="presParOf" srcId="{F3C6BB3E-2575-44EF-845D-621C14D78F3A}" destId="{4E7B6062-42D7-4198-A171-11128A5A1712}" srcOrd="4" destOrd="0" presId="urn:microsoft.com/office/officeart/2018/2/layout/IconVerticalSolidList"/>
    <dgm:cxn modelId="{434BEBEC-9258-4A08-B6FC-46DFF42328EC}" type="presParOf" srcId="{4E7B6062-42D7-4198-A171-11128A5A1712}" destId="{00E6CD4D-170C-444F-B103-ED4E7B2C70FB}" srcOrd="0" destOrd="0" presId="urn:microsoft.com/office/officeart/2018/2/layout/IconVerticalSolidList"/>
    <dgm:cxn modelId="{6360CB2A-8B91-4531-977A-49B5F0978A57}" type="presParOf" srcId="{4E7B6062-42D7-4198-A171-11128A5A1712}" destId="{A92C9286-BE74-4053-B0AB-284D2B6BF09A}" srcOrd="1" destOrd="0" presId="urn:microsoft.com/office/officeart/2018/2/layout/IconVerticalSolidList"/>
    <dgm:cxn modelId="{265FE566-537B-4693-9BAC-1536BDB0B605}" type="presParOf" srcId="{4E7B6062-42D7-4198-A171-11128A5A1712}" destId="{A9093137-1CB5-481F-975E-CA2F36514360}" srcOrd="2" destOrd="0" presId="urn:microsoft.com/office/officeart/2018/2/layout/IconVerticalSolidList"/>
    <dgm:cxn modelId="{4F27AC3B-6A01-4A0F-ABA0-C1C03038E022}" type="presParOf" srcId="{4E7B6062-42D7-4198-A171-11128A5A1712}" destId="{6B7CE0E0-71BC-40BE-A47E-87FAC83F62FC}"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40A286-382C-4C16-B82E-5AB915D3C6B1}">
      <dsp:nvSpPr>
        <dsp:cNvPr id="0" name=""/>
        <dsp:cNvSpPr/>
      </dsp:nvSpPr>
      <dsp:spPr>
        <a:xfrm>
          <a:off x="0" y="708097"/>
          <a:ext cx="10515600" cy="130725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B366CF-D298-4C1D-9724-CF40634A4C6F}">
      <dsp:nvSpPr>
        <dsp:cNvPr id="0" name=""/>
        <dsp:cNvSpPr/>
      </dsp:nvSpPr>
      <dsp:spPr>
        <a:xfrm>
          <a:off x="395445" y="1002230"/>
          <a:ext cx="718991" cy="7189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ED8EFFD-03C5-40A5-BD7F-756845D6A7CA}">
      <dsp:nvSpPr>
        <dsp:cNvPr id="0" name=""/>
        <dsp:cNvSpPr/>
      </dsp:nvSpPr>
      <dsp:spPr>
        <a:xfrm>
          <a:off x="1509882" y="708097"/>
          <a:ext cx="9005717" cy="1307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351" tIns="138351" rIns="138351" bIns="138351" numCol="1" spcCol="1270" anchor="ctr" anchorCtr="0">
          <a:noAutofit/>
        </a:bodyPr>
        <a:lstStyle/>
        <a:p>
          <a:pPr marL="0" lvl="0" indent="0" algn="l" defTabSz="1066800">
            <a:lnSpc>
              <a:spcPct val="90000"/>
            </a:lnSpc>
            <a:spcBef>
              <a:spcPct val="0"/>
            </a:spcBef>
            <a:spcAft>
              <a:spcPct val="35000"/>
            </a:spcAft>
            <a:buNone/>
          </a:pPr>
          <a:r>
            <a:rPr lang="en-GB" sz="2400" kern="1200" dirty="0"/>
            <a:t>The FOI Manager works closely with Case Managers to ensure that SQA complies with FOISA and responds appropriately to FOI requests.</a:t>
          </a:r>
          <a:endParaRPr lang="en-US" sz="2400" kern="1200" dirty="0"/>
        </a:p>
      </dsp:txBody>
      <dsp:txXfrm>
        <a:off x="1509882" y="708097"/>
        <a:ext cx="9005717" cy="1307257"/>
      </dsp:txXfrm>
    </dsp:sp>
    <dsp:sp modelId="{523CF0E4-BB8E-4ABC-BDA8-58AEDCE224D7}">
      <dsp:nvSpPr>
        <dsp:cNvPr id="0" name=""/>
        <dsp:cNvSpPr/>
      </dsp:nvSpPr>
      <dsp:spPr>
        <a:xfrm>
          <a:off x="0" y="2342169"/>
          <a:ext cx="10515600" cy="130725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620FA8-A75F-4B92-86BA-707EEFB38042}">
      <dsp:nvSpPr>
        <dsp:cNvPr id="0" name=""/>
        <dsp:cNvSpPr/>
      </dsp:nvSpPr>
      <dsp:spPr>
        <a:xfrm>
          <a:off x="395445" y="2636302"/>
          <a:ext cx="718991" cy="71899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30A9014-2DC7-4CF0-8C33-34DBA848C2DA}">
      <dsp:nvSpPr>
        <dsp:cNvPr id="0" name=""/>
        <dsp:cNvSpPr/>
      </dsp:nvSpPr>
      <dsp:spPr>
        <a:xfrm>
          <a:off x="1509882" y="2342169"/>
          <a:ext cx="9005717" cy="1307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351" tIns="138351" rIns="138351" bIns="138351" numCol="1" spcCol="1270" anchor="ctr" anchorCtr="0">
          <a:noAutofit/>
        </a:bodyPr>
        <a:lstStyle/>
        <a:p>
          <a:pPr marL="0" lvl="0" indent="0" algn="l" defTabSz="1066800">
            <a:lnSpc>
              <a:spcPct val="90000"/>
            </a:lnSpc>
            <a:spcBef>
              <a:spcPct val="0"/>
            </a:spcBef>
            <a:spcAft>
              <a:spcPct val="35000"/>
            </a:spcAft>
            <a:buNone/>
          </a:pPr>
          <a:r>
            <a:rPr lang="en-GB" sz="2400" kern="1200" dirty="0"/>
            <a:t>The Handling Procedures are on the Managing your information page.</a:t>
          </a:r>
          <a:endParaRPr lang="en-US" sz="2400" kern="1200" dirty="0"/>
        </a:p>
      </dsp:txBody>
      <dsp:txXfrm>
        <a:off x="1509882" y="2342169"/>
        <a:ext cx="9005717" cy="13072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15EA89-160E-4B3D-866F-E01F5FE5988B}">
      <dsp:nvSpPr>
        <dsp:cNvPr id="0" name=""/>
        <dsp:cNvSpPr/>
      </dsp:nvSpPr>
      <dsp:spPr>
        <a:xfrm>
          <a:off x="6315" y="991726"/>
          <a:ext cx="1974242" cy="236909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5011" tIns="0" rIns="195011" bIns="330200" numCol="1" spcCol="1270" anchor="t" anchorCtr="0">
          <a:noAutofit/>
        </a:bodyPr>
        <a:lstStyle/>
        <a:p>
          <a:pPr marL="0" lvl="0" indent="0" algn="l" defTabSz="666750">
            <a:lnSpc>
              <a:spcPct val="90000"/>
            </a:lnSpc>
            <a:spcBef>
              <a:spcPct val="0"/>
            </a:spcBef>
            <a:spcAft>
              <a:spcPct val="35000"/>
            </a:spcAft>
            <a:buNone/>
          </a:pPr>
          <a:r>
            <a:rPr lang="en-GB" sz="1500" kern="1200"/>
            <a:t>Make sure you understand the question</a:t>
          </a:r>
          <a:endParaRPr lang="en-US" sz="1500" kern="1200"/>
        </a:p>
      </dsp:txBody>
      <dsp:txXfrm>
        <a:off x="6315" y="1939362"/>
        <a:ext cx="1974242" cy="1421454"/>
      </dsp:txXfrm>
    </dsp:sp>
    <dsp:sp modelId="{04C00823-01B8-41FC-A1CB-A9D363331252}">
      <dsp:nvSpPr>
        <dsp:cNvPr id="0" name=""/>
        <dsp:cNvSpPr/>
      </dsp:nvSpPr>
      <dsp:spPr>
        <a:xfrm>
          <a:off x="6315" y="991726"/>
          <a:ext cx="1974242" cy="94763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95011" tIns="165100" rIns="195011" bIns="165100" numCol="1" spcCol="1270" anchor="ctr" anchorCtr="0">
          <a:noAutofit/>
        </a:bodyPr>
        <a:lstStyle/>
        <a:p>
          <a:pPr marL="0" lvl="0" indent="0" algn="l" defTabSz="1955800">
            <a:lnSpc>
              <a:spcPct val="90000"/>
            </a:lnSpc>
            <a:spcBef>
              <a:spcPct val="0"/>
            </a:spcBef>
            <a:spcAft>
              <a:spcPct val="35000"/>
            </a:spcAft>
            <a:buNone/>
          </a:pPr>
          <a:r>
            <a:rPr lang="en-US" sz="4400" kern="1200"/>
            <a:t>01</a:t>
          </a:r>
        </a:p>
      </dsp:txBody>
      <dsp:txXfrm>
        <a:off x="6315" y="991726"/>
        <a:ext cx="1974242" cy="947636"/>
      </dsp:txXfrm>
    </dsp:sp>
    <dsp:sp modelId="{A7F3A1B3-E55F-4556-AB02-F8F1C35AC253}">
      <dsp:nvSpPr>
        <dsp:cNvPr id="0" name=""/>
        <dsp:cNvSpPr/>
      </dsp:nvSpPr>
      <dsp:spPr>
        <a:xfrm>
          <a:off x="2138497" y="991726"/>
          <a:ext cx="1974242" cy="2369090"/>
        </a:xfrm>
        <a:prstGeom prst="rect">
          <a:avLst/>
        </a:prstGeom>
        <a:solidFill>
          <a:schemeClr val="accent5">
            <a:hueOff val="-1838336"/>
            <a:satOff val="-2557"/>
            <a:lumOff val="-981"/>
            <a:alphaOff val="0"/>
          </a:schemeClr>
        </a:solidFill>
        <a:ln w="12700" cap="flat" cmpd="sng" algn="ctr">
          <a:solidFill>
            <a:schemeClr val="accent5">
              <a:hueOff val="-1838336"/>
              <a:satOff val="-2557"/>
              <a:lumOff val="-98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5011" tIns="0" rIns="195011" bIns="330200" numCol="1" spcCol="1270" anchor="t" anchorCtr="0">
          <a:noAutofit/>
        </a:bodyPr>
        <a:lstStyle/>
        <a:p>
          <a:pPr marL="0" lvl="0" indent="0" algn="l" defTabSz="666750">
            <a:lnSpc>
              <a:spcPct val="90000"/>
            </a:lnSpc>
            <a:spcBef>
              <a:spcPct val="0"/>
            </a:spcBef>
            <a:spcAft>
              <a:spcPct val="35000"/>
            </a:spcAft>
            <a:buNone/>
          </a:pPr>
          <a:r>
            <a:rPr lang="en-GB" sz="1500" kern="1200" dirty="0"/>
            <a:t>Refer to the Handling Procedures to keep yourself right</a:t>
          </a:r>
          <a:endParaRPr lang="en-US" sz="1500" kern="1200" dirty="0"/>
        </a:p>
      </dsp:txBody>
      <dsp:txXfrm>
        <a:off x="2138497" y="1939362"/>
        <a:ext cx="1974242" cy="1421454"/>
      </dsp:txXfrm>
    </dsp:sp>
    <dsp:sp modelId="{E2E6E597-24BC-4F3D-8218-F3B556B23062}">
      <dsp:nvSpPr>
        <dsp:cNvPr id="0" name=""/>
        <dsp:cNvSpPr/>
      </dsp:nvSpPr>
      <dsp:spPr>
        <a:xfrm>
          <a:off x="2138497" y="991726"/>
          <a:ext cx="1974242" cy="94763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95011" tIns="165100" rIns="195011" bIns="165100" numCol="1" spcCol="1270" anchor="ctr" anchorCtr="0">
          <a:noAutofit/>
        </a:bodyPr>
        <a:lstStyle/>
        <a:p>
          <a:pPr marL="0" lvl="0" indent="0" algn="l" defTabSz="1955800">
            <a:lnSpc>
              <a:spcPct val="90000"/>
            </a:lnSpc>
            <a:spcBef>
              <a:spcPct val="0"/>
            </a:spcBef>
            <a:spcAft>
              <a:spcPct val="35000"/>
            </a:spcAft>
            <a:buNone/>
          </a:pPr>
          <a:r>
            <a:rPr lang="en-US" sz="4400" kern="1200"/>
            <a:t>02</a:t>
          </a:r>
        </a:p>
      </dsp:txBody>
      <dsp:txXfrm>
        <a:off x="2138497" y="991726"/>
        <a:ext cx="1974242" cy="947636"/>
      </dsp:txXfrm>
    </dsp:sp>
    <dsp:sp modelId="{B4B6AA8B-DC74-4EFF-BC98-0F9A635ACF2B}">
      <dsp:nvSpPr>
        <dsp:cNvPr id="0" name=""/>
        <dsp:cNvSpPr/>
      </dsp:nvSpPr>
      <dsp:spPr>
        <a:xfrm>
          <a:off x="4270678" y="991726"/>
          <a:ext cx="1974242" cy="2369090"/>
        </a:xfrm>
        <a:prstGeom prst="rect">
          <a:avLst/>
        </a:prstGeom>
        <a:solidFill>
          <a:schemeClr val="accent5">
            <a:hueOff val="-3676672"/>
            <a:satOff val="-5114"/>
            <a:lumOff val="-1961"/>
            <a:alphaOff val="0"/>
          </a:schemeClr>
        </a:solidFill>
        <a:ln w="12700" cap="flat" cmpd="sng" algn="ctr">
          <a:solidFill>
            <a:schemeClr val="accent5">
              <a:hueOff val="-3676672"/>
              <a:satOff val="-5114"/>
              <a:lumOff val="-19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5011" tIns="0" rIns="195011" bIns="330200" numCol="1" spcCol="1270" anchor="t" anchorCtr="0">
          <a:noAutofit/>
        </a:bodyPr>
        <a:lstStyle/>
        <a:p>
          <a:pPr marL="0" lvl="0" indent="0" algn="l" defTabSz="666750">
            <a:lnSpc>
              <a:spcPct val="90000"/>
            </a:lnSpc>
            <a:spcBef>
              <a:spcPct val="0"/>
            </a:spcBef>
            <a:spcAft>
              <a:spcPct val="35000"/>
            </a:spcAft>
            <a:buNone/>
          </a:pPr>
          <a:r>
            <a:rPr lang="en-GB" sz="1500" kern="1200"/>
            <a:t>Seek guidance and direction from the FOI Manager or Director when needed</a:t>
          </a:r>
          <a:endParaRPr lang="en-US" sz="1500" kern="1200"/>
        </a:p>
      </dsp:txBody>
      <dsp:txXfrm>
        <a:off x="4270678" y="1939362"/>
        <a:ext cx="1974242" cy="1421454"/>
      </dsp:txXfrm>
    </dsp:sp>
    <dsp:sp modelId="{9056A828-350A-4502-A005-DB38194C2DF1}">
      <dsp:nvSpPr>
        <dsp:cNvPr id="0" name=""/>
        <dsp:cNvSpPr/>
      </dsp:nvSpPr>
      <dsp:spPr>
        <a:xfrm>
          <a:off x="4270678" y="991726"/>
          <a:ext cx="1974242" cy="94763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95011" tIns="165100" rIns="195011" bIns="165100" numCol="1" spcCol="1270" anchor="ctr" anchorCtr="0">
          <a:noAutofit/>
        </a:bodyPr>
        <a:lstStyle/>
        <a:p>
          <a:pPr marL="0" lvl="0" indent="0" algn="l" defTabSz="1955800">
            <a:lnSpc>
              <a:spcPct val="90000"/>
            </a:lnSpc>
            <a:spcBef>
              <a:spcPct val="0"/>
            </a:spcBef>
            <a:spcAft>
              <a:spcPct val="35000"/>
            </a:spcAft>
            <a:buNone/>
          </a:pPr>
          <a:r>
            <a:rPr lang="en-US" sz="4400" kern="1200"/>
            <a:t>03</a:t>
          </a:r>
        </a:p>
      </dsp:txBody>
      <dsp:txXfrm>
        <a:off x="4270678" y="991726"/>
        <a:ext cx="1974242" cy="947636"/>
      </dsp:txXfrm>
    </dsp:sp>
    <dsp:sp modelId="{407E5822-ACE8-40DC-ABD7-8296119FA85A}">
      <dsp:nvSpPr>
        <dsp:cNvPr id="0" name=""/>
        <dsp:cNvSpPr/>
      </dsp:nvSpPr>
      <dsp:spPr>
        <a:xfrm>
          <a:off x="6402860" y="991726"/>
          <a:ext cx="1974242" cy="2369090"/>
        </a:xfrm>
        <a:prstGeom prst="rect">
          <a:avLst/>
        </a:prstGeom>
        <a:solidFill>
          <a:schemeClr val="accent5">
            <a:hueOff val="-5515009"/>
            <a:satOff val="-7671"/>
            <a:lumOff val="-2942"/>
            <a:alphaOff val="0"/>
          </a:schemeClr>
        </a:solidFill>
        <a:ln w="12700" cap="flat" cmpd="sng" algn="ctr">
          <a:solidFill>
            <a:schemeClr val="accent5">
              <a:hueOff val="-5515009"/>
              <a:satOff val="-7671"/>
              <a:lumOff val="-294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5011" tIns="0" rIns="195011" bIns="330200" numCol="1" spcCol="1270" anchor="t" anchorCtr="0">
          <a:noAutofit/>
        </a:bodyPr>
        <a:lstStyle/>
        <a:p>
          <a:pPr marL="0" lvl="0" indent="0" algn="l" defTabSz="666750">
            <a:lnSpc>
              <a:spcPct val="90000"/>
            </a:lnSpc>
            <a:spcBef>
              <a:spcPct val="0"/>
            </a:spcBef>
            <a:spcAft>
              <a:spcPct val="35000"/>
            </a:spcAft>
            <a:buNone/>
          </a:pPr>
          <a:r>
            <a:rPr lang="en-GB" sz="1500" kern="1200" dirty="0"/>
            <a:t>Keep your Director up-dated</a:t>
          </a:r>
          <a:endParaRPr lang="en-US" sz="1500" kern="1200" dirty="0"/>
        </a:p>
      </dsp:txBody>
      <dsp:txXfrm>
        <a:off x="6402860" y="1939362"/>
        <a:ext cx="1974242" cy="1421454"/>
      </dsp:txXfrm>
    </dsp:sp>
    <dsp:sp modelId="{1A5ADF8E-40C3-46A5-B15D-CE09B811EE29}">
      <dsp:nvSpPr>
        <dsp:cNvPr id="0" name=""/>
        <dsp:cNvSpPr/>
      </dsp:nvSpPr>
      <dsp:spPr>
        <a:xfrm>
          <a:off x="6402860" y="991726"/>
          <a:ext cx="1974242" cy="94763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95011" tIns="165100" rIns="195011" bIns="165100" numCol="1" spcCol="1270" anchor="ctr" anchorCtr="0">
          <a:noAutofit/>
        </a:bodyPr>
        <a:lstStyle/>
        <a:p>
          <a:pPr marL="0" lvl="0" indent="0" algn="l" defTabSz="1955800">
            <a:lnSpc>
              <a:spcPct val="90000"/>
            </a:lnSpc>
            <a:spcBef>
              <a:spcPct val="0"/>
            </a:spcBef>
            <a:spcAft>
              <a:spcPct val="35000"/>
            </a:spcAft>
            <a:buNone/>
          </a:pPr>
          <a:r>
            <a:rPr lang="en-US" sz="4400" kern="1200"/>
            <a:t>04</a:t>
          </a:r>
        </a:p>
      </dsp:txBody>
      <dsp:txXfrm>
        <a:off x="6402860" y="991726"/>
        <a:ext cx="1974242" cy="947636"/>
      </dsp:txXfrm>
    </dsp:sp>
    <dsp:sp modelId="{4FE232FA-31CC-4B6C-92A6-A8E72BEACD36}">
      <dsp:nvSpPr>
        <dsp:cNvPr id="0" name=""/>
        <dsp:cNvSpPr/>
      </dsp:nvSpPr>
      <dsp:spPr>
        <a:xfrm>
          <a:off x="8535042" y="991726"/>
          <a:ext cx="1974242" cy="2369090"/>
        </a:xfrm>
        <a:prstGeom prst="rect">
          <a:avLst/>
        </a:prstGeom>
        <a:solidFill>
          <a:schemeClr val="accent5">
            <a:hueOff val="-7353344"/>
            <a:satOff val="-10228"/>
            <a:lumOff val="-3922"/>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5011" tIns="0" rIns="195011" bIns="330200" numCol="1" spcCol="1270" anchor="t" anchorCtr="0">
          <a:noAutofit/>
        </a:bodyPr>
        <a:lstStyle/>
        <a:p>
          <a:pPr marL="0" lvl="0" indent="0" algn="l" defTabSz="666750">
            <a:lnSpc>
              <a:spcPct val="90000"/>
            </a:lnSpc>
            <a:spcBef>
              <a:spcPct val="0"/>
            </a:spcBef>
            <a:spcAft>
              <a:spcPct val="35000"/>
            </a:spcAft>
            <a:buNone/>
          </a:pPr>
          <a:r>
            <a:rPr lang="en-GB" sz="1500" kern="1200"/>
            <a:t>Submit the information for the response by the time indicated</a:t>
          </a:r>
          <a:endParaRPr lang="en-US" sz="1500" kern="1200"/>
        </a:p>
      </dsp:txBody>
      <dsp:txXfrm>
        <a:off x="8535042" y="1939362"/>
        <a:ext cx="1974242" cy="1421454"/>
      </dsp:txXfrm>
    </dsp:sp>
    <dsp:sp modelId="{C2701105-8DBE-4C9E-A7D9-AF7FD16C3246}">
      <dsp:nvSpPr>
        <dsp:cNvPr id="0" name=""/>
        <dsp:cNvSpPr/>
      </dsp:nvSpPr>
      <dsp:spPr>
        <a:xfrm>
          <a:off x="8535042" y="991726"/>
          <a:ext cx="1974242" cy="94763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95011" tIns="165100" rIns="195011" bIns="165100" numCol="1" spcCol="1270" anchor="ctr" anchorCtr="0">
          <a:noAutofit/>
        </a:bodyPr>
        <a:lstStyle/>
        <a:p>
          <a:pPr marL="0" lvl="0" indent="0" algn="l" defTabSz="1955800">
            <a:lnSpc>
              <a:spcPct val="90000"/>
            </a:lnSpc>
            <a:spcBef>
              <a:spcPct val="0"/>
            </a:spcBef>
            <a:spcAft>
              <a:spcPct val="35000"/>
            </a:spcAft>
            <a:buNone/>
          </a:pPr>
          <a:r>
            <a:rPr lang="en-US" sz="4400" kern="1200"/>
            <a:t>05</a:t>
          </a:r>
        </a:p>
      </dsp:txBody>
      <dsp:txXfrm>
        <a:off x="8535042" y="991726"/>
        <a:ext cx="1974242" cy="9476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CCDEDA-91BE-4B77-85F9-F3CBE3E079D7}">
      <dsp:nvSpPr>
        <dsp:cNvPr id="0" name=""/>
        <dsp:cNvSpPr/>
      </dsp:nvSpPr>
      <dsp:spPr>
        <a:xfrm>
          <a:off x="0" y="531"/>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2FC838-EE25-47E8-8926-763794255AF4}">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0AC930-28B8-4A42-90AB-C2437AD6B0EA}">
      <dsp:nvSpPr>
        <dsp:cNvPr id="0" name=""/>
        <dsp:cNvSpPr/>
      </dsp:nvSpPr>
      <dsp:spPr>
        <a:xfrm>
          <a:off x="1435590" y="53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33450">
            <a:lnSpc>
              <a:spcPct val="100000"/>
            </a:lnSpc>
            <a:spcBef>
              <a:spcPct val="0"/>
            </a:spcBef>
            <a:spcAft>
              <a:spcPct val="35000"/>
            </a:spcAft>
            <a:buNone/>
          </a:pPr>
          <a:r>
            <a:rPr lang="en-GB" sz="2100" kern="1200"/>
            <a:t>FOISA also requires public authorities to </a:t>
          </a:r>
          <a:r>
            <a:rPr lang="en-GB" sz="2100" u="sng" kern="1200"/>
            <a:t>proactively</a:t>
          </a:r>
          <a:r>
            <a:rPr lang="en-GB" sz="2100" kern="1200"/>
            <a:t> publish information. This is called the </a:t>
          </a:r>
          <a:r>
            <a:rPr lang="en-GB" sz="2100" b="1" kern="1200"/>
            <a:t>publication scheme </a:t>
          </a:r>
          <a:r>
            <a:rPr lang="en-GB" sz="2100" kern="1200"/>
            <a:t>duty.</a:t>
          </a:r>
          <a:endParaRPr lang="en-US" sz="2100" kern="1200"/>
        </a:p>
      </dsp:txBody>
      <dsp:txXfrm>
        <a:off x="1435590" y="531"/>
        <a:ext cx="9080009" cy="1242935"/>
      </dsp:txXfrm>
    </dsp:sp>
    <dsp:sp modelId="{543F5B62-7C53-4FEC-8BA8-AEC26C5F68F3}">
      <dsp:nvSpPr>
        <dsp:cNvPr id="0" name=""/>
        <dsp:cNvSpPr/>
      </dsp:nvSpPr>
      <dsp:spPr>
        <a:xfrm>
          <a:off x="0" y="1554201"/>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B1182A-16B0-443C-B302-C56F0C816D8A}">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B8585D-9CB6-433C-BD2F-67B8F4C8A961}">
      <dsp:nvSpPr>
        <dsp:cNvPr id="0" name=""/>
        <dsp:cNvSpPr/>
      </dsp:nvSpPr>
      <dsp:spPr>
        <a:xfrm>
          <a:off x="1435590" y="1554201"/>
          <a:ext cx="4732020"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33450">
            <a:lnSpc>
              <a:spcPct val="100000"/>
            </a:lnSpc>
            <a:spcBef>
              <a:spcPct val="0"/>
            </a:spcBef>
            <a:spcAft>
              <a:spcPct val="35000"/>
            </a:spcAft>
            <a:buNone/>
          </a:pPr>
          <a:r>
            <a:rPr lang="en-GB" sz="2100" kern="1200"/>
            <a:t>SQA can publish any information it wants but must meet the minimum requirements of FOISA, which are:</a:t>
          </a:r>
          <a:endParaRPr lang="en-US" sz="2100" kern="1200"/>
        </a:p>
      </dsp:txBody>
      <dsp:txXfrm>
        <a:off x="1435590" y="1554201"/>
        <a:ext cx="4732020" cy="1242935"/>
      </dsp:txXfrm>
    </dsp:sp>
    <dsp:sp modelId="{EA363BB4-0D8D-4664-A709-F23D95D7078C}">
      <dsp:nvSpPr>
        <dsp:cNvPr id="0" name=""/>
        <dsp:cNvSpPr/>
      </dsp:nvSpPr>
      <dsp:spPr>
        <a:xfrm>
          <a:off x="6167610" y="1554201"/>
          <a:ext cx="434798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666750">
            <a:lnSpc>
              <a:spcPct val="100000"/>
            </a:lnSpc>
            <a:spcBef>
              <a:spcPct val="0"/>
            </a:spcBef>
            <a:spcAft>
              <a:spcPct val="35000"/>
            </a:spcAft>
            <a:buNone/>
          </a:pPr>
          <a:r>
            <a:rPr lang="en-GB" sz="1500" kern="1200"/>
            <a:t>Our functions, how we deliver our functions and services, our decision-making, how we manage resources, our performance, our finances, procurement and the awarding of contracts.</a:t>
          </a:r>
          <a:endParaRPr lang="en-US" sz="1500" kern="1200"/>
        </a:p>
      </dsp:txBody>
      <dsp:txXfrm>
        <a:off x="6167610" y="1554201"/>
        <a:ext cx="4347989" cy="1242935"/>
      </dsp:txXfrm>
    </dsp:sp>
    <dsp:sp modelId="{00E6CD4D-170C-444F-B103-ED4E7B2C70FB}">
      <dsp:nvSpPr>
        <dsp:cNvPr id="0" name=""/>
        <dsp:cNvSpPr/>
      </dsp:nvSpPr>
      <dsp:spPr>
        <a:xfrm>
          <a:off x="0" y="3107870"/>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2C9286-BE74-4053-B0AB-284D2B6BF09A}">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7CE0E0-71BC-40BE-A47E-87FAC83F62FC}">
      <dsp:nvSpPr>
        <dsp:cNvPr id="0" name=""/>
        <dsp:cNvSpPr/>
      </dsp:nvSpPr>
      <dsp:spPr>
        <a:xfrm>
          <a:off x="1435590" y="3107870"/>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33450">
            <a:lnSpc>
              <a:spcPct val="100000"/>
            </a:lnSpc>
            <a:spcBef>
              <a:spcPct val="0"/>
            </a:spcBef>
            <a:spcAft>
              <a:spcPct val="35000"/>
            </a:spcAft>
            <a:buNone/>
          </a:pPr>
          <a:r>
            <a:rPr lang="en-GB" sz="2100" kern="1200"/>
            <a:t>Proactively publishing information can help reduce FOISA requests.  </a:t>
          </a:r>
          <a:endParaRPr lang="en-US" sz="2100" kern="1200"/>
        </a:p>
      </dsp:txBody>
      <dsp:txXfrm>
        <a:off x="1435590" y="3107870"/>
        <a:ext cx="9080009" cy="124293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823" cy="497759"/>
          </a:xfrm>
          <a:prstGeom prst="rect">
            <a:avLst/>
          </a:prstGeom>
        </p:spPr>
        <p:txBody>
          <a:bodyPr vert="horz" lIns="91321" tIns="45661" rIns="91321" bIns="45661" rtlCol="0"/>
          <a:lstStyle>
            <a:lvl1pPr algn="l">
              <a:defRPr sz="1200"/>
            </a:lvl1pPr>
          </a:lstStyle>
          <a:p>
            <a:endParaRPr lang="en-GB"/>
          </a:p>
        </p:txBody>
      </p:sp>
      <p:sp>
        <p:nvSpPr>
          <p:cNvPr id="3" name="Date Placeholder 2"/>
          <p:cNvSpPr>
            <a:spLocks noGrp="1"/>
          </p:cNvSpPr>
          <p:nvPr>
            <p:ph type="dt" sz="quarter" idx="1"/>
          </p:nvPr>
        </p:nvSpPr>
        <p:spPr>
          <a:xfrm>
            <a:off x="3850854" y="0"/>
            <a:ext cx="2946823" cy="497759"/>
          </a:xfrm>
          <a:prstGeom prst="rect">
            <a:avLst/>
          </a:prstGeom>
        </p:spPr>
        <p:txBody>
          <a:bodyPr vert="horz" lIns="91321" tIns="45661" rIns="91321" bIns="45661" rtlCol="0"/>
          <a:lstStyle>
            <a:lvl1pPr algn="r">
              <a:defRPr sz="1200"/>
            </a:lvl1pPr>
          </a:lstStyle>
          <a:p>
            <a:fld id="{F86382B7-B8D8-4191-88DB-91D49A5DB2F5}" type="datetimeFigureOut">
              <a:rPr lang="en-GB" smtClean="0"/>
              <a:t>15/02/2023</a:t>
            </a:fld>
            <a:endParaRPr lang="en-GB"/>
          </a:p>
        </p:txBody>
      </p:sp>
      <p:sp>
        <p:nvSpPr>
          <p:cNvPr id="4" name="Footer Placeholder 3"/>
          <p:cNvSpPr>
            <a:spLocks noGrp="1"/>
          </p:cNvSpPr>
          <p:nvPr>
            <p:ph type="ftr" sz="quarter" idx="2"/>
          </p:nvPr>
        </p:nvSpPr>
        <p:spPr>
          <a:xfrm>
            <a:off x="0" y="9432055"/>
            <a:ext cx="2946823" cy="497759"/>
          </a:xfrm>
          <a:prstGeom prst="rect">
            <a:avLst/>
          </a:prstGeom>
        </p:spPr>
        <p:txBody>
          <a:bodyPr vert="horz" lIns="91321" tIns="45661" rIns="91321" bIns="45661" rtlCol="0" anchor="b"/>
          <a:lstStyle>
            <a:lvl1pPr algn="l">
              <a:defRPr sz="1200"/>
            </a:lvl1pPr>
          </a:lstStyle>
          <a:p>
            <a:endParaRPr lang="en-GB"/>
          </a:p>
        </p:txBody>
      </p:sp>
      <p:sp>
        <p:nvSpPr>
          <p:cNvPr id="5" name="Slide Number Placeholder 4"/>
          <p:cNvSpPr>
            <a:spLocks noGrp="1"/>
          </p:cNvSpPr>
          <p:nvPr>
            <p:ph type="sldNum" sz="quarter" idx="3"/>
          </p:nvPr>
        </p:nvSpPr>
        <p:spPr>
          <a:xfrm>
            <a:off x="3850854" y="9432055"/>
            <a:ext cx="2946823" cy="497759"/>
          </a:xfrm>
          <a:prstGeom prst="rect">
            <a:avLst/>
          </a:prstGeom>
        </p:spPr>
        <p:txBody>
          <a:bodyPr vert="horz" lIns="91321" tIns="45661" rIns="91321" bIns="45661" rtlCol="0" anchor="b"/>
          <a:lstStyle>
            <a:lvl1pPr algn="r">
              <a:defRPr sz="1200"/>
            </a:lvl1pPr>
          </a:lstStyle>
          <a:p>
            <a:fld id="{F792D305-69FE-48FB-A686-E3CAADC9A304}" type="slidenum">
              <a:rPr lang="en-GB" smtClean="0"/>
              <a:t>‹#›</a:t>
            </a:fld>
            <a:endParaRPr lang="en-GB"/>
          </a:p>
        </p:txBody>
      </p:sp>
    </p:spTree>
    <p:extLst>
      <p:ext uri="{BB962C8B-B14F-4D97-AF65-F5344CB8AC3E}">
        <p14:creationId xmlns:p14="http://schemas.microsoft.com/office/powerpoint/2010/main" val="517029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347" cy="498215"/>
          </a:xfrm>
          <a:prstGeom prst="rect">
            <a:avLst/>
          </a:prstGeom>
        </p:spPr>
        <p:txBody>
          <a:bodyPr vert="horz" lIns="91321" tIns="45661" rIns="91321" bIns="45661" rtlCol="0"/>
          <a:lstStyle>
            <a:lvl1pPr algn="l">
              <a:defRPr sz="1200"/>
            </a:lvl1pPr>
          </a:lstStyle>
          <a:p>
            <a:endParaRPr lang="en-GB"/>
          </a:p>
        </p:txBody>
      </p:sp>
      <p:sp>
        <p:nvSpPr>
          <p:cNvPr id="3" name="Date Placeholder 2"/>
          <p:cNvSpPr>
            <a:spLocks noGrp="1"/>
          </p:cNvSpPr>
          <p:nvPr>
            <p:ph type="dt" idx="1"/>
          </p:nvPr>
        </p:nvSpPr>
        <p:spPr>
          <a:xfrm>
            <a:off x="3851343" y="0"/>
            <a:ext cx="2946347" cy="498215"/>
          </a:xfrm>
          <a:prstGeom prst="rect">
            <a:avLst/>
          </a:prstGeom>
        </p:spPr>
        <p:txBody>
          <a:bodyPr vert="horz" lIns="91321" tIns="45661" rIns="91321" bIns="45661" rtlCol="0"/>
          <a:lstStyle>
            <a:lvl1pPr algn="r">
              <a:defRPr sz="1200"/>
            </a:lvl1pPr>
          </a:lstStyle>
          <a:p>
            <a:fld id="{77E6D4E3-4910-4751-9908-4A72CAD0DDA4}" type="datetimeFigureOut">
              <a:rPr lang="en-GB" smtClean="0"/>
              <a:t>15/02/2023</a:t>
            </a:fld>
            <a:endParaRPr lang="en-GB"/>
          </a:p>
        </p:txBody>
      </p:sp>
      <p:sp>
        <p:nvSpPr>
          <p:cNvPr id="4" name="Slide Image Placeholder 3"/>
          <p:cNvSpPr>
            <a:spLocks noGrp="1" noRot="1" noChangeAspect="1"/>
          </p:cNvSpPr>
          <p:nvPr>
            <p:ph type="sldImg" idx="2"/>
          </p:nvPr>
        </p:nvSpPr>
        <p:spPr>
          <a:xfrm>
            <a:off x="420688" y="1241425"/>
            <a:ext cx="5957887" cy="3351213"/>
          </a:xfrm>
          <a:prstGeom prst="rect">
            <a:avLst/>
          </a:prstGeom>
          <a:noFill/>
          <a:ln w="12700">
            <a:solidFill>
              <a:prstClr val="black"/>
            </a:solidFill>
          </a:ln>
        </p:spPr>
        <p:txBody>
          <a:bodyPr vert="horz" lIns="91321" tIns="45661" rIns="91321" bIns="45661" rtlCol="0" anchor="ctr"/>
          <a:lstStyle/>
          <a:p>
            <a:endParaRPr lang="en-GB"/>
          </a:p>
        </p:txBody>
      </p:sp>
      <p:sp>
        <p:nvSpPr>
          <p:cNvPr id="5" name="Notes Placeholder 4"/>
          <p:cNvSpPr>
            <a:spLocks noGrp="1"/>
          </p:cNvSpPr>
          <p:nvPr>
            <p:ph type="body" sz="quarter" idx="3"/>
          </p:nvPr>
        </p:nvSpPr>
        <p:spPr>
          <a:xfrm>
            <a:off x="679927" y="4778723"/>
            <a:ext cx="5439410" cy="3909863"/>
          </a:xfrm>
          <a:prstGeom prst="rect">
            <a:avLst/>
          </a:prstGeom>
        </p:spPr>
        <p:txBody>
          <a:bodyPr vert="horz" lIns="91321" tIns="45661" rIns="91321" bIns="4566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31600"/>
            <a:ext cx="2946347" cy="498214"/>
          </a:xfrm>
          <a:prstGeom prst="rect">
            <a:avLst/>
          </a:prstGeom>
        </p:spPr>
        <p:txBody>
          <a:bodyPr vert="horz" lIns="91321" tIns="45661" rIns="91321" bIns="45661" rtlCol="0" anchor="b"/>
          <a:lstStyle>
            <a:lvl1pPr algn="l">
              <a:defRPr sz="1200"/>
            </a:lvl1pPr>
          </a:lstStyle>
          <a:p>
            <a:endParaRPr lang="en-GB"/>
          </a:p>
        </p:txBody>
      </p:sp>
      <p:sp>
        <p:nvSpPr>
          <p:cNvPr id="7" name="Slide Number Placeholder 6"/>
          <p:cNvSpPr>
            <a:spLocks noGrp="1"/>
          </p:cNvSpPr>
          <p:nvPr>
            <p:ph type="sldNum" sz="quarter" idx="5"/>
          </p:nvPr>
        </p:nvSpPr>
        <p:spPr>
          <a:xfrm>
            <a:off x="3851343" y="9431600"/>
            <a:ext cx="2946347" cy="498214"/>
          </a:xfrm>
          <a:prstGeom prst="rect">
            <a:avLst/>
          </a:prstGeom>
        </p:spPr>
        <p:txBody>
          <a:bodyPr vert="horz" lIns="91321" tIns="45661" rIns="91321" bIns="45661" rtlCol="0" anchor="b"/>
          <a:lstStyle>
            <a:lvl1pPr algn="r">
              <a:defRPr sz="1200"/>
            </a:lvl1pPr>
          </a:lstStyle>
          <a:p>
            <a:fld id="{9342E570-5D2E-475B-B886-0828BE9F9754}" type="slidenum">
              <a:rPr lang="en-GB" smtClean="0"/>
              <a:t>‹#›</a:t>
            </a:fld>
            <a:endParaRPr lang="en-GB"/>
          </a:p>
        </p:txBody>
      </p:sp>
    </p:spTree>
    <p:extLst>
      <p:ext uri="{BB962C8B-B14F-4D97-AF65-F5344CB8AC3E}">
        <p14:creationId xmlns:p14="http://schemas.microsoft.com/office/powerpoint/2010/main" val="1499174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342E570-5D2E-475B-B886-0828BE9F9754}" type="slidenum">
              <a:rPr lang="en-GB" smtClean="0"/>
              <a:t>1</a:t>
            </a:fld>
            <a:endParaRPr lang="en-GB"/>
          </a:p>
        </p:txBody>
      </p:sp>
    </p:spTree>
    <p:extLst>
      <p:ext uri="{BB962C8B-B14F-4D97-AF65-F5344CB8AC3E}">
        <p14:creationId xmlns:p14="http://schemas.microsoft.com/office/powerpoint/2010/main" val="6447927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16183"/>
            <a:endParaRPr lang="en-GB" sz="1800" dirty="0">
              <a:solidFill>
                <a:srgbClr val="000000"/>
              </a:solidFill>
              <a:latin typeface="Arial" panose="020B0604020202020204" pitchFamily="34" charset="0"/>
              <a:ea typeface="Calibri" panose="020F0502020204030204" pitchFamily="34" charset="0"/>
            </a:endParaRPr>
          </a:p>
          <a:p>
            <a:r>
              <a:rPr lang="en-GB" altLang="en-US" dirty="0"/>
              <a:t>The degree of confidentiality often reduces as time passes.</a:t>
            </a:r>
          </a:p>
          <a:p>
            <a:endParaRPr lang="en-GB" altLang="en-US" dirty="0"/>
          </a:p>
          <a:p>
            <a:pPr defTabSz="913211">
              <a:defRPr/>
            </a:pPr>
            <a:r>
              <a:rPr lang="en-GB" dirty="0"/>
              <a:t>36(1) – legal proceedings – non-absolute</a:t>
            </a:r>
          </a:p>
          <a:p>
            <a:r>
              <a:rPr lang="en-GB" altLang="en-US" b="1" dirty="0"/>
              <a:t>Legal Professional Privilege is classed as confidential, but public sector bodies may be forced to disclose legal advice where it is in the public interest.</a:t>
            </a:r>
          </a:p>
          <a:p>
            <a:endParaRPr lang="en-GB" altLang="en-US" b="1" dirty="0"/>
          </a:p>
          <a:p>
            <a:r>
              <a:rPr lang="en-GB" b="0" i="0" dirty="0">
                <a:solidFill>
                  <a:srgbClr val="111111"/>
                </a:solidFill>
                <a:effectLst/>
                <a:latin typeface="Roboto" panose="02000000000000000000" pitchFamily="2" charset="0"/>
              </a:rPr>
              <a:t>The Scottish Government was ordered to publish details of legal advice it received over a potential second independence referendum.</a:t>
            </a:r>
            <a:r>
              <a:rPr lang="en-GB" b="1" i="0" dirty="0">
                <a:solidFill>
                  <a:srgbClr val="111111"/>
                </a:solidFill>
                <a:effectLst/>
                <a:latin typeface="Roboto" panose="02000000000000000000" pitchFamily="2" charset="0"/>
              </a:rPr>
              <a:t> The government had refused to make the advice public</a:t>
            </a:r>
            <a:r>
              <a:rPr lang="en-GB" b="0" i="0" dirty="0">
                <a:solidFill>
                  <a:srgbClr val="111111"/>
                </a:solidFill>
                <a:effectLst/>
                <a:latin typeface="Roboto" panose="02000000000000000000" pitchFamily="2" charset="0"/>
              </a:rPr>
              <a:t>, arguing that it would breach legal professional privilege</a:t>
            </a:r>
            <a:endParaRPr lang="en-GB" altLang="en-US" b="1" dirty="0"/>
          </a:p>
          <a:p>
            <a:endParaRPr lang="en-GB" dirty="0"/>
          </a:p>
        </p:txBody>
      </p:sp>
      <p:sp>
        <p:nvSpPr>
          <p:cNvPr id="4" name="Slide Number Placeholder 3"/>
          <p:cNvSpPr>
            <a:spLocks noGrp="1"/>
          </p:cNvSpPr>
          <p:nvPr>
            <p:ph type="sldNum" sz="quarter" idx="5"/>
          </p:nvPr>
        </p:nvSpPr>
        <p:spPr/>
        <p:txBody>
          <a:bodyPr/>
          <a:lstStyle/>
          <a:p>
            <a:fld id="{9342E570-5D2E-475B-B886-0828BE9F9754}" type="slidenum">
              <a:rPr lang="en-GB" smtClean="0"/>
              <a:t>10</a:t>
            </a:fld>
            <a:endParaRPr lang="en-GB"/>
          </a:p>
        </p:txBody>
      </p:sp>
    </p:spTree>
    <p:extLst>
      <p:ext uri="{BB962C8B-B14F-4D97-AF65-F5344CB8AC3E}">
        <p14:creationId xmlns:p14="http://schemas.microsoft.com/office/powerpoint/2010/main" val="782887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342E570-5D2E-475B-B886-0828BE9F9754}" type="slidenum">
              <a:rPr lang="en-GB" smtClean="0"/>
              <a:t>11</a:t>
            </a:fld>
            <a:endParaRPr lang="en-GB"/>
          </a:p>
        </p:txBody>
      </p:sp>
    </p:spTree>
    <p:extLst>
      <p:ext uri="{BB962C8B-B14F-4D97-AF65-F5344CB8AC3E}">
        <p14:creationId xmlns:p14="http://schemas.microsoft.com/office/powerpoint/2010/main" val="3298675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Maybe the best way to describe it is by giving an example:</a:t>
            </a:r>
          </a:p>
          <a:p>
            <a:r>
              <a:rPr lang="en-GB" altLang="en-US" dirty="0"/>
              <a:t>  </a:t>
            </a:r>
          </a:p>
          <a:p>
            <a:r>
              <a:rPr lang="en-GB" altLang="en-US" dirty="0"/>
              <a:t>A lot of people would be interested in knowing if the speed cameras in their locality were dummies, or actual working cameras.  If everyone knew though, would the dummy cameras be as an effective deterrent to those liable to speed?  What is in the best interests of the general public?</a:t>
            </a:r>
          </a:p>
          <a:p>
            <a:endParaRPr lang="en-GB" altLang="en-US" dirty="0"/>
          </a:p>
          <a:p>
            <a:r>
              <a:rPr lang="en-GB" altLang="en-US" dirty="0"/>
              <a:t>In other words, not simply what is interesting to the general public, or what is </a:t>
            </a:r>
            <a:r>
              <a:rPr lang="en-GB" altLang="en-US" b="1" dirty="0"/>
              <a:t>of interest</a:t>
            </a:r>
            <a:r>
              <a:rPr lang="en-GB" altLang="en-US" dirty="0"/>
              <a:t> but what is </a:t>
            </a:r>
            <a:r>
              <a:rPr lang="en-GB" altLang="en-US" b="1" dirty="0"/>
              <a:t>in the interests of</a:t>
            </a:r>
            <a:r>
              <a:rPr lang="en-GB" altLang="en-US" dirty="0"/>
              <a:t> the general public.</a:t>
            </a:r>
          </a:p>
          <a:p>
            <a:endParaRPr lang="en-GB" dirty="0"/>
          </a:p>
        </p:txBody>
      </p:sp>
      <p:sp>
        <p:nvSpPr>
          <p:cNvPr id="4" name="Slide Number Placeholder 3"/>
          <p:cNvSpPr>
            <a:spLocks noGrp="1"/>
          </p:cNvSpPr>
          <p:nvPr>
            <p:ph type="sldNum" sz="quarter" idx="5"/>
          </p:nvPr>
        </p:nvSpPr>
        <p:spPr/>
        <p:txBody>
          <a:bodyPr/>
          <a:lstStyle/>
          <a:p>
            <a:fld id="{9342E570-5D2E-475B-B886-0828BE9F9754}" type="slidenum">
              <a:rPr lang="en-GB" smtClean="0"/>
              <a:t>12</a:t>
            </a:fld>
            <a:endParaRPr lang="en-GB"/>
          </a:p>
        </p:txBody>
      </p:sp>
    </p:spTree>
    <p:extLst>
      <p:ext uri="{BB962C8B-B14F-4D97-AF65-F5344CB8AC3E}">
        <p14:creationId xmlns:p14="http://schemas.microsoft.com/office/powerpoint/2010/main" val="23998487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80000"/>
              </a:lnSpc>
            </a:pPr>
            <a:r>
              <a:rPr lang="en-GB" altLang="en-US" dirty="0"/>
              <a:t>Section 27 FOISA which is a non-absolute exemption concerning information intended for future publication.</a:t>
            </a:r>
          </a:p>
          <a:p>
            <a:pPr>
              <a:lnSpc>
                <a:spcPct val="80000"/>
              </a:lnSpc>
            </a:pPr>
            <a:endParaRPr lang="en-GB" altLang="en-US" dirty="0"/>
          </a:p>
          <a:p>
            <a:pPr>
              <a:lnSpc>
                <a:spcPct val="80000"/>
              </a:lnSpc>
            </a:pPr>
            <a:r>
              <a:rPr lang="en-GB" altLang="en-US" dirty="0"/>
              <a:t>If we plan to publish within 12 weeks of receiving the request, we can tell the requester when we plan to publish and NOT rush into print. </a:t>
            </a:r>
          </a:p>
          <a:p>
            <a:pPr>
              <a:lnSpc>
                <a:spcPct val="80000"/>
              </a:lnSpc>
            </a:pPr>
            <a:endParaRPr lang="en-GB" altLang="en-US" dirty="0"/>
          </a:p>
          <a:p>
            <a:pPr>
              <a:lnSpc>
                <a:spcPct val="80000"/>
              </a:lnSpc>
            </a:pPr>
            <a:r>
              <a:rPr lang="en-GB" altLang="en-US" b="1" dirty="0"/>
              <a:t>There must already be an intention to publish, AND a publication date,</a:t>
            </a:r>
            <a:r>
              <a:rPr lang="en-GB" altLang="en-US" dirty="0"/>
              <a:t> we cannot simply decide on the spot after receiving a request that we will publish the information at some point within 12 weeks.</a:t>
            </a:r>
          </a:p>
          <a:p>
            <a:pPr>
              <a:lnSpc>
                <a:spcPct val="80000"/>
              </a:lnSpc>
            </a:pPr>
            <a:endParaRPr lang="en-GB" altLang="en-US" dirty="0"/>
          </a:p>
          <a:p>
            <a:pPr>
              <a:lnSpc>
                <a:spcPct val="80000"/>
              </a:lnSpc>
            </a:pPr>
            <a:r>
              <a:rPr lang="en-GB" altLang="en-US" dirty="0"/>
              <a:t>EXAMPLE – Appeals/results published annually but timing of request.</a:t>
            </a:r>
          </a:p>
          <a:p>
            <a:endParaRPr lang="en-GB" dirty="0"/>
          </a:p>
        </p:txBody>
      </p:sp>
      <p:sp>
        <p:nvSpPr>
          <p:cNvPr id="4" name="Slide Number Placeholder 3"/>
          <p:cNvSpPr>
            <a:spLocks noGrp="1"/>
          </p:cNvSpPr>
          <p:nvPr>
            <p:ph type="sldNum" sz="quarter" idx="5"/>
          </p:nvPr>
        </p:nvSpPr>
        <p:spPr/>
        <p:txBody>
          <a:bodyPr/>
          <a:lstStyle/>
          <a:p>
            <a:fld id="{9342E570-5D2E-475B-B886-0828BE9F9754}" type="slidenum">
              <a:rPr lang="en-GB" smtClean="0"/>
              <a:t>13</a:t>
            </a:fld>
            <a:endParaRPr lang="en-GB"/>
          </a:p>
        </p:txBody>
      </p:sp>
    </p:spTree>
    <p:extLst>
      <p:ext uri="{BB962C8B-B14F-4D97-AF65-F5344CB8AC3E}">
        <p14:creationId xmlns:p14="http://schemas.microsoft.com/office/powerpoint/2010/main" val="2423334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higher bar in Scotland than it is in England &amp; Wales.</a:t>
            </a:r>
          </a:p>
        </p:txBody>
      </p:sp>
      <p:sp>
        <p:nvSpPr>
          <p:cNvPr id="4" name="Slide Number Placeholder 3"/>
          <p:cNvSpPr>
            <a:spLocks noGrp="1"/>
          </p:cNvSpPr>
          <p:nvPr>
            <p:ph type="sldNum" sz="quarter" idx="5"/>
          </p:nvPr>
        </p:nvSpPr>
        <p:spPr/>
        <p:txBody>
          <a:bodyPr/>
          <a:lstStyle/>
          <a:p>
            <a:fld id="{9342E570-5D2E-475B-B886-0828BE9F9754}" type="slidenum">
              <a:rPr lang="en-GB" smtClean="0"/>
              <a:t>14</a:t>
            </a:fld>
            <a:endParaRPr lang="en-GB"/>
          </a:p>
        </p:txBody>
      </p:sp>
    </p:spTree>
    <p:extLst>
      <p:ext uri="{BB962C8B-B14F-4D97-AF65-F5344CB8AC3E}">
        <p14:creationId xmlns:p14="http://schemas.microsoft.com/office/powerpoint/2010/main" val="13082733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342E570-5D2E-475B-B886-0828BE9F9754}" type="slidenum">
              <a:rPr lang="en-GB" smtClean="0"/>
              <a:t>15</a:t>
            </a:fld>
            <a:endParaRPr lang="en-GB"/>
          </a:p>
        </p:txBody>
      </p:sp>
    </p:spTree>
    <p:extLst>
      <p:ext uri="{BB962C8B-B14F-4D97-AF65-F5344CB8AC3E}">
        <p14:creationId xmlns:p14="http://schemas.microsoft.com/office/powerpoint/2010/main" val="22458220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342E570-5D2E-475B-B886-0828BE9F9754}" type="slidenum">
              <a:rPr lang="en-GB" smtClean="0"/>
              <a:t>16</a:t>
            </a:fld>
            <a:endParaRPr lang="en-GB"/>
          </a:p>
        </p:txBody>
      </p:sp>
    </p:spTree>
    <p:extLst>
      <p:ext uri="{BB962C8B-B14F-4D97-AF65-F5344CB8AC3E}">
        <p14:creationId xmlns:p14="http://schemas.microsoft.com/office/powerpoint/2010/main" val="1772260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latin typeface="Arial" panose="020B0604020202020204" pitchFamily="34" charset="0"/>
                <a:ea typeface="Calibri" panose="020F0502020204030204" pitchFamily="34" charset="0"/>
              </a:rPr>
              <a:t>A case management approach is taken to the management of FOI requests.</a:t>
            </a:r>
          </a:p>
          <a:p>
            <a:r>
              <a:rPr lang="en-GB" sz="1800" dirty="0">
                <a:solidFill>
                  <a:srgbClr val="000000"/>
                </a:solidFill>
                <a:latin typeface="Arial" panose="020B0604020202020204" pitchFamily="34" charset="0"/>
                <a:ea typeface="Calibri" panose="020F0502020204030204" pitchFamily="34" charset="0"/>
              </a:rPr>
              <a:t> </a:t>
            </a:r>
          </a:p>
          <a:p>
            <a:r>
              <a:rPr lang="en-GB" sz="1800" dirty="0">
                <a:solidFill>
                  <a:srgbClr val="000000"/>
                </a:solidFill>
                <a:latin typeface="Arial" panose="020B0604020202020204" pitchFamily="34" charset="0"/>
                <a:ea typeface="Calibri" panose="020F0502020204030204" pitchFamily="34" charset="0"/>
              </a:rPr>
              <a:t>The FOI Manager will assign a Case Manager who will be responsible for leading on the identification, search, collection, and collation of information. This will normally be a Head of Service or a senior manager, but it may sometimes be a Director, particularly if the FOI request is complex or involves more than one directorate. </a:t>
            </a:r>
          </a:p>
          <a:p>
            <a:endParaRPr lang="en-GB" sz="1800" dirty="0">
              <a:solidFill>
                <a:srgbClr val="000000"/>
              </a:solidFill>
              <a:latin typeface="Arial" panose="020B0604020202020204" pitchFamily="34" charset="0"/>
              <a:ea typeface="Calibri" panose="020F0502020204030204" pitchFamily="34" charset="0"/>
            </a:endParaRPr>
          </a:p>
          <a:p>
            <a:r>
              <a:rPr lang="en-GB" sz="1800" dirty="0">
                <a:solidFill>
                  <a:srgbClr val="000000"/>
                </a:solidFill>
                <a:latin typeface="Arial" panose="020B0604020202020204" pitchFamily="34" charset="0"/>
                <a:ea typeface="Calibri" panose="020F0502020204030204" pitchFamily="34" charset="0"/>
              </a:rPr>
              <a:t>The person responsible for approving the final response will be the Case Manager’s Director in most cases.  For complex or sensitive requests, this could be EMT.</a:t>
            </a:r>
          </a:p>
          <a:p>
            <a:r>
              <a:rPr lang="en-GB" sz="1800" dirty="0">
                <a:solidFill>
                  <a:srgbClr val="000000"/>
                </a:solidFill>
                <a:latin typeface="Arial" panose="020B0604020202020204" pitchFamily="34" charset="0"/>
                <a:ea typeface="Calibri" panose="020F0502020204030204" pitchFamily="34" charset="0"/>
              </a:rPr>
              <a:t> </a:t>
            </a:r>
          </a:p>
          <a:p>
            <a:r>
              <a:rPr lang="en-GB" sz="1800" dirty="0">
                <a:solidFill>
                  <a:srgbClr val="000000"/>
                </a:solidFill>
                <a:latin typeface="Arial" panose="020B0604020202020204" pitchFamily="34" charset="0"/>
                <a:ea typeface="Calibri" panose="020F0502020204030204" pitchFamily="34" charset="0"/>
              </a:rPr>
              <a:t>Comms will be notified by the FOI Manager of any requests that require their input and this will be managed by him in most cases. </a:t>
            </a:r>
          </a:p>
          <a:p>
            <a:endParaRPr lang="en-GB" sz="1800" dirty="0">
              <a:latin typeface="Calibri" panose="020F0502020204030204" pitchFamily="34" charset="0"/>
              <a:ea typeface="Calibri" panose="020F0502020204030204" pitchFamily="34" charset="0"/>
              <a:cs typeface="Times New Roman" panose="02020603050405020304" pitchFamily="18" charset="0"/>
            </a:endParaRPr>
          </a:p>
          <a:p>
            <a:r>
              <a:rPr lang="en-GB" sz="1800" dirty="0">
                <a:latin typeface="Calibri" panose="020F0502020204030204" pitchFamily="34" charset="0"/>
                <a:ea typeface="Calibri" panose="020F0502020204030204" pitchFamily="34" charset="0"/>
                <a:cs typeface="Times New Roman" panose="02020603050405020304" pitchFamily="18" charset="0"/>
              </a:rPr>
              <a:t>The FOI Manager is available to Case Managers and Directors to provide advice on the application of FOISA to the specific information in the scope of requests, particularly around the application of exemptions. </a:t>
            </a:r>
            <a:endParaRPr lang="en-GB" dirty="0"/>
          </a:p>
        </p:txBody>
      </p:sp>
      <p:sp>
        <p:nvSpPr>
          <p:cNvPr id="4" name="Slide Number Placeholder 3"/>
          <p:cNvSpPr>
            <a:spLocks noGrp="1"/>
          </p:cNvSpPr>
          <p:nvPr>
            <p:ph type="sldNum" sz="quarter" idx="5"/>
          </p:nvPr>
        </p:nvSpPr>
        <p:spPr/>
        <p:txBody>
          <a:bodyPr/>
          <a:lstStyle/>
          <a:p>
            <a:fld id="{9342E570-5D2E-475B-B886-0828BE9F9754}" type="slidenum">
              <a:rPr lang="en-GB" smtClean="0"/>
              <a:t>17</a:t>
            </a:fld>
            <a:endParaRPr lang="en-GB"/>
          </a:p>
        </p:txBody>
      </p:sp>
    </p:spTree>
    <p:extLst>
      <p:ext uri="{BB962C8B-B14F-4D97-AF65-F5344CB8AC3E}">
        <p14:creationId xmlns:p14="http://schemas.microsoft.com/office/powerpoint/2010/main" val="21950922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Explain disclosure log</a:t>
            </a:r>
          </a:p>
        </p:txBody>
      </p:sp>
      <p:sp>
        <p:nvSpPr>
          <p:cNvPr id="4" name="Slide Number Placeholder 3"/>
          <p:cNvSpPr>
            <a:spLocks noGrp="1"/>
          </p:cNvSpPr>
          <p:nvPr>
            <p:ph type="sldNum" sz="quarter" idx="5"/>
          </p:nvPr>
        </p:nvSpPr>
        <p:spPr/>
        <p:txBody>
          <a:bodyPr/>
          <a:lstStyle/>
          <a:p>
            <a:fld id="{9342E570-5D2E-475B-B886-0828BE9F9754}" type="slidenum">
              <a:rPr lang="en-GB" smtClean="0"/>
              <a:t>18</a:t>
            </a:fld>
            <a:endParaRPr lang="en-GB"/>
          </a:p>
        </p:txBody>
      </p:sp>
    </p:spTree>
    <p:extLst>
      <p:ext uri="{BB962C8B-B14F-4D97-AF65-F5344CB8AC3E}">
        <p14:creationId xmlns:p14="http://schemas.microsoft.com/office/powerpoint/2010/main" val="36930730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342E570-5D2E-475B-B886-0828BE9F9754}" type="slidenum">
              <a:rPr lang="en-GB" smtClean="0"/>
              <a:t>19</a:t>
            </a:fld>
            <a:endParaRPr lang="en-GB"/>
          </a:p>
        </p:txBody>
      </p:sp>
    </p:spTree>
    <p:extLst>
      <p:ext uri="{BB962C8B-B14F-4D97-AF65-F5344CB8AC3E}">
        <p14:creationId xmlns:p14="http://schemas.microsoft.com/office/powerpoint/2010/main" val="1124181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342E570-5D2E-475B-B886-0828BE9F9754}" type="slidenum">
              <a:rPr lang="en-GB" smtClean="0"/>
              <a:t>2</a:t>
            </a:fld>
            <a:endParaRPr lang="en-GB"/>
          </a:p>
        </p:txBody>
      </p:sp>
    </p:spTree>
    <p:extLst>
      <p:ext uri="{BB962C8B-B14F-4D97-AF65-F5344CB8AC3E}">
        <p14:creationId xmlns:p14="http://schemas.microsoft.com/office/powerpoint/2010/main" val="24659120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Excessive cost – we have to provide an indication to the applicant of the reasons for the request, for example, completing 5-10% of the request and showing the cost.</a:t>
            </a:r>
          </a:p>
          <a:p>
            <a:endParaRPr lang="en-GB" dirty="0"/>
          </a:p>
          <a:p>
            <a:r>
              <a:rPr lang="en-GB" dirty="0"/>
              <a:t>£600 – locating, retrieving, reviewing and redacting information</a:t>
            </a:r>
          </a:p>
        </p:txBody>
      </p:sp>
      <p:sp>
        <p:nvSpPr>
          <p:cNvPr id="4" name="Slide Number Placeholder 3"/>
          <p:cNvSpPr>
            <a:spLocks noGrp="1"/>
          </p:cNvSpPr>
          <p:nvPr>
            <p:ph type="sldNum" sz="quarter" idx="5"/>
          </p:nvPr>
        </p:nvSpPr>
        <p:spPr/>
        <p:txBody>
          <a:bodyPr/>
          <a:lstStyle/>
          <a:p>
            <a:fld id="{9342E570-5D2E-475B-B886-0828BE9F9754}" type="slidenum">
              <a:rPr lang="en-GB" smtClean="0"/>
              <a:t>20</a:t>
            </a:fld>
            <a:endParaRPr lang="en-GB"/>
          </a:p>
        </p:txBody>
      </p:sp>
    </p:spTree>
    <p:extLst>
      <p:ext uri="{BB962C8B-B14F-4D97-AF65-F5344CB8AC3E}">
        <p14:creationId xmlns:p14="http://schemas.microsoft.com/office/powerpoint/2010/main" val="17317748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342E570-5D2E-475B-B886-0828BE9F9754}" type="slidenum">
              <a:rPr lang="en-GB" smtClean="0"/>
              <a:t>21</a:t>
            </a:fld>
            <a:endParaRPr lang="en-GB"/>
          </a:p>
        </p:txBody>
      </p:sp>
    </p:spTree>
    <p:extLst>
      <p:ext uri="{BB962C8B-B14F-4D97-AF65-F5344CB8AC3E}">
        <p14:creationId xmlns:p14="http://schemas.microsoft.com/office/powerpoint/2010/main" val="30778603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342E570-5D2E-475B-B886-0828BE9F9754}" type="slidenum">
              <a:rPr lang="en-GB" smtClean="0"/>
              <a:t>22</a:t>
            </a:fld>
            <a:endParaRPr lang="en-GB"/>
          </a:p>
        </p:txBody>
      </p:sp>
    </p:spTree>
    <p:extLst>
      <p:ext uri="{BB962C8B-B14F-4D97-AF65-F5344CB8AC3E}">
        <p14:creationId xmlns:p14="http://schemas.microsoft.com/office/powerpoint/2010/main" val="40440927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avoid an internal review / appeal we want to try and get it right first time.</a:t>
            </a:r>
          </a:p>
          <a:p>
            <a:endParaRPr lang="en-GB" dirty="0"/>
          </a:p>
          <a:p>
            <a:endParaRPr lang="en-GB" dirty="0"/>
          </a:p>
        </p:txBody>
      </p:sp>
      <p:sp>
        <p:nvSpPr>
          <p:cNvPr id="4" name="Slide Number Placeholder 3"/>
          <p:cNvSpPr>
            <a:spLocks noGrp="1"/>
          </p:cNvSpPr>
          <p:nvPr>
            <p:ph type="sldNum" sz="quarter" idx="5"/>
          </p:nvPr>
        </p:nvSpPr>
        <p:spPr/>
        <p:txBody>
          <a:bodyPr/>
          <a:lstStyle/>
          <a:p>
            <a:fld id="{9342E570-5D2E-475B-B886-0828BE9F9754}" type="slidenum">
              <a:rPr lang="en-GB" smtClean="0"/>
              <a:t>25</a:t>
            </a:fld>
            <a:endParaRPr lang="en-GB"/>
          </a:p>
        </p:txBody>
      </p:sp>
    </p:spTree>
    <p:extLst>
      <p:ext uri="{BB962C8B-B14F-4D97-AF65-F5344CB8AC3E}">
        <p14:creationId xmlns:p14="http://schemas.microsoft.com/office/powerpoint/2010/main" val="9441554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is no automatic assumption that drafts are exempt. Every draft needs to be considered in its own right – one size does not fit all!</a:t>
            </a:r>
          </a:p>
          <a:p>
            <a:endParaRPr lang="en-GB" dirty="0"/>
          </a:p>
          <a:p>
            <a:r>
              <a:rPr lang="en-GB" dirty="0"/>
              <a:t>Drafts </a:t>
            </a:r>
            <a:r>
              <a:rPr lang="en-GB" b="1" dirty="0"/>
              <a:t>could be </a:t>
            </a:r>
            <a:r>
              <a:rPr lang="en-GB" b="0" dirty="0"/>
              <a:t>covered by Section 30(b) (free and frank and exchange of views) and we can use ….. But remember internal review and appeal process.</a:t>
            </a:r>
            <a:endParaRPr lang="en-GB" dirty="0"/>
          </a:p>
        </p:txBody>
      </p:sp>
      <p:sp>
        <p:nvSpPr>
          <p:cNvPr id="4" name="Slide Number Placeholder 3"/>
          <p:cNvSpPr>
            <a:spLocks noGrp="1"/>
          </p:cNvSpPr>
          <p:nvPr>
            <p:ph type="sldNum" sz="quarter" idx="5"/>
          </p:nvPr>
        </p:nvSpPr>
        <p:spPr/>
        <p:txBody>
          <a:bodyPr/>
          <a:lstStyle/>
          <a:p>
            <a:fld id="{9342E570-5D2E-475B-B886-0828BE9F9754}" type="slidenum">
              <a:rPr lang="en-GB" smtClean="0"/>
              <a:t>27</a:t>
            </a:fld>
            <a:endParaRPr lang="en-GB"/>
          </a:p>
        </p:txBody>
      </p:sp>
    </p:spTree>
    <p:extLst>
      <p:ext uri="{BB962C8B-B14F-4D97-AF65-F5344CB8AC3E}">
        <p14:creationId xmlns:p14="http://schemas.microsoft.com/office/powerpoint/2010/main" val="15263992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Bullet 3 – records management point – we need to be confident about issuing the right information</a:t>
            </a:r>
          </a:p>
        </p:txBody>
      </p:sp>
      <p:sp>
        <p:nvSpPr>
          <p:cNvPr id="4" name="Slide Number Placeholder 3"/>
          <p:cNvSpPr>
            <a:spLocks noGrp="1"/>
          </p:cNvSpPr>
          <p:nvPr>
            <p:ph type="sldNum" sz="quarter" idx="5"/>
          </p:nvPr>
        </p:nvSpPr>
        <p:spPr/>
        <p:txBody>
          <a:bodyPr/>
          <a:lstStyle/>
          <a:p>
            <a:fld id="{9342E570-5D2E-475B-B886-0828BE9F9754}" type="slidenum">
              <a:rPr lang="en-GB" smtClean="0"/>
              <a:t>28</a:t>
            </a:fld>
            <a:endParaRPr lang="en-GB"/>
          </a:p>
        </p:txBody>
      </p:sp>
    </p:spTree>
    <p:extLst>
      <p:ext uri="{BB962C8B-B14F-4D97-AF65-F5344CB8AC3E}">
        <p14:creationId xmlns:p14="http://schemas.microsoft.com/office/powerpoint/2010/main" val="29062407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don’t need to remember all of this. Handling procedures and information are available to you </a:t>
            </a:r>
          </a:p>
        </p:txBody>
      </p:sp>
      <p:sp>
        <p:nvSpPr>
          <p:cNvPr id="4" name="Slide Number Placeholder 3"/>
          <p:cNvSpPr>
            <a:spLocks noGrp="1"/>
          </p:cNvSpPr>
          <p:nvPr>
            <p:ph type="sldNum" sz="quarter" idx="5"/>
          </p:nvPr>
        </p:nvSpPr>
        <p:spPr/>
        <p:txBody>
          <a:bodyPr/>
          <a:lstStyle/>
          <a:p>
            <a:fld id="{9342E570-5D2E-475B-B886-0828BE9F9754}" type="slidenum">
              <a:rPr lang="en-GB" smtClean="0"/>
              <a:t>29</a:t>
            </a:fld>
            <a:endParaRPr lang="en-GB"/>
          </a:p>
        </p:txBody>
      </p:sp>
    </p:spTree>
    <p:extLst>
      <p:ext uri="{BB962C8B-B14F-4D97-AF65-F5344CB8AC3E}">
        <p14:creationId xmlns:p14="http://schemas.microsoft.com/office/powerpoint/2010/main" val="28867092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342E570-5D2E-475B-B886-0828BE9F9754}" type="slidenum">
              <a:rPr lang="en-GB" smtClean="0"/>
              <a:t>30</a:t>
            </a:fld>
            <a:endParaRPr lang="en-GB"/>
          </a:p>
        </p:txBody>
      </p:sp>
    </p:spTree>
    <p:extLst>
      <p:ext uri="{BB962C8B-B14F-4D97-AF65-F5344CB8AC3E}">
        <p14:creationId xmlns:p14="http://schemas.microsoft.com/office/powerpoint/2010/main" val="2904257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342E570-5D2E-475B-B886-0828BE9F9754}" type="slidenum">
              <a:rPr lang="en-GB" smtClean="0"/>
              <a:t>31</a:t>
            </a:fld>
            <a:endParaRPr lang="en-GB"/>
          </a:p>
        </p:txBody>
      </p:sp>
    </p:spTree>
    <p:extLst>
      <p:ext uri="{BB962C8B-B14F-4D97-AF65-F5344CB8AC3E}">
        <p14:creationId xmlns:p14="http://schemas.microsoft.com/office/powerpoint/2010/main" val="17957235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342E570-5D2E-475B-B886-0828BE9F9754}" type="slidenum">
              <a:rPr lang="en-GB" smtClean="0"/>
              <a:t>32</a:t>
            </a:fld>
            <a:endParaRPr lang="en-GB"/>
          </a:p>
        </p:txBody>
      </p:sp>
    </p:spTree>
    <p:extLst>
      <p:ext uri="{BB962C8B-B14F-4D97-AF65-F5344CB8AC3E}">
        <p14:creationId xmlns:p14="http://schemas.microsoft.com/office/powerpoint/2010/main" val="364323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training will focus on the reactive element of FOISA. </a:t>
            </a:r>
          </a:p>
          <a:p>
            <a:endParaRPr lang="en-GB" dirty="0"/>
          </a:p>
          <a:p>
            <a:r>
              <a:rPr lang="en-GB" dirty="0"/>
              <a:t>We will touch on the publication scheme at the end of the session.</a:t>
            </a:r>
          </a:p>
          <a:p>
            <a:endParaRPr lang="en-GB" dirty="0"/>
          </a:p>
          <a:p>
            <a:r>
              <a:rPr lang="en-GB" dirty="0"/>
              <a:t>There is different legislation for England and Wales.</a:t>
            </a:r>
          </a:p>
        </p:txBody>
      </p:sp>
      <p:sp>
        <p:nvSpPr>
          <p:cNvPr id="4" name="Slide Number Placeholder 3"/>
          <p:cNvSpPr>
            <a:spLocks noGrp="1"/>
          </p:cNvSpPr>
          <p:nvPr>
            <p:ph type="sldNum" sz="quarter" idx="10"/>
          </p:nvPr>
        </p:nvSpPr>
        <p:spPr/>
        <p:txBody>
          <a:bodyPr/>
          <a:lstStyle/>
          <a:p>
            <a:fld id="{9342E570-5D2E-475B-B886-0828BE9F9754}" type="slidenum">
              <a:rPr lang="en-GB" smtClean="0"/>
              <a:t>3</a:t>
            </a:fld>
            <a:endParaRPr lang="en-GB"/>
          </a:p>
        </p:txBody>
      </p:sp>
    </p:spTree>
    <p:extLst>
      <p:ext uri="{BB962C8B-B14F-4D97-AF65-F5344CB8AC3E}">
        <p14:creationId xmlns:p14="http://schemas.microsoft.com/office/powerpoint/2010/main" val="346295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FOISA gives individuals and organisation various rights.</a:t>
            </a:r>
          </a:p>
          <a:p>
            <a:endParaRPr lang="en-GB" dirty="0"/>
          </a:p>
          <a:p>
            <a:endParaRPr lang="en-GB" dirty="0"/>
          </a:p>
          <a:p>
            <a:r>
              <a:rPr lang="en-GB" dirty="0"/>
              <a:t>Check the retention schedule and if the information has been destroyed as per the schedule then we no longer hold it.   This can help direct searches.</a:t>
            </a:r>
          </a:p>
        </p:txBody>
      </p:sp>
      <p:sp>
        <p:nvSpPr>
          <p:cNvPr id="4" name="Slide Number Placeholder 3"/>
          <p:cNvSpPr>
            <a:spLocks noGrp="1"/>
          </p:cNvSpPr>
          <p:nvPr>
            <p:ph type="sldNum" sz="quarter" idx="10"/>
          </p:nvPr>
        </p:nvSpPr>
        <p:spPr/>
        <p:txBody>
          <a:bodyPr/>
          <a:lstStyle/>
          <a:p>
            <a:fld id="{9342E570-5D2E-475B-B886-0828BE9F9754}" type="slidenum">
              <a:rPr lang="en-GB" smtClean="0"/>
              <a:t>4</a:t>
            </a:fld>
            <a:endParaRPr lang="en-GB"/>
          </a:p>
        </p:txBody>
      </p:sp>
    </p:spTree>
    <p:extLst>
      <p:ext uri="{BB962C8B-B14F-4D97-AF65-F5344CB8AC3E}">
        <p14:creationId xmlns:p14="http://schemas.microsoft.com/office/powerpoint/2010/main" val="3483511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Information that belongs to SQA or is used by SQA, held in the office, at home or by a supplier or third party.</a:t>
            </a:r>
          </a:p>
          <a:p>
            <a:endParaRPr lang="en-GB" dirty="0"/>
          </a:p>
          <a:p>
            <a:r>
              <a:rPr lang="en-GB" dirty="0"/>
              <a:t>Emails in a deleted inbox are still retrievable and must be provided. You do not need to ask IT to restore deleted emails.</a:t>
            </a:r>
          </a:p>
        </p:txBody>
      </p:sp>
      <p:sp>
        <p:nvSpPr>
          <p:cNvPr id="4" name="Slide Number Placeholder 3"/>
          <p:cNvSpPr>
            <a:spLocks noGrp="1"/>
          </p:cNvSpPr>
          <p:nvPr>
            <p:ph type="sldNum" sz="quarter" idx="5"/>
          </p:nvPr>
        </p:nvSpPr>
        <p:spPr/>
        <p:txBody>
          <a:bodyPr/>
          <a:lstStyle/>
          <a:p>
            <a:fld id="{9342E570-5D2E-475B-B886-0828BE9F9754}" type="slidenum">
              <a:rPr lang="en-GB" smtClean="0"/>
              <a:t>5</a:t>
            </a:fld>
            <a:endParaRPr lang="en-GB"/>
          </a:p>
        </p:txBody>
      </p:sp>
    </p:spTree>
    <p:extLst>
      <p:ext uri="{BB962C8B-B14F-4D97-AF65-F5344CB8AC3E}">
        <p14:creationId xmlns:p14="http://schemas.microsoft.com/office/powerpoint/2010/main" val="3269102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GB" altLang="en-US" dirty="0"/>
              <a:t>When requested, we have to supply information within 20 working days, which may seem a long time, but experience has shown that it can be very short.  </a:t>
            </a:r>
          </a:p>
          <a:p>
            <a:pPr>
              <a:lnSpc>
                <a:spcPct val="90000"/>
              </a:lnSpc>
            </a:pPr>
            <a:endParaRPr lang="en-GB" altLang="en-US" dirty="0"/>
          </a:p>
          <a:p>
            <a:pPr>
              <a:lnSpc>
                <a:spcPct val="90000"/>
              </a:lnSpc>
            </a:pPr>
            <a:r>
              <a:rPr lang="en-GB" altLang="en-US" dirty="0"/>
              <a:t>We are not allowed to question the requester.  It does not matter if we think the information is going to be used ‘against’ us.  BUT we can put information into context, in other words we can give out more than is requested if that will be useful. Any additional information beyond what is requested which may help to explain the information, the bigger picture if you will.  This can be really useful, especially when requests come from the press. </a:t>
            </a:r>
          </a:p>
          <a:p>
            <a:pPr>
              <a:lnSpc>
                <a:spcPct val="90000"/>
              </a:lnSpc>
            </a:pPr>
            <a:endParaRPr lang="en-GB" altLang="en-US" dirty="0"/>
          </a:p>
          <a:p>
            <a:pPr>
              <a:lnSpc>
                <a:spcPct val="90000"/>
              </a:lnSpc>
            </a:pPr>
            <a:r>
              <a:rPr lang="en-GB" altLang="en-US" b="1" dirty="0"/>
              <a:t>Everything you write could potentially be disclosed, including drafts.</a:t>
            </a:r>
            <a:r>
              <a:rPr lang="en-GB" altLang="en-US" dirty="0"/>
              <a:t>  So, once an item is finalised, consider if you need to save the drafts?  In some cases the answer is yes, to show approach, development or thought processes, but this is not always the case, so please be good housekeepers.</a:t>
            </a:r>
          </a:p>
          <a:p>
            <a:pPr>
              <a:lnSpc>
                <a:spcPct val="90000"/>
              </a:lnSpc>
            </a:pPr>
            <a:endParaRPr lang="en-GB" altLang="en-US" dirty="0"/>
          </a:p>
          <a:p>
            <a:pPr>
              <a:lnSpc>
                <a:spcPct val="90000"/>
              </a:lnSpc>
            </a:pPr>
            <a:r>
              <a:rPr lang="en-GB" altLang="en-US" dirty="0"/>
              <a:t>We cannot hold information back unless there is a clear exemption.  And, in deciding to not disclose, we must have robust arguments which fit the exemption.</a:t>
            </a:r>
            <a:endParaRPr lang="en-GB" altLang="en-US" b="1" dirty="0"/>
          </a:p>
          <a:p>
            <a:endParaRPr lang="en-GB" dirty="0"/>
          </a:p>
        </p:txBody>
      </p:sp>
      <p:sp>
        <p:nvSpPr>
          <p:cNvPr id="4" name="Slide Number Placeholder 3"/>
          <p:cNvSpPr>
            <a:spLocks noGrp="1"/>
          </p:cNvSpPr>
          <p:nvPr>
            <p:ph type="sldNum" sz="quarter" idx="5"/>
          </p:nvPr>
        </p:nvSpPr>
        <p:spPr/>
        <p:txBody>
          <a:bodyPr/>
          <a:lstStyle/>
          <a:p>
            <a:fld id="{9342E570-5D2E-475B-B886-0828BE9F9754}" type="slidenum">
              <a:rPr lang="en-GB" smtClean="0"/>
              <a:t>6</a:t>
            </a:fld>
            <a:endParaRPr lang="en-GB"/>
          </a:p>
        </p:txBody>
      </p:sp>
    </p:spTree>
    <p:extLst>
      <p:ext uri="{BB962C8B-B14F-4D97-AF65-F5344CB8AC3E}">
        <p14:creationId xmlns:p14="http://schemas.microsoft.com/office/powerpoint/2010/main" val="3227893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342E570-5D2E-475B-B886-0828BE9F9754}" type="slidenum">
              <a:rPr lang="en-GB" smtClean="0"/>
              <a:t>7</a:t>
            </a:fld>
            <a:endParaRPr lang="en-GB"/>
          </a:p>
        </p:txBody>
      </p:sp>
    </p:spTree>
    <p:extLst>
      <p:ext uri="{BB962C8B-B14F-4D97-AF65-F5344CB8AC3E}">
        <p14:creationId xmlns:p14="http://schemas.microsoft.com/office/powerpoint/2010/main" val="216522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342E570-5D2E-475B-B886-0828BE9F9754}" type="slidenum">
              <a:rPr lang="en-GB" smtClean="0"/>
              <a:t>8</a:t>
            </a:fld>
            <a:endParaRPr lang="en-GB"/>
          </a:p>
        </p:txBody>
      </p:sp>
    </p:spTree>
    <p:extLst>
      <p:ext uri="{BB962C8B-B14F-4D97-AF65-F5344CB8AC3E}">
        <p14:creationId xmlns:p14="http://schemas.microsoft.com/office/powerpoint/2010/main" val="27451578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5 absolute exemptions and we typically only rely on 3 of them.</a:t>
            </a:r>
          </a:p>
          <a:p>
            <a:endParaRPr lang="en-GB" dirty="0"/>
          </a:p>
          <a:p>
            <a:endParaRPr lang="en-GB" dirty="0"/>
          </a:p>
        </p:txBody>
      </p:sp>
      <p:sp>
        <p:nvSpPr>
          <p:cNvPr id="4" name="Slide Number Placeholder 3"/>
          <p:cNvSpPr>
            <a:spLocks noGrp="1"/>
          </p:cNvSpPr>
          <p:nvPr>
            <p:ph type="sldNum" sz="quarter" idx="5"/>
          </p:nvPr>
        </p:nvSpPr>
        <p:spPr/>
        <p:txBody>
          <a:bodyPr/>
          <a:lstStyle/>
          <a:p>
            <a:fld id="{9342E570-5D2E-475B-B886-0828BE9F9754}" type="slidenum">
              <a:rPr lang="en-GB" smtClean="0"/>
              <a:t>9</a:t>
            </a:fld>
            <a:endParaRPr lang="en-GB"/>
          </a:p>
        </p:txBody>
      </p:sp>
    </p:spTree>
    <p:extLst>
      <p:ext uri="{BB962C8B-B14F-4D97-AF65-F5344CB8AC3E}">
        <p14:creationId xmlns:p14="http://schemas.microsoft.com/office/powerpoint/2010/main" val="1344065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BD0943E-08B6-4EBB-9242-6AAE7F6F5D86}" type="datetimeFigureOut">
              <a:rPr lang="en-GB" smtClean="0"/>
              <a:t>15/02/2023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7E0363-213D-4780-A58A-14C6E04FB85B}" type="slidenum">
              <a:rPr lang="en-GB" smtClean="0"/>
              <a:t>‹#›</a:t>
            </a:fld>
            <a:endParaRPr lang="en-GB"/>
          </a:p>
        </p:txBody>
      </p:sp>
    </p:spTree>
    <p:extLst>
      <p:ext uri="{BB962C8B-B14F-4D97-AF65-F5344CB8AC3E}">
        <p14:creationId xmlns:p14="http://schemas.microsoft.com/office/powerpoint/2010/main" val="967120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BD0943E-08B6-4EBB-9242-6AAE7F6F5D86}" type="datetimeFigureOut">
              <a:rPr lang="en-GB" smtClean="0"/>
              <a:t>15/02/2023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7E0363-213D-4780-A58A-14C6E04FB85B}" type="slidenum">
              <a:rPr lang="en-GB" smtClean="0"/>
              <a:t>‹#›</a:t>
            </a:fld>
            <a:endParaRPr lang="en-GB"/>
          </a:p>
        </p:txBody>
      </p:sp>
    </p:spTree>
    <p:extLst>
      <p:ext uri="{BB962C8B-B14F-4D97-AF65-F5344CB8AC3E}">
        <p14:creationId xmlns:p14="http://schemas.microsoft.com/office/powerpoint/2010/main" val="2455592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BD0943E-08B6-4EBB-9242-6AAE7F6F5D86}" type="datetimeFigureOut">
              <a:rPr lang="en-GB" smtClean="0"/>
              <a:t>15/02/2023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7E0363-213D-4780-A58A-14C6E04FB85B}" type="slidenum">
              <a:rPr lang="en-GB" smtClean="0"/>
              <a:t>‹#›</a:t>
            </a:fld>
            <a:endParaRPr lang="en-GB"/>
          </a:p>
        </p:txBody>
      </p:sp>
    </p:spTree>
    <p:extLst>
      <p:ext uri="{BB962C8B-B14F-4D97-AF65-F5344CB8AC3E}">
        <p14:creationId xmlns:p14="http://schemas.microsoft.com/office/powerpoint/2010/main" val="1008395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BD0943E-08B6-4EBB-9242-6AAE7F6F5D86}" type="datetimeFigureOut">
              <a:rPr lang="en-GB" smtClean="0"/>
              <a:t>15/02/2023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7E0363-213D-4780-A58A-14C6E04FB85B}" type="slidenum">
              <a:rPr lang="en-GB" smtClean="0"/>
              <a:t>‹#›</a:t>
            </a:fld>
            <a:endParaRPr lang="en-GB"/>
          </a:p>
        </p:txBody>
      </p:sp>
    </p:spTree>
    <p:extLst>
      <p:ext uri="{BB962C8B-B14F-4D97-AF65-F5344CB8AC3E}">
        <p14:creationId xmlns:p14="http://schemas.microsoft.com/office/powerpoint/2010/main" val="2879296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D0943E-08B6-4EBB-9242-6AAE7F6F5D86}" type="datetimeFigureOut">
              <a:rPr lang="en-GB" smtClean="0"/>
              <a:t>15/02/2023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7E0363-213D-4780-A58A-14C6E04FB85B}" type="slidenum">
              <a:rPr lang="en-GB" smtClean="0"/>
              <a:t>‹#›</a:t>
            </a:fld>
            <a:endParaRPr lang="en-GB"/>
          </a:p>
        </p:txBody>
      </p:sp>
    </p:spTree>
    <p:extLst>
      <p:ext uri="{BB962C8B-B14F-4D97-AF65-F5344CB8AC3E}">
        <p14:creationId xmlns:p14="http://schemas.microsoft.com/office/powerpoint/2010/main" val="2689993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BD0943E-08B6-4EBB-9242-6AAE7F6F5D86}" type="datetimeFigureOut">
              <a:rPr lang="en-GB" smtClean="0"/>
              <a:t>15/02/2023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7E0363-213D-4780-A58A-14C6E04FB85B}" type="slidenum">
              <a:rPr lang="en-GB" smtClean="0"/>
              <a:t>‹#›</a:t>
            </a:fld>
            <a:endParaRPr lang="en-GB"/>
          </a:p>
        </p:txBody>
      </p:sp>
    </p:spTree>
    <p:extLst>
      <p:ext uri="{BB962C8B-B14F-4D97-AF65-F5344CB8AC3E}">
        <p14:creationId xmlns:p14="http://schemas.microsoft.com/office/powerpoint/2010/main" val="490232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BD0943E-08B6-4EBB-9242-6AAE7F6F5D86}" type="datetimeFigureOut">
              <a:rPr lang="en-GB" smtClean="0"/>
              <a:t>15/02/2023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07E0363-213D-4780-A58A-14C6E04FB85B}" type="slidenum">
              <a:rPr lang="en-GB" smtClean="0"/>
              <a:t>‹#›</a:t>
            </a:fld>
            <a:endParaRPr lang="en-GB"/>
          </a:p>
        </p:txBody>
      </p:sp>
    </p:spTree>
    <p:extLst>
      <p:ext uri="{BB962C8B-B14F-4D97-AF65-F5344CB8AC3E}">
        <p14:creationId xmlns:p14="http://schemas.microsoft.com/office/powerpoint/2010/main" val="633942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BD0943E-08B6-4EBB-9242-6AAE7F6F5D86}" type="datetimeFigureOut">
              <a:rPr lang="en-GB" smtClean="0"/>
              <a:t>15/02/2023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07E0363-213D-4780-A58A-14C6E04FB85B}" type="slidenum">
              <a:rPr lang="en-GB" smtClean="0"/>
              <a:t>‹#›</a:t>
            </a:fld>
            <a:endParaRPr lang="en-GB"/>
          </a:p>
        </p:txBody>
      </p:sp>
    </p:spTree>
    <p:extLst>
      <p:ext uri="{BB962C8B-B14F-4D97-AF65-F5344CB8AC3E}">
        <p14:creationId xmlns:p14="http://schemas.microsoft.com/office/powerpoint/2010/main" val="893596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D0943E-08B6-4EBB-9242-6AAE7F6F5D86}" type="datetimeFigureOut">
              <a:rPr lang="en-GB" smtClean="0"/>
              <a:t>15/02/2023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07E0363-213D-4780-A58A-14C6E04FB85B}" type="slidenum">
              <a:rPr lang="en-GB" smtClean="0"/>
              <a:t>‹#›</a:t>
            </a:fld>
            <a:endParaRPr lang="en-GB"/>
          </a:p>
        </p:txBody>
      </p:sp>
    </p:spTree>
    <p:extLst>
      <p:ext uri="{BB962C8B-B14F-4D97-AF65-F5344CB8AC3E}">
        <p14:creationId xmlns:p14="http://schemas.microsoft.com/office/powerpoint/2010/main" val="780705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BD0943E-08B6-4EBB-9242-6AAE7F6F5D86}" type="datetimeFigureOut">
              <a:rPr lang="en-GB" smtClean="0"/>
              <a:t>15/02/2023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7E0363-213D-4780-A58A-14C6E04FB85B}" type="slidenum">
              <a:rPr lang="en-GB" smtClean="0"/>
              <a:t>‹#›</a:t>
            </a:fld>
            <a:endParaRPr lang="en-GB"/>
          </a:p>
        </p:txBody>
      </p:sp>
    </p:spTree>
    <p:extLst>
      <p:ext uri="{BB962C8B-B14F-4D97-AF65-F5344CB8AC3E}">
        <p14:creationId xmlns:p14="http://schemas.microsoft.com/office/powerpoint/2010/main" val="2470418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BD0943E-08B6-4EBB-9242-6AAE7F6F5D86}" type="datetimeFigureOut">
              <a:rPr lang="en-GB" smtClean="0"/>
              <a:t>15/02/2023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7E0363-213D-4780-A58A-14C6E04FB85B}" type="slidenum">
              <a:rPr lang="en-GB" smtClean="0"/>
              <a:t>‹#›</a:t>
            </a:fld>
            <a:endParaRPr lang="en-GB"/>
          </a:p>
        </p:txBody>
      </p:sp>
    </p:spTree>
    <p:extLst>
      <p:ext uri="{BB962C8B-B14F-4D97-AF65-F5344CB8AC3E}">
        <p14:creationId xmlns:p14="http://schemas.microsoft.com/office/powerpoint/2010/main" val="387497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D0943E-08B6-4EBB-9242-6AAE7F6F5D86}" type="datetimeFigureOut">
              <a:rPr lang="en-GB" smtClean="0"/>
              <a:t>15/02/2023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7E0363-213D-4780-A58A-14C6E04FB85B}" type="slidenum">
              <a:rPr lang="en-GB" smtClean="0"/>
              <a:t>‹#›</a:t>
            </a:fld>
            <a:endParaRPr lang="en-GB"/>
          </a:p>
        </p:txBody>
      </p:sp>
    </p:spTree>
    <p:extLst>
      <p:ext uri="{BB962C8B-B14F-4D97-AF65-F5344CB8AC3E}">
        <p14:creationId xmlns:p14="http://schemas.microsoft.com/office/powerpoint/2010/main" val="1181839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FOI@sqa.org.uk"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title"/>
          </p:nvPr>
        </p:nvSpPr>
        <p:spPr>
          <a:xfrm>
            <a:off x="1314824" y="735106"/>
            <a:ext cx="10053763" cy="2928470"/>
          </a:xfrm>
        </p:spPr>
        <p:txBody>
          <a:bodyPr vert="horz" lIns="91440" tIns="45720" rIns="91440" bIns="45720" rtlCol="0" anchor="b">
            <a:normAutofit/>
          </a:bodyPr>
          <a:lstStyle/>
          <a:p>
            <a:r>
              <a:rPr lang="en-US" sz="4800" b="1" kern="1200">
                <a:solidFill>
                  <a:srgbClr val="FFFFFF"/>
                </a:solidFill>
                <a:latin typeface="+mj-lt"/>
                <a:ea typeface="+mj-ea"/>
                <a:cs typeface="+mj-cs"/>
              </a:rPr>
              <a:t>FOI Training</a:t>
            </a:r>
            <a:br>
              <a:rPr lang="en-US" sz="4800" b="1" kern="1200">
                <a:solidFill>
                  <a:srgbClr val="FFFFFF"/>
                </a:solidFill>
                <a:latin typeface="+mj-lt"/>
                <a:ea typeface="+mj-ea"/>
                <a:cs typeface="+mj-cs"/>
              </a:rPr>
            </a:br>
            <a:r>
              <a:rPr lang="en-US" sz="4800" b="1" kern="1200">
                <a:solidFill>
                  <a:srgbClr val="FFFFFF"/>
                </a:solidFill>
                <a:latin typeface="+mj-lt"/>
                <a:ea typeface="+mj-ea"/>
                <a:cs typeface="+mj-cs"/>
              </a:rPr>
              <a:t>Case Managers</a:t>
            </a:r>
          </a:p>
        </p:txBody>
      </p:sp>
    </p:spTree>
    <p:extLst>
      <p:ext uri="{BB962C8B-B14F-4D97-AF65-F5344CB8AC3E}">
        <p14:creationId xmlns:p14="http://schemas.microsoft.com/office/powerpoint/2010/main" val="3578769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60D6C-540F-0B8D-9FBF-15015117EB9D}"/>
              </a:ext>
            </a:extLst>
          </p:cNvPr>
          <p:cNvSpPr>
            <a:spLocks noGrp="1"/>
          </p:cNvSpPr>
          <p:nvPr>
            <p:ph type="title"/>
          </p:nvPr>
        </p:nvSpPr>
        <p:spPr/>
        <p:txBody>
          <a:bodyPr/>
          <a:lstStyle/>
          <a:p>
            <a:r>
              <a:rPr lang="en-GB" dirty="0"/>
              <a:t>In Confidence or Confidential</a:t>
            </a:r>
          </a:p>
        </p:txBody>
      </p:sp>
      <p:sp>
        <p:nvSpPr>
          <p:cNvPr id="3" name="Content Placeholder 2">
            <a:extLst>
              <a:ext uri="{FF2B5EF4-FFF2-40B4-BE49-F238E27FC236}">
                <a16:creationId xmlns:a16="http://schemas.microsoft.com/office/drawing/2014/main" id="{32E47DAA-9D47-5FFE-6C7F-D859849A819C}"/>
              </a:ext>
            </a:extLst>
          </p:cNvPr>
          <p:cNvSpPr>
            <a:spLocks noGrp="1"/>
          </p:cNvSpPr>
          <p:nvPr>
            <p:ph idx="1"/>
          </p:nvPr>
        </p:nvSpPr>
        <p:spPr/>
        <p:txBody>
          <a:bodyPr/>
          <a:lstStyle/>
          <a:p>
            <a:r>
              <a:rPr lang="en-GB" dirty="0"/>
              <a:t>Where SQA receives documents directly or indirectly from a third party that are marked ‘confidential’, or they are provided to SQA in circumstances that ‘import’ a duty of confidentiality, it is essential that no decisions are taken by SQA until the third party(</a:t>
            </a:r>
            <a:r>
              <a:rPr lang="en-GB" dirty="0" err="1"/>
              <a:t>ies</a:t>
            </a:r>
            <a:r>
              <a:rPr lang="en-GB" dirty="0"/>
              <a:t>) has been consulted. Disclosure of these documents or information therein by SQA would create an “actionable breach of confidence”.</a:t>
            </a:r>
            <a:endParaRPr lang="en-GB" altLang="en-US" dirty="0"/>
          </a:p>
          <a:p>
            <a:endParaRPr lang="en-GB" dirty="0"/>
          </a:p>
          <a:p>
            <a:r>
              <a:rPr lang="en-GB" altLang="en-US" dirty="0">
                <a:solidFill>
                  <a:srgbClr val="FF3300"/>
                </a:solidFill>
              </a:rPr>
              <a:t>Flagging an SQA report as ‘confidential’ does not make it so.</a:t>
            </a:r>
          </a:p>
          <a:p>
            <a:endParaRPr lang="en-GB" dirty="0"/>
          </a:p>
        </p:txBody>
      </p:sp>
    </p:spTree>
    <p:extLst>
      <p:ext uri="{BB962C8B-B14F-4D97-AF65-F5344CB8AC3E}">
        <p14:creationId xmlns:p14="http://schemas.microsoft.com/office/powerpoint/2010/main" val="1361411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3484F-CAAE-96CD-8702-4D0E5F1FAE48}"/>
              </a:ext>
            </a:extLst>
          </p:cNvPr>
          <p:cNvSpPr>
            <a:spLocks noGrp="1"/>
          </p:cNvSpPr>
          <p:nvPr>
            <p:ph type="title"/>
          </p:nvPr>
        </p:nvSpPr>
        <p:spPr/>
        <p:txBody>
          <a:bodyPr/>
          <a:lstStyle/>
          <a:p>
            <a:r>
              <a:rPr lang="en-GB" dirty="0"/>
              <a:t>Qualified (non absolute) exemptions</a:t>
            </a:r>
          </a:p>
        </p:txBody>
      </p:sp>
      <p:sp>
        <p:nvSpPr>
          <p:cNvPr id="3" name="Content Placeholder 2">
            <a:extLst>
              <a:ext uri="{FF2B5EF4-FFF2-40B4-BE49-F238E27FC236}">
                <a16:creationId xmlns:a16="http://schemas.microsoft.com/office/drawing/2014/main" id="{8E6A2B51-B267-12F0-A09A-95D2A1199961}"/>
              </a:ext>
            </a:extLst>
          </p:cNvPr>
          <p:cNvSpPr>
            <a:spLocks noGrp="1"/>
          </p:cNvSpPr>
          <p:nvPr>
            <p:ph idx="1"/>
          </p:nvPr>
        </p:nvSpPr>
        <p:spPr/>
        <p:txBody>
          <a:bodyPr/>
          <a:lstStyle/>
          <a:p>
            <a:pPr marL="0" indent="14288">
              <a:buFont typeface="Wingdings" panose="05000000000000000000" pitchFamily="2" charset="2"/>
              <a:buNone/>
            </a:pPr>
            <a:r>
              <a:rPr lang="en-GB" altLang="en-US" dirty="0"/>
              <a:t>In deciding to apply a non-absolute exemption, a public authority has to decide whether the public interest in disclosure is outweighed by the public interest in withholding the information.</a:t>
            </a:r>
          </a:p>
          <a:p>
            <a:pPr marL="0" indent="14288">
              <a:buFont typeface="Wingdings" panose="05000000000000000000" pitchFamily="2" charset="2"/>
              <a:buNone/>
            </a:pPr>
            <a:endParaRPr lang="en-GB" altLang="en-US" dirty="0"/>
          </a:p>
          <a:p>
            <a:endParaRPr lang="en-GB" dirty="0"/>
          </a:p>
        </p:txBody>
      </p:sp>
    </p:spTree>
    <p:extLst>
      <p:ext uri="{BB962C8B-B14F-4D97-AF65-F5344CB8AC3E}">
        <p14:creationId xmlns:p14="http://schemas.microsoft.com/office/powerpoint/2010/main" val="332719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F882B-9848-85F6-A421-01B5B85F7A63}"/>
              </a:ext>
            </a:extLst>
          </p:cNvPr>
          <p:cNvSpPr>
            <a:spLocks noGrp="1"/>
          </p:cNvSpPr>
          <p:nvPr>
            <p:ph type="title"/>
          </p:nvPr>
        </p:nvSpPr>
        <p:spPr/>
        <p:txBody>
          <a:bodyPr/>
          <a:lstStyle/>
          <a:p>
            <a:r>
              <a:rPr lang="en-GB" dirty="0"/>
              <a:t>The Public Interest Test</a:t>
            </a:r>
          </a:p>
        </p:txBody>
      </p:sp>
      <p:sp>
        <p:nvSpPr>
          <p:cNvPr id="3" name="Content Placeholder 2">
            <a:extLst>
              <a:ext uri="{FF2B5EF4-FFF2-40B4-BE49-F238E27FC236}">
                <a16:creationId xmlns:a16="http://schemas.microsoft.com/office/drawing/2014/main" id="{010816EC-44CA-1D95-00D3-306FAD6AC32B}"/>
              </a:ext>
            </a:extLst>
          </p:cNvPr>
          <p:cNvSpPr>
            <a:spLocks noGrp="1"/>
          </p:cNvSpPr>
          <p:nvPr>
            <p:ph idx="1"/>
          </p:nvPr>
        </p:nvSpPr>
        <p:spPr/>
        <p:txBody>
          <a:bodyPr>
            <a:normAutofit/>
          </a:bodyPr>
          <a:lstStyle/>
          <a:p>
            <a:pPr marL="0" indent="0">
              <a:buNone/>
            </a:pPr>
            <a:r>
              <a:rPr lang="en-GB" altLang="en-US" dirty="0"/>
              <a:t>Not defined in FOISA but described as</a:t>
            </a:r>
          </a:p>
          <a:p>
            <a:pPr marL="0" indent="0">
              <a:buNone/>
            </a:pPr>
            <a:endParaRPr lang="en-GB" altLang="en-US" dirty="0"/>
          </a:p>
          <a:p>
            <a:r>
              <a:rPr lang="en-GB" altLang="en-US" dirty="0"/>
              <a:t>Something that is of serious concern and benefit to the public, or </a:t>
            </a:r>
          </a:p>
          <a:p>
            <a:r>
              <a:rPr lang="en-GB" altLang="en-US" dirty="0"/>
              <a:t>Something that is in the interests of the public</a:t>
            </a:r>
          </a:p>
          <a:p>
            <a:pPr marL="0" indent="0">
              <a:buNone/>
            </a:pPr>
            <a:endParaRPr lang="en-GB" altLang="en-US" dirty="0"/>
          </a:p>
          <a:p>
            <a:pPr marL="0" indent="0">
              <a:buNone/>
            </a:pPr>
            <a:r>
              <a:rPr lang="en-GB" altLang="en-US" dirty="0"/>
              <a:t>It is not: something of interest to the public, or of individual interest</a:t>
            </a:r>
          </a:p>
        </p:txBody>
      </p:sp>
    </p:spTree>
    <p:extLst>
      <p:ext uri="{BB962C8B-B14F-4D97-AF65-F5344CB8AC3E}">
        <p14:creationId xmlns:p14="http://schemas.microsoft.com/office/powerpoint/2010/main" val="3374767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38F06-1160-D807-76CB-442492FA91A1}"/>
              </a:ext>
            </a:extLst>
          </p:cNvPr>
          <p:cNvSpPr>
            <a:spLocks noGrp="1"/>
          </p:cNvSpPr>
          <p:nvPr>
            <p:ph type="title"/>
          </p:nvPr>
        </p:nvSpPr>
        <p:spPr/>
        <p:txBody>
          <a:bodyPr/>
          <a:lstStyle/>
          <a:p>
            <a:r>
              <a:rPr lang="en-GB" dirty="0"/>
              <a:t>Qualified (non absolute) Exemptions - examples</a:t>
            </a:r>
          </a:p>
        </p:txBody>
      </p:sp>
      <p:sp>
        <p:nvSpPr>
          <p:cNvPr id="3" name="Content Placeholder 2">
            <a:extLst>
              <a:ext uri="{FF2B5EF4-FFF2-40B4-BE49-F238E27FC236}">
                <a16:creationId xmlns:a16="http://schemas.microsoft.com/office/drawing/2014/main" id="{6B5009C4-DD9E-3A19-1711-77CC9762D00A}"/>
              </a:ext>
            </a:extLst>
          </p:cNvPr>
          <p:cNvSpPr>
            <a:spLocks noGrp="1"/>
          </p:cNvSpPr>
          <p:nvPr>
            <p:ph idx="1"/>
          </p:nvPr>
        </p:nvSpPr>
        <p:spPr/>
        <p:txBody>
          <a:bodyPr/>
          <a:lstStyle/>
          <a:p>
            <a:endParaRPr lang="en-GB" altLang="en-US" sz="2400" dirty="0"/>
          </a:p>
          <a:p>
            <a:r>
              <a:rPr lang="en-GB" altLang="en-US" sz="2400" dirty="0"/>
              <a:t>Section 27 Information held by the authority or another in respect of which </a:t>
            </a:r>
          </a:p>
          <a:p>
            <a:pPr lvl="1"/>
            <a:endParaRPr lang="en-GB" altLang="en-US" dirty="0"/>
          </a:p>
          <a:p>
            <a:pPr lvl="1"/>
            <a:r>
              <a:rPr lang="en-GB" altLang="en-US" dirty="0"/>
              <a:t>there is an intention to publish within the  next 12 weeks and</a:t>
            </a:r>
          </a:p>
          <a:p>
            <a:pPr lvl="1"/>
            <a:endParaRPr lang="en-GB" altLang="en-US" dirty="0"/>
          </a:p>
          <a:p>
            <a:pPr lvl="1"/>
            <a:r>
              <a:rPr lang="en-GB" altLang="en-US" dirty="0"/>
              <a:t>it is reasonable not to give access pending publication </a:t>
            </a:r>
          </a:p>
          <a:p>
            <a:endParaRPr lang="en-GB" altLang="en-US" sz="2400" dirty="0"/>
          </a:p>
          <a:p>
            <a:endParaRPr lang="en-GB" dirty="0"/>
          </a:p>
        </p:txBody>
      </p:sp>
    </p:spTree>
    <p:extLst>
      <p:ext uri="{BB962C8B-B14F-4D97-AF65-F5344CB8AC3E}">
        <p14:creationId xmlns:p14="http://schemas.microsoft.com/office/powerpoint/2010/main" val="2731429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5781B-43FB-B299-C471-CD7CC0D1BE1C}"/>
              </a:ext>
            </a:extLst>
          </p:cNvPr>
          <p:cNvSpPr>
            <a:spLocks noGrp="1"/>
          </p:cNvSpPr>
          <p:nvPr>
            <p:ph type="title"/>
          </p:nvPr>
        </p:nvSpPr>
        <p:spPr/>
        <p:txBody>
          <a:bodyPr/>
          <a:lstStyle/>
          <a:p>
            <a:r>
              <a:rPr lang="en-GB" dirty="0"/>
              <a:t>Qualified Exemptions - example</a:t>
            </a:r>
          </a:p>
        </p:txBody>
      </p:sp>
      <p:sp>
        <p:nvSpPr>
          <p:cNvPr id="3" name="Content Placeholder 2">
            <a:extLst>
              <a:ext uri="{FF2B5EF4-FFF2-40B4-BE49-F238E27FC236}">
                <a16:creationId xmlns:a16="http://schemas.microsoft.com/office/drawing/2014/main" id="{34C6D254-5A62-052D-6B8A-1784F9CA888C}"/>
              </a:ext>
            </a:extLst>
          </p:cNvPr>
          <p:cNvSpPr>
            <a:spLocks noGrp="1"/>
          </p:cNvSpPr>
          <p:nvPr>
            <p:ph idx="1"/>
          </p:nvPr>
        </p:nvSpPr>
        <p:spPr/>
        <p:txBody>
          <a:bodyPr/>
          <a:lstStyle/>
          <a:p>
            <a:r>
              <a:rPr lang="en-GB" altLang="en-US" dirty="0"/>
              <a:t>Section 30(c) Information the disclosure of which would or would be likely to prejudice </a:t>
            </a:r>
            <a:r>
              <a:rPr lang="en-GB" altLang="en-US" b="1" dirty="0">
                <a:solidFill>
                  <a:srgbClr val="FF0000"/>
                </a:solidFill>
              </a:rPr>
              <a:t>substantially</a:t>
            </a:r>
            <a:r>
              <a:rPr lang="en-GB" altLang="en-US" dirty="0"/>
              <a:t> </a:t>
            </a:r>
          </a:p>
          <a:p>
            <a:endParaRPr lang="en-GB" altLang="en-US" dirty="0"/>
          </a:p>
          <a:p>
            <a:pPr lvl="1"/>
            <a:r>
              <a:rPr lang="en-GB" altLang="en-US" dirty="0"/>
              <a:t>inhibit the provision of advice or exchange of views or </a:t>
            </a:r>
          </a:p>
          <a:p>
            <a:pPr lvl="1"/>
            <a:r>
              <a:rPr lang="en-GB" altLang="en-US" dirty="0"/>
              <a:t>Otherwise prejudice substantially the effective conduct of public affairs</a:t>
            </a:r>
          </a:p>
          <a:p>
            <a:endParaRPr lang="en-GB" dirty="0"/>
          </a:p>
        </p:txBody>
      </p:sp>
    </p:spTree>
    <p:extLst>
      <p:ext uri="{BB962C8B-B14F-4D97-AF65-F5344CB8AC3E}">
        <p14:creationId xmlns:p14="http://schemas.microsoft.com/office/powerpoint/2010/main" val="3836533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9669C-1388-4184-BF9C-E1942363934A}"/>
              </a:ext>
            </a:extLst>
          </p:cNvPr>
          <p:cNvSpPr>
            <a:spLocks noGrp="1"/>
          </p:cNvSpPr>
          <p:nvPr>
            <p:ph type="title"/>
          </p:nvPr>
        </p:nvSpPr>
        <p:spPr/>
        <p:txBody>
          <a:bodyPr/>
          <a:lstStyle/>
          <a:p>
            <a:r>
              <a:rPr lang="en-GB" b="1" dirty="0"/>
              <a:t>About Exemptions</a:t>
            </a:r>
          </a:p>
        </p:txBody>
      </p:sp>
      <p:sp>
        <p:nvSpPr>
          <p:cNvPr id="3" name="Content Placeholder 2">
            <a:extLst>
              <a:ext uri="{FF2B5EF4-FFF2-40B4-BE49-F238E27FC236}">
                <a16:creationId xmlns:a16="http://schemas.microsoft.com/office/drawing/2014/main" id="{52D14039-F721-41B8-B960-9CA3AC36AD2A}"/>
              </a:ext>
            </a:extLst>
          </p:cNvPr>
          <p:cNvSpPr>
            <a:spLocks noGrp="1"/>
          </p:cNvSpPr>
          <p:nvPr>
            <p:ph idx="1"/>
          </p:nvPr>
        </p:nvSpPr>
        <p:spPr>
          <a:xfrm>
            <a:off x="613347" y="1690688"/>
            <a:ext cx="10515600" cy="4351338"/>
          </a:xfrm>
        </p:spPr>
        <p:txBody>
          <a:bodyPr>
            <a:normAutofit lnSpcReduction="10000"/>
          </a:bodyPr>
          <a:lstStyle/>
          <a:p>
            <a:r>
              <a:rPr lang="en-GB" dirty="0"/>
              <a:t>An exemption can be applied to all or just parts of a request. </a:t>
            </a:r>
          </a:p>
          <a:p>
            <a:endParaRPr lang="en-GB" dirty="0"/>
          </a:p>
          <a:p>
            <a:r>
              <a:rPr lang="en-GB" dirty="0"/>
              <a:t>Exemptions are intended to protect sensitive or confidential information, not to be used as a barrier to disclosure. Potential embarrassment is not a valid exemption.</a:t>
            </a:r>
          </a:p>
          <a:p>
            <a:endParaRPr lang="en-GB" dirty="0"/>
          </a:p>
          <a:p>
            <a:r>
              <a:rPr lang="en-GB" dirty="0">
                <a:solidFill>
                  <a:srgbClr val="FF0000"/>
                </a:solidFill>
              </a:rPr>
              <a:t>SQA can decide to release information even if it is exempt</a:t>
            </a:r>
            <a:r>
              <a:rPr lang="en-GB" dirty="0"/>
              <a:t>.</a:t>
            </a:r>
          </a:p>
          <a:p>
            <a:endParaRPr lang="en-GB" dirty="0"/>
          </a:p>
          <a:p>
            <a:r>
              <a:rPr lang="en-GB" dirty="0"/>
              <a:t>Previously exempt information could be disclosed if the sensitivity of the information is reduced or is no longer an issue.</a:t>
            </a:r>
          </a:p>
          <a:p>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836998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52E44-CB4E-4036-96EA-E7033D9E02A6}"/>
              </a:ext>
            </a:extLst>
          </p:cNvPr>
          <p:cNvSpPr>
            <a:spLocks noGrp="1"/>
          </p:cNvSpPr>
          <p:nvPr>
            <p:ph type="title"/>
          </p:nvPr>
        </p:nvSpPr>
        <p:spPr>
          <a:xfrm>
            <a:off x="831850" y="1709738"/>
            <a:ext cx="10515600" cy="1867651"/>
          </a:xfrm>
        </p:spPr>
        <p:txBody>
          <a:bodyPr/>
          <a:lstStyle/>
          <a:p>
            <a:pPr algn="ctr"/>
            <a:r>
              <a:rPr lang="en-GB" dirty="0"/>
              <a:t>Handling FOI Requests</a:t>
            </a:r>
          </a:p>
        </p:txBody>
      </p:sp>
    </p:spTree>
    <p:extLst>
      <p:ext uri="{BB962C8B-B14F-4D97-AF65-F5344CB8AC3E}">
        <p14:creationId xmlns:p14="http://schemas.microsoft.com/office/powerpoint/2010/main" val="3319286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881EE-09B5-F948-FF06-805CAFF88AFC}"/>
              </a:ext>
            </a:extLst>
          </p:cNvPr>
          <p:cNvSpPr>
            <a:spLocks noGrp="1"/>
          </p:cNvSpPr>
          <p:nvPr>
            <p:ph type="title"/>
          </p:nvPr>
        </p:nvSpPr>
        <p:spPr/>
        <p:txBody>
          <a:bodyPr/>
          <a:lstStyle/>
          <a:p>
            <a:r>
              <a:rPr lang="en-GB" b="1" dirty="0"/>
              <a:t>Key people in the process </a:t>
            </a:r>
            <a:endParaRPr lang="en-GB" b="1" dirty="0">
              <a:highlight>
                <a:srgbClr val="FFFF00"/>
              </a:highlight>
            </a:endParaRPr>
          </a:p>
        </p:txBody>
      </p:sp>
      <p:sp>
        <p:nvSpPr>
          <p:cNvPr id="3" name="Content Placeholder 2">
            <a:extLst>
              <a:ext uri="{FF2B5EF4-FFF2-40B4-BE49-F238E27FC236}">
                <a16:creationId xmlns:a16="http://schemas.microsoft.com/office/drawing/2014/main" id="{BA008524-F73D-EA55-722F-852F54B3DD65}"/>
              </a:ext>
            </a:extLst>
          </p:cNvPr>
          <p:cNvSpPr>
            <a:spLocks noGrp="1"/>
          </p:cNvSpPr>
          <p:nvPr>
            <p:ph idx="1"/>
          </p:nvPr>
        </p:nvSpPr>
        <p:spPr/>
        <p:txBody>
          <a:bodyPr/>
          <a:lstStyle/>
          <a:p>
            <a:r>
              <a:rPr lang="en-GB" b="1" dirty="0"/>
              <a:t>FOI Manager </a:t>
            </a:r>
            <a:r>
              <a:rPr lang="en-GB" dirty="0"/>
              <a:t>- oversees all FOI requests from receipt through to issue of the response. </a:t>
            </a:r>
          </a:p>
          <a:p>
            <a:endParaRPr lang="en-GB" dirty="0"/>
          </a:p>
          <a:p>
            <a:r>
              <a:rPr lang="en-GB" b="1" dirty="0"/>
              <a:t>Case Manager </a:t>
            </a:r>
            <a:r>
              <a:rPr lang="en-GB" dirty="0"/>
              <a:t>– typically a head of service but not always</a:t>
            </a:r>
          </a:p>
          <a:p>
            <a:endParaRPr lang="en-GB" dirty="0"/>
          </a:p>
          <a:p>
            <a:r>
              <a:rPr lang="en-GB" b="1" dirty="0"/>
              <a:t>Approver</a:t>
            </a:r>
            <a:r>
              <a:rPr lang="en-GB" dirty="0"/>
              <a:t> – in most cases the Director of the Case Manager but could be EMT</a:t>
            </a:r>
          </a:p>
          <a:p>
            <a:endParaRPr lang="en-GB" dirty="0"/>
          </a:p>
          <a:p>
            <a:r>
              <a:rPr lang="en-GB" b="1" dirty="0"/>
              <a:t>Comms</a:t>
            </a:r>
            <a:r>
              <a:rPr lang="en-GB" dirty="0"/>
              <a:t> – will see all responses / review certain responses</a:t>
            </a:r>
          </a:p>
        </p:txBody>
      </p:sp>
    </p:spTree>
    <p:extLst>
      <p:ext uri="{BB962C8B-B14F-4D97-AF65-F5344CB8AC3E}">
        <p14:creationId xmlns:p14="http://schemas.microsoft.com/office/powerpoint/2010/main" val="1882892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DF86A-5DE2-4BD9-84DF-D4E0B16BCC41}"/>
              </a:ext>
            </a:extLst>
          </p:cNvPr>
          <p:cNvSpPr>
            <a:spLocks noGrp="1"/>
          </p:cNvSpPr>
          <p:nvPr>
            <p:ph type="title"/>
          </p:nvPr>
        </p:nvSpPr>
        <p:spPr/>
        <p:txBody>
          <a:bodyPr/>
          <a:lstStyle/>
          <a:p>
            <a:r>
              <a:rPr lang="en-GB" b="1" dirty="0"/>
              <a:t>How are new FOI requests circulated</a:t>
            </a:r>
          </a:p>
        </p:txBody>
      </p:sp>
      <p:sp>
        <p:nvSpPr>
          <p:cNvPr id="3" name="Content Placeholder 2">
            <a:extLst>
              <a:ext uri="{FF2B5EF4-FFF2-40B4-BE49-F238E27FC236}">
                <a16:creationId xmlns:a16="http://schemas.microsoft.com/office/drawing/2014/main" id="{F9B7C151-CC90-4CA5-8EC1-E6244CD50BFB}"/>
              </a:ext>
            </a:extLst>
          </p:cNvPr>
          <p:cNvSpPr>
            <a:spLocks noGrp="1"/>
          </p:cNvSpPr>
          <p:nvPr>
            <p:ph idx="1"/>
          </p:nvPr>
        </p:nvSpPr>
        <p:spPr/>
        <p:txBody>
          <a:bodyPr>
            <a:normAutofit/>
          </a:bodyPr>
          <a:lstStyle/>
          <a:p>
            <a:r>
              <a:rPr lang="en-GB" dirty="0"/>
              <a:t>The FOI Manager will complete a </a:t>
            </a:r>
            <a:r>
              <a:rPr lang="en-GB" b="1" dirty="0"/>
              <a:t>Case Management template </a:t>
            </a:r>
            <a:r>
              <a:rPr lang="en-GB" dirty="0"/>
              <a:t>for each new FOI request. It will contain the  following details:</a:t>
            </a:r>
          </a:p>
          <a:p>
            <a:pPr lvl="1"/>
            <a:endParaRPr lang="en-GB" dirty="0"/>
          </a:p>
          <a:p>
            <a:pPr lvl="1"/>
            <a:r>
              <a:rPr lang="en-GB" dirty="0"/>
              <a:t>FOI reference – to be used in all communications</a:t>
            </a:r>
          </a:p>
          <a:p>
            <a:pPr lvl="1"/>
            <a:r>
              <a:rPr lang="en-GB" dirty="0"/>
              <a:t>Date the FOI request was received and the last day to issue the response to comply with the 20 working days deadline</a:t>
            </a:r>
          </a:p>
          <a:p>
            <a:pPr lvl="1"/>
            <a:r>
              <a:rPr lang="en-GB" dirty="0"/>
              <a:t>The date that the information should be submitted to the FOI Manager</a:t>
            </a:r>
          </a:p>
          <a:p>
            <a:pPr lvl="1"/>
            <a:r>
              <a:rPr lang="en-GB" dirty="0"/>
              <a:t>Whether the response will be published on the Disclosure Log on SQA’s website. (The Disclosure Log was introduced in 2020)</a:t>
            </a:r>
          </a:p>
          <a:p>
            <a:pPr lvl="1"/>
            <a:r>
              <a:rPr lang="en-GB" dirty="0"/>
              <a:t>The person responsible for approving the draft response and the final response - </a:t>
            </a:r>
            <a:r>
              <a:rPr lang="en-GB" b="1" dirty="0"/>
              <a:t>they may not always be the same person</a:t>
            </a:r>
          </a:p>
          <a:p>
            <a:pPr marL="457200" lvl="1" indent="0">
              <a:buNone/>
            </a:pPr>
            <a:endParaRPr lang="en-GB" dirty="0"/>
          </a:p>
          <a:p>
            <a:pPr lvl="1"/>
            <a:endParaRPr lang="en-GB" dirty="0"/>
          </a:p>
          <a:p>
            <a:pPr lvl="1"/>
            <a:endParaRPr lang="en-GB" dirty="0"/>
          </a:p>
          <a:p>
            <a:pPr lvl="1"/>
            <a:endParaRPr lang="en-GB" dirty="0"/>
          </a:p>
        </p:txBody>
      </p:sp>
    </p:spTree>
    <p:extLst>
      <p:ext uri="{BB962C8B-B14F-4D97-AF65-F5344CB8AC3E}">
        <p14:creationId xmlns:p14="http://schemas.microsoft.com/office/powerpoint/2010/main" val="1662281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29E36-C657-4807-85BC-09647C675E25}"/>
              </a:ext>
            </a:extLst>
          </p:cNvPr>
          <p:cNvSpPr>
            <a:spLocks noGrp="1"/>
          </p:cNvSpPr>
          <p:nvPr>
            <p:ph type="title"/>
          </p:nvPr>
        </p:nvSpPr>
        <p:spPr/>
        <p:txBody>
          <a:bodyPr/>
          <a:lstStyle/>
          <a:p>
            <a:r>
              <a:rPr lang="en-GB" b="1" dirty="0"/>
              <a:t>Immediate actions for the Case Manager </a:t>
            </a:r>
          </a:p>
        </p:txBody>
      </p:sp>
      <p:sp>
        <p:nvSpPr>
          <p:cNvPr id="3" name="Content Placeholder 2">
            <a:extLst>
              <a:ext uri="{FF2B5EF4-FFF2-40B4-BE49-F238E27FC236}">
                <a16:creationId xmlns:a16="http://schemas.microsoft.com/office/drawing/2014/main" id="{2B86668B-778E-4249-9BBF-672E5EA4EA4C}"/>
              </a:ext>
            </a:extLst>
          </p:cNvPr>
          <p:cNvSpPr>
            <a:spLocks noGrp="1"/>
          </p:cNvSpPr>
          <p:nvPr>
            <p:ph idx="1"/>
          </p:nvPr>
        </p:nvSpPr>
        <p:spPr/>
        <p:txBody>
          <a:bodyPr>
            <a:normAutofit fontScale="92500" lnSpcReduction="10000"/>
          </a:bodyPr>
          <a:lstStyle/>
          <a:p>
            <a:pPr marL="514350" indent="-514350">
              <a:buFont typeface="+mj-lt"/>
              <a:buAutoNum type="arabicPeriod"/>
            </a:pPr>
            <a:r>
              <a:rPr lang="en-GB" dirty="0"/>
              <a:t>Are you right person to answer the request? If not, contact the FOI Manager immediately so it can be redirected.</a:t>
            </a:r>
          </a:p>
          <a:p>
            <a:pPr marL="514350" indent="-514350">
              <a:buFont typeface="+mj-lt"/>
              <a:buAutoNum type="arabicPeriod"/>
            </a:pPr>
            <a:endParaRPr lang="en-GB" b="1" dirty="0"/>
          </a:p>
          <a:p>
            <a:pPr marL="514350" indent="-514350">
              <a:buFont typeface="+mj-lt"/>
              <a:buAutoNum type="arabicPeriod"/>
            </a:pPr>
            <a:r>
              <a:rPr lang="en-GB" b="1" dirty="0"/>
              <a:t>Read the question carefully. </a:t>
            </a:r>
            <a:r>
              <a:rPr lang="en-GB" dirty="0"/>
              <a:t>Do you understand the question? Sometimes questions are poorly worded and people can interpret what is being requested in different ways.</a:t>
            </a:r>
          </a:p>
          <a:p>
            <a:pPr marL="514350" indent="-514350">
              <a:buFont typeface="+mj-lt"/>
              <a:buAutoNum type="arabicPeriod"/>
            </a:pPr>
            <a:endParaRPr lang="en-GB" dirty="0"/>
          </a:p>
          <a:p>
            <a:pPr marL="514350" indent="-514350">
              <a:buFont typeface="+mj-lt"/>
              <a:buAutoNum type="arabicPeriod"/>
            </a:pPr>
            <a:r>
              <a:rPr lang="en-GB" dirty="0"/>
              <a:t>If the question is not clear you must contact the FOI Manager to seek clarification from the applicant. </a:t>
            </a:r>
          </a:p>
          <a:p>
            <a:pPr lvl="1"/>
            <a:r>
              <a:rPr lang="en-GB" dirty="0"/>
              <a:t>This must be done at the beginning of the process because the 20-day clock does not start until we have received the additional information requested from the applicant.</a:t>
            </a:r>
          </a:p>
        </p:txBody>
      </p:sp>
    </p:spTree>
    <p:extLst>
      <p:ext uri="{BB962C8B-B14F-4D97-AF65-F5344CB8AC3E}">
        <p14:creationId xmlns:p14="http://schemas.microsoft.com/office/powerpoint/2010/main" val="498358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631E0-564A-441B-810F-8EC2AB6104C6}"/>
              </a:ext>
            </a:extLst>
          </p:cNvPr>
          <p:cNvSpPr>
            <a:spLocks noGrp="1"/>
          </p:cNvSpPr>
          <p:nvPr>
            <p:ph type="title"/>
          </p:nvPr>
        </p:nvSpPr>
        <p:spPr/>
        <p:txBody>
          <a:bodyPr/>
          <a:lstStyle/>
          <a:p>
            <a:r>
              <a:rPr lang="en-GB" b="1" dirty="0"/>
              <a:t>What we will cover today</a:t>
            </a:r>
          </a:p>
        </p:txBody>
      </p:sp>
      <p:sp>
        <p:nvSpPr>
          <p:cNvPr id="3" name="Content Placeholder 2">
            <a:extLst>
              <a:ext uri="{FF2B5EF4-FFF2-40B4-BE49-F238E27FC236}">
                <a16:creationId xmlns:a16="http://schemas.microsoft.com/office/drawing/2014/main" id="{F57F00DD-1ACC-4DC2-85B3-B7D40D147877}"/>
              </a:ext>
            </a:extLst>
          </p:cNvPr>
          <p:cNvSpPr>
            <a:spLocks noGrp="1"/>
          </p:cNvSpPr>
          <p:nvPr>
            <p:ph idx="1"/>
          </p:nvPr>
        </p:nvSpPr>
        <p:spPr/>
        <p:txBody>
          <a:bodyPr>
            <a:normAutofit/>
          </a:bodyPr>
          <a:lstStyle/>
          <a:p>
            <a:pPr algn="l" fontAlgn="base">
              <a:buFont typeface="Arial" panose="020B0604020202020204" pitchFamily="34" charset="0"/>
              <a:buChar char="•"/>
            </a:pPr>
            <a:r>
              <a:rPr lang="en-GB" sz="2200" dirty="0"/>
              <a:t>What FOISA covers</a:t>
            </a:r>
          </a:p>
          <a:p>
            <a:pPr algn="l" fontAlgn="base">
              <a:buFont typeface="Arial" panose="020B0604020202020204" pitchFamily="34" charset="0"/>
              <a:buChar char="•"/>
            </a:pPr>
            <a:r>
              <a:rPr lang="en-GB" sz="2200" dirty="0"/>
              <a:t>The right to information</a:t>
            </a:r>
          </a:p>
          <a:p>
            <a:pPr algn="l" fontAlgn="base">
              <a:buFont typeface="Arial" panose="020B0604020202020204" pitchFamily="34" charset="0"/>
              <a:buChar char="•"/>
            </a:pPr>
            <a:r>
              <a:rPr lang="en-GB" sz="2200" dirty="0"/>
              <a:t>Challenges</a:t>
            </a:r>
          </a:p>
          <a:p>
            <a:pPr algn="l" fontAlgn="base">
              <a:buFont typeface="Arial" panose="020B0604020202020204" pitchFamily="34" charset="0"/>
              <a:buChar char="•"/>
            </a:pPr>
            <a:r>
              <a:rPr lang="en-GB" sz="2200" dirty="0"/>
              <a:t>Exemptions</a:t>
            </a:r>
          </a:p>
          <a:p>
            <a:pPr algn="l" fontAlgn="base">
              <a:buFont typeface="Arial" panose="020B0604020202020204" pitchFamily="34" charset="0"/>
              <a:buChar char="•"/>
            </a:pPr>
            <a:r>
              <a:rPr lang="en-GB" sz="2200" dirty="0"/>
              <a:t>Handling FOI requests</a:t>
            </a:r>
          </a:p>
          <a:p>
            <a:pPr algn="l" fontAlgn="base">
              <a:buFont typeface="Arial" panose="020B0604020202020204" pitchFamily="34" charset="0"/>
              <a:buChar char="•"/>
            </a:pPr>
            <a:r>
              <a:rPr lang="en-GB" sz="2200" dirty="0"/>
              <a:t>Guidance and support</a:t>
            </a:r>
          </a:p>
          <a:p>
            <a:pPr algn="l" fontAlgn="base">
              <a:buFont typeface="Arial" panose="020B0604020202020204" pitchFamily="34" charset="0"/>
              <a:buChar char="•"/>
            </a:pPr>
            <a:r>
              <a:rPr lang="en-GB" sz="2200" dirty="0"/>
              <a:t>5 tips for success</a:t>
            </a:r>
          </a:p>
          <a:p>
            <a:pPr algn="l" fontAlgn="base">
              <a:buFont typeface="Arial" panose="020B0604020202020204" pitchFamily="34" charset="0"/>
              <a:buChar char="•"/>
            </a:pPr>
            <a:r>
              <a:rPr lang="en-GB" sz="2200" dirty="0"/>
              <a:t>Publication Scheme</a:t>
            </a:r>
          </a:p>
          <a:p>
            <a:pPr algn="l" fontAlgn="base">
              <a:buFont typeface="Arial" panose="020B0604020202020204" pitchFamily="34" charset="0"/>
              <a:buChar char="•"/>
            </a:pPr>
            <a:endParaRPr lang="en-GB" sz="2200" dirty="0"/>
          </a:p>
          <a:p>
            <a:pPr algn="l" fontAlgn="base">
              <a:buFont typeface="Arial" panose="020B0604020202020204" pitchFamily="34" charset="0"/>
              <a:buChar char="•"/>
            </a:pPr>
            <a:endParaRPr lang="en-GB" b="0" i="0" dirty="0">
              <a:solidFill>
                <a:srgbClr val="313537"/>
              </a:solidFill>
              <a:effectLst/>
              <a:latin typeface="Merriweather"/>
            </a:endParaRPr>
          </a:p>
          <a:p>
            <a:pPr algn="l" fontAlgn="base">
              <a:buFont typeface="Arial" panose="020B0604020202020204" pitchFamily="34" charset="0"/>
              <a:buChar char="•"/>
            </a:pPr>
            <a:endParaRPr lang="en-GB" b="0" i="0" dirty="0">
              <a:solidFill>
                <a:srgbClr val="313537"/>
              </a:solidFill>
              <a:effectLst/>
              <a:latin typeface="Merriweather"/>
            </a:endParaRPr>
          </a:p>
          <a:p>
            <a:pPr marL="0" indent="0">
              <a:buNone/>
            </a:pPr>
            <a:endParaRPr lang="en-GB" dirty="0"/>
          </a:p>
        </p:txBody>
      </p:sp>
    </p:spTree>
    <p:extLst>
      <p:ext uri="{BB962C8B-B14F-4D97-AF65-F5344CB8AC3E}">
        <p14:creationId xmlns:p14="http://schemas.microsoft.com/office/powerpoint/2010/main" val="37799458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5846C-E185-4C91-9DFE-921CE8EF47CC}"/>
              </a:ext>
            </a:extLst>
          </p:cNvPr>
          <p:cNvSpPr>
            <a:spLocks noGrp="1"/>
          </p:cNvSpPr>
          <p:nvPr>
            <p:ph type="title"/>
          </p:nvPr>
        </p:nvSpPr>
        <p:spPr/>
        <p:txBody>
          <a:bodyPr/>
          <a:lstStyle/>
          <a:p>
            <a:r>
              <a:rPr lang="en-GB" b="1" dirty="0"/>
              <a:t>Consider the question carefully</a:t>
            </a:r>
          </a:p>
        </p:txBody>
      </p:sp>
      <p:sp>
        <p:nvSpPr>
          <p:cNvPr id="3" name="Content Placeholder 2">
            <a:extLst>
              <a:ext uri="{FF2B5EF4-FFF2-40B4-BE49-F238E27FC236}">
                <a16:creationId xmlns:a16="http://schemas.microsoft.com/office/drawing/2014/main" id="{62E5E9AA-3235-46E8-B555-BD41AA0CC4D4}"/>
              </a:ext>
            </a:extLst>
          </p:cNvPr>
          <p:cNvSpPr>
            <a:spLocks noGrp="1"/>
          </p:cNvSpPr>
          <p:nvPr>
            <p:ph idx="1"/>
          </p:nvPr>
        </p:nvSpPr>
        <p:spPr/>
        <p:txBody>
          <a:bodyPr>
            <a:normAutofit fontScale="85000" lnSpcReduction="20000"/>
          </a:bodyPr>
          <a:lstStyle/>
          <a:p>
            <a:r>
              <a:rPr lang="en-GB" dirty="0"/>
              <a:t>Do you think it will exceed the £600 staff cost to search for the information requested? Staff time is calculated at a maximum of £15 per hour so the cost limit equates to 40 hours. This cost </a:t>
            </a:r>
            <a:r>
              <a:rPr lang="en-GB" b="1" dirty="0"/>
              <a:t>does not </a:t>
            </a:r>
            <a:r>
              <a:rPr lang="en-GB" dirty="0"/>
              <a:t>include the time taken to decide if the information is held or if it should be provided. </a:t>
            </a:r>
          </a:p>
          <a:p>
            <a:endParaRPr lang="en-GB" dirty="0"/>
          </a:p>
          <a:p>
            <a:r>
              <a:rPr lang="en-GB" dirty="0"/>
              <a:t>Do you believe that an exemption may apply to the information? </a:t>
            </a:r>
          </a:p>
          <a:p>
            <a:endParaRPr lang="en-GB" dirty="0"/>
          </a:p>
          <a:p>
            <a:r>
              <a:rPr lang="en-GB" dirty="0"/>
              <a:t>Has any of the information needed to respond to the request been provided by a third party, for example, a supplier? </a:t>
            </a:r>
          </a:p>
          <a:p>
            <a:endParaRPr lang="en-GB" dirty="0"/>
          </a:p>
          <a:p>
            <a:pPr marL="0" indent="0">
              <a:buNone/>
            </a:pPr>
            <a:r>
              <a:rPr lang="en-GB" dirty="0"/>
              <a:t>If you answer YES to any of these questions, contact the FOI Manager who will advise you what action is needed.</a:t>
            </a:r>
          </a:p>
          <a:p>
            <a:endParaRPr lang="en-GB" dirty="0"/>
          </a:p>
        </p:txBody>
      </p:sp>
    </p:spTree>
    <p:extLst>
      <p:ext uri="{BB962C8B-B14F-4D97-AF65-F5344CB8AC3E}">
        <p14:creationId xmlns:p14="http://schemas.microsoft.com/office/powerpoint/2010/main" val="9759243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20743-6356-45E7-BBB9-35CED534A172}"/>
              </a:ext>
            </a:extLst>
          </p:cNvPr>
          <p:cNvSpPr>
            <a:spLocks noGrp="1"/>
          </p:cNvSpPr>
          <p:nvPr>
            <p:ph type="title"/>
          </p:nvPr>
        </p:nvSpPr>
        <p:spPr/>
        <p:txBody>
          <a:bodyPr/>
          <a:lstStyle/>
          <a:p>
            <a:r>
              <a:rPr lang="en-GB" b="1" dirty="0"/>
              <a:t>Task</a:t>
            </a:r>
          </a:p>
        </p:txBody>
      </p:sp>
      <p:sp>
        <p:nvSpPr>
          <p:cNvPr id="3" name="Content Placeholder 2">
            <a:extLst>
              <a:ext uri="{FF2B5EF4-FFF2-40B4-BE49-F238E27FC236}">
                <a16:creationId xmlns:a16="http://schemas.microsoft.com/office/drawing/2014/main" id="{EB473842-7B0F-46B4-BB6E-CEFC36A02E2E}"/>
              </a:ext>
            </a:extLst>
          </p:cNvPr>
          <p:cNvSpPr>
            <a:spLocks noGrp="1"/>
          </p:cNvSpPr>
          <p:nvPr>
            <p:ph idx="1"/>
          </p:nvPr>
        </p:nvSpPr>
        <p:spPr/>
        <p:txBody>
          <a:bodyPr/>
          <a:lstStyle/>
          <a:p>
            <a:pPr marL="0" indent="0">
              <a:buNone/>
            </a:pPr>
            <a:r>
              <a:rPr lang="en-GB" dirty="0"/>
              <a:t>What’s wrong with this request? </a:t>
            </a:r>
          </a:p>
          <a:p>
            <a:endParaRPr lang="en-GB" dirty="0"/>
          </a:p>
          <a:p>
            <a:r>
              <a:rPr lang="en-GB" dirty="0"/>
              <a:t>All information digitally held </a:t>
            </a:r>
          </a:p>
          <a:p>
            <a:r>
              <a:rPr lang="en-GB" dirty="0"/>
              <a:t>All information email inbound and outbound </a:t>
            </a:r>
          </a:p>
          <a:p>
            <a:r>
              <a:rPr lang="en-GB" dirty="0"/>
              <a:t>Any and all correspondence whatsoever</a:t>
            </a:r>
          </a:p>
          <a:p>
            <a:pPr marL="514350" indent="-514350">
              <a:buFont typeface="+mj-lt"/>
              <a:buAutoNum type="arabicPeriod"/>
            </a:pPr>
            <a:endParaRPr lang="en-GB" dirty="0"/>
          </a:p>
          <a:p>
            <a:pPr marL="514350" indent="-514350">
              <a:buFont typeface="+mj-lt"/>
              <a:buAutoNum type="arabicPeriod"/>
            </a:pPr>
            <a:endParaRPr lang="en-GB" dirty="0"/>
          </a:p>
          <a:p>
            <a:endParaRPr lang="en-GB" dirty="0"/>
          </a:p>
          <a:p>
            <a:pPr marL="0" indent="0">
              <a:buNone/>
            </a:pPr>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0434844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C71AC-892B-44C7-AE0A-D0C7EB7AE6AA}"/>
              </a:ext>
            </a:extLst>
          </p:cNvPr>
          <p:cNvSpPr>
            <a:spLocks noGrp="1"/>
          </p:cNvSpPr>
          <p:nvPr>
            <p:ph type="title"/>
          </p:nvPr>
        </p:nvSpPr>
        <p:spPr/>
        <p:txBody>
          <a:bodyPr/>
          <a:lstStyle/>
          <a:p>
            <a:r>
              <a:rPr lang="en-GB" b="1" dirty="0"/>
              <a:t>Manage the search and collation process</a:t>
            </a:r>
          </a:p>
        </p:txBody>
      </p:sp>
      <p:sp>
        <p:nvSpPr>
          <p:cNvPr id="3" name="Content Placeholder 2">
            <a:extLst>
              <a:ext uri="{FF2B5EF4-FFF2-40B4-BE49-F238E27FC236}">
                <a16:creationId xmlns:a16="http://schemas.microsoft.com/office/drawing/2014/main" id="{F7ADFC87-3F22-4E5D-B383-609469911454}"/>
              </a:ext>
            </a:extLst>
          </p:cNvPr>
          <p:cNvSpPr>
            <a:spLocks noGrp="1"/>
          </p:cNvSpPr>
          <p:nvPr>
            <p:ph idx="1"/>
          </p:nvPr>
        </p:nvSpPr>
        <p:spPr/>
        <p:txBody>
          <a:bodyPr>
            <a:normAutofit fontScale="92500" lnSpcReduction="10000"/>
          </a:bodyPr>
          <a:lstStyle/>
          <a:p>
            <a:r>
              <a:rPr lang="en-GB" dirty="0"/>
              <a:t>Of the 20 days – Case Managers will be given 10 days to locate and provide the information.</a:t>
            </a:r>
          </a:p>
          <a:p>
            <a:endParaRPr lang="en-GB" dirty="0"/>
          </a:p>
          <a:p>
            <a:r>
              <a:rPr lang="en-GB" dirty="0"/>
              <a:t>Where needed, conduct a full search for the information requested. </a:t>
            </a:r>
          </a:p>
          <a:p>
            <a:pPr lvl="1"/>
            <a:r>
              <a:rPr lang="en-GB" dirty="0"/>
              <a:t>Keep a record of searches made (there is a template for this) as it will be helpful evidence should the applicant request a review of their request and they appeal to the Scottish Information Commissioner.</a:t>
            </a:r>
          </a:p>
          <a:p>
            <a:endParaRPr lang="en-GB" dirty="0"/>
          </a:p>
          <a:p>
            <a:r>
              <a:rPr lang="en-GB" dirty="0"/>
              <a:t>Where you need to extract and summarise information from a document to respond to a request, write it in plain English in a way that conveys meaning to the applicant. Avoid or explain jargon here too.</a:t>
            </a:r>
          </a:p>
          <a:p>
            <a:endParaRPr lang="en-GB" dirty="0"/>
          </a:p>
          <a:p>
            <a:pPr marL="0" indent="0">
              <a:buNone/>
            </a:pPr>
            <a:endParaRPr lang="en-GB" dirty="0"/>
          </a:p>
        </p:txBody>
      </p:sp>
    </p:spTree>
    <p:extLst>
      <p:ext uri="{BB962C8B-B14F-4D97-AF65-F5344CB8AC3E}">
        <p14:creationId xmlns:p14="http://schemas.microsoft.com/office/powerpoint/2010/main" val="2580585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C71AC-892B-44C7-AE0A-D0C7EB7AE6AA}"/>
              </a:ext>
            </a:extLst>
          </p:cNvPr>
          <p:cNvSpPr>
            <a:spLocks noGrp="1"/>
          </p:cNvSpPr>
          <p:nvPr>
            <p:ph type="title"/>
          </p:nvPr>
        </p:nvSpPr>
        <p:spPr/>
        <p:txBody>
          <a:bodyPr/>
          <a:lstStyle/>
          <a:p>
            <a:r>
              <a:rPr lang="en-GB" b="1" dirty="0"/>
              <a:t>Manage the search and collation process</a:t>
            </a:r>
          </a:p>
        </p:txBody>
      </p:sp>
      <p:sp>
        <p:nvSpPr>
          <p:cNvPr id="3" name="Content Placeholder 2">
            <a:extLst>
              <a:ext uri="{FF2B5EF4-FFF2-40B4-BE49-F238E27FC236}">
                <a16:creationId xmlns:a16="http://schemas.microsoft.com/office/drawing/2014/main" id="{F7ADFC87-3F22-4E5D-B383-609469911454}"/>
              </a:ext>
            </a:extLst>
          </p:cNvPr>
          <p:cNvSpPr>
            <a:spLocks noGrp="1"/>
          </p:cNvSpPr>
          <p:nvPr>
            <p:ph idx="1"/>
          </p:nvPr>
        </p:nvSpPr>
        <p:spPr/>
        <p:txBody>
          <a:bodyPr>
            <a:normAutofit/>
          </a:bodyPr>
          <a:lstStyle/>
          <a:p>
            <a:endParaRPr lang="en-GB" dirty="0"/>
          </a:p>
          <a:p>
            <a:r>
              <a:rPr lang="en-GB" dirty="0"/>
              <a:t>Collate the information, and remove any duplicated information.</a:t>
            </a:r>
          </a:p>
          <a:p>
            <a:endParaRPr lang="en-GB" dirty="0"/>
          </a:p>
          <a:p>
            <a:r>
              <a:rPr lang="en-GB" dirty="0"/>
              <a:t>Review it and provide an explanation for any unfamiliar terms, jargon and technical phrases.</a:t>
            </a:r>
          </a:p>
          <a:p>
            <a:endParaRPr lang="en-GB" dirty="0"/>
          </a:p>
          <a:p>
            <a:pPr marL="0" indent="0">
              <a:buNone/>
            </a:pPr>
            <a:r>
              <a:rPr lang="en-GB" b="1" dirty="0"/>
              <a:t>Before</a:t>
            </a:r>
            <a:r>
              <a:rPr lang="en-GB" dirty="0"/>
              <a:t> sending the information to the </a:t>
            </a:r>
            <a:r>
              <a:rPr lang="en-GB" dirty="0">
                <a:hlinkClick r:id="rId2"/>
              </a:rPr>
              <a:t>FOI@sqa.org.uk</a:t>
            </a:r>
            <a:r>
              <a:rPr lang="en-GB" dirty="0"/>
              <a:t> check that you have answered all of the question(s) related to your area.</a:t>
            </a:r>
          </a:p>
          <a:p>
            <a:pPr marL="0" indent="0">
              <a:buNone/>
            </a:pPr>
            <a:endParaRPr lang="en-GB" dirty="0"/>
          </a:p>
        </p:txBody>
      </p:sp>
    </p:spTree>
    <p:extLst>
      <p:ext uri="{BB962C8B-B14F-4D97-AF65-F5344CB8AC3E}">
        <p14:creationId xmlns:p14="http://schemas.microsoft.com/office/powerpoint/2010/main" val="3103517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3D8B9-26FE-0167-ECA5-554CE50BBB52}"/>
              </a:ext>
            </a:extLst>
          </p:cNvPr>
          <p:cNvSpPr>
            <a:spLocks noGrp="1"/>
          </p:cNvSpPr>
          <p:nvPr>
            <p:ph type="title"/>
          </p:nvPr>
        </p:nvSpPr>
        <p:spPr/>
        <p:txBody>
          <a:bodyPr/>
          <a:lstStyle/>
          <a:p>
            <a:r>
              <a:rPr lang="en-GB" b="1" dirty="0"/>
              <a:t>The response</a:t>
            </a:r>
          </a:p>
        </p:txBody>
      </p:sp>
      <p:sp>
        <p:nvSpPr>
          <p:cNvPr id="3" name="Content Placeholder 2">
            <a:extLst>
              <a:ext uri="{FF2B5EF4-FFF2-40B4-BE49-F238E27FC236}">
                <a16:creationId xmlns:a16="http://schemas.microsoft.com/office/drawing/2014/main" id="{DE0AD9CF-3367-49DE-3A35-9871B7812CC4}"/>
              </a:ext>
            </a:extLst>
          </p:cNvPr>
          <p:cNvSpPr>
            <a:spLocks noGrp="1"/>
          </p:cNvSpPr>
          <p:nvPr>
            <p:ph idx="1"/>
          </p:nvPr>
        </p:nvSpPr>
        <p:spPr/>
        <p:txBody>
          <a:bodyPr/>
          <a:lstStyle/>
          <a:p>
            <a:pPr marL="0" indent="0">
              <a:buNone/>
            </a:pPr>
            <a:r>
              <a:rPr lang="en-GB" dirty="0"/>
              <a:t>The FOI Manager will prepare the response once the information is ready, arrange for it to be approved, and issuing the agreed response, when ready.</a:t>
            </a:r>
          </a:p>
          <a:p>
            <a:pPr marL="0" indent="0">
              <a:buNone/>
            </a:pPr>
            <a:endParaRPr lang="en-GB" dirty="0"/>
          </a:p>
          <a:p>
            <a:pPr marL="0" indent="0">
              <a:buNone/>
            </a:pPr>
            <a:r>
              <a:rPr lang="en-GB" dirty="0"/>
              <a:t>Comms will review the response where needed.</a:t>
            </a:r>
          </a:p>
          <a:p>
            <a:pPr marL="0" indent="0">
              <a:buNone/>
            </a:pPr>
            <a:endParaRPr lang="en-GB" dirty="0"/>
          </a:p>
          <a:p>
            <a:pPr marL="0" indent="0">
              <a:buNone/>
            </a:pPr>
            <a:r>
              <a:rPr lang="en-GB" dirty="0"/>
              <a:t>The Case Manager’s Director will be the Approver, unless EMT is required to approve it (for complex or sensitive requests) </a:t>
            </a:r>
          </a:p>
        </p:txBody>
      </p:sp>
    </p:spTree>
    <p:extLst>
      <p:ext uri="{BB962C8B-B14F-4D97-AF65-F5344CB8AC3E}">
        <p14:creationId xmlns:p14="http://schemas.microsoft.com/office/powerpoint/2010/main" val="32733160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0E91F5CA-B392-444C-88E3-BF5BAAEBD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DFCA2118-59A2-4310-A4B2-F2CBA821E8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940492"/>
            <a:ext cx="12192000" cy="1924333"/>
          </a:xfrm>
          <a:custGeom>
            <a:avLst/>
            <a:gdLst>
              <a:gd name="connsiteX0" fmla="*/ 6189199 w 12192000"/>
              <a:gd name="connsiteY0" fmla="*/ 588 h 1924333"/>
              <a:gd name="connsiteX1" fmla="*/ 6207079 w 12192000"/>
              <a:gd name="connsiteY1" fmla="*/ 2850 h 1924333"/>
              <a:gd name="connsiteX2" fmla="*/ 6285610 w 12192000"/>
              <a:gd name="connsiteY2" fmla="*/ 18131 h 1924333"/>
              <a:gd name="connsiteX3" fmla="*/ 6378008 w 12192000"/>
              <a:gd name="connsiteY3" fmla="*/ 24625 h 1924333"/>
              <a:gd name="connsiteX4" fmla="*/ 6466340 w 12192000"/>
              <a:gd name="connsiteY4" fmla="*/ 21366 h 1924333"/>
              <a:gd name="connsiteX5" fmla="*/ 6553334 w 12192000"/>
              <a:gd name="connsiteY5" fmla="*/ 35307 h 1924333"/>
              <a:gd name="connsiteX6" fmla="*/ 6626068 w 12192000"/>
              <a:gd name="connsiteY6" fmla="*/ 58045 h 1924333"/>
              <a:gd name="connsiteX7" fmla="*/ 6692303 w 12192000"/>
              <a:gd name="connsiteY7" fmla="*/ 91487 h 1924333"/>
              <a:gd name="connsiteX8" fmla="*/ 6733670 w 12192000"/>
              <a:gd name="connsiteY8" fmla="*/ 118130 h 1924333"/>
              <a:gd name="connsiteX9" fmla="*/ 6798016 w 12192000"/>
              <a:gd name="connsiteY9" fmla="*/ 112271 h 1924333"/>
              <a:gd name="connsiteX10" fmla="*/ 6801081 w 12192000"/>
              <a:gd name="connsiteY10" fmla="*/ 114963 h 1924333"/>
              <a:gd name="connsiteX11" fmla="*/ 6819351 w 12192000"/>
              <a:gd name="connsiteY11" fmla="*/ 128825 h 1924333"/>
              <a:gd name="connsiteX12" fmla="*/ 6852732 w 12192000"/>
              <a:gd name="connsiteY12" fmla="*/ 123321 h 1924333"/>
              <a:gd name="connsiteX13" fmla="*/ 6865247 w 12192000"/>
              <a:gd name="connsiteY13" fmla="*/ 128836 h 1924333"/>
              <a:gd name="connsiteX14" fmla="*/ 6905517 w 12192000"/>
              <a:gd name="connsiteY14" fmla="*/ 129265 h 1924333"/>
              <a:gd name="connsiteX15" fmla="*/ 6950286 w 12192000"/>
              <a:gd name="connsiteY15" fmla="*/ 150104 h 1924333"/>
              <a:gd name="connsiteX16" fmla="*/ 7003442 w 12192000"/>
              <a:gd name="connsiteY16" fmla="*/ 136136 h 1924333"/>
              <a:gd name="connsiteX17" fmla="*/ 7160047 w 12192000"/>
              <a:gd name="connsiteY17" fmla="*/ 166721 h 1924333"/>
              <a:gd name="connsiteX18" fmla="*/ 7325604 w 12192000"/>
              <a:gd name="connsiteY18" fmla="*/ 215867 h 1924333"/>
              <a:gd name="connsiteX19" fmla="*/ 7540522 w 12192000"/>
              <a:gd name="connsiteY19" fmla="*/ 239374 h 1924333"/>
              <a:gd name="connsiteX20" fmla="*/ 7612071 w 12192000"/>
              <a:gd name="connsiteY20" fmla="*/ 229553 h 1924333"/>
              <a:gd name="connsiteX21" fmla="*/ 7651995 w 12192000"/>
              <a:gd name="connsiteY21" fmla="*/ 244567 h 1924333"/>
              <a:gd name="connsiteX22" fmla="*/ 7725761 w 12192000"/>
              <a:gd name="connsiteY22" fmla="*/ 258638 h 1924333"/>
              <a:gd name="connsiteX23" fmla="*/ 7823038 w 12192000"/>
              <a:gd name="connsiteY23" fmla="*/ 287078 h 1924333"/>
              <a:gd name="connsiteX24" fmla="*/ 7866405 w 12192000"/>
              <a:gd name="connsiteY24" fmla="*/ 287288 h 1924333"/>
              <a:gd name="connsiteX25" fmla="*/ 7875021 w 12192000"/>
              <a:gd name="connsiteY25" fmla="*/ 288224 h 1924333"/>
              <a:gd name="connsiteX26" fmla="*/ 7875146 w 12192000"/>
              <a:gd name="connsiteY26" fmla="*/ 288614 h 1924333"/>
              <a:gd name="connsiteX27" fmla="*/ 7907443 w 12192000"/>
              <a:gd name="connsiteY27" fmla="*/ 291752 h 1924333"/>
              <a:gd name="connsiteX28" fmla="*/ 7912892 w 12192000"/>
              <a:gd name="connsiteY28" fmla="*/ 294833 h 1924333"/>
              <a:gd name="connsiteX29" fmla="*/ 7946345 w 12192000"/>
              <a:gd name="connsiteY29" fmla="*/ 319359 h 1924333"/>
              <a:gd name="connsiteX30" fmla="*/ 8021238 w 12192000"/>
              <a:gd name="connsiteY30" fmla="*/ 315159 h 1924333"/>
              <a:gd name="connsiteX31" fmla="*/ 8094697 w 12192000"/>
              <a:gd name="connsiteY31" fmla="*/ 351819 h 1924333"/>
              <a:gd name="connsiteX32" fmla="*/ 8155208 w 12192000"/>
              <a:gd name="connsiteY32" fmla="*/ 371168 h 1924333"/>
              <a:gd name="connsiteX33" fmla="*/ 8248472 w 12192000"/>
              <a:gd name="connsiteY33" fmla="*/ 400489 h 1924333"/>
              <a:gd name="connsiteX34" fmla="*/ 8300068 w 12192000"/>
              <a:gd name="connsiteY34" fmla="*/ 405531 h 1924333"/>
              <a:gd name="connsiteX35" fmla="*/ 8356293 w 12192000"/>
              <a:gd name="connsiteY35" fmla="*/ 403328 h 1924333"/>
              <a:gd name="connsiteX36" fmla="*/ 8475838 w 12192000"/>
              <a:gd name="connsiteY36" fmla="*/ 435524 h 1924333"/>
              <a:gd name="connsiteX37" fmla="*/ 8575216 w 12192000"/>
              <a:gd name="connsiteY37" fmla="*/ 450198 h 1924333"/>
              <a:gd name="connsiteX38" fmla="*/ 8588650 w 12192000"/>
              <a:gd name="connsiteY38" fmla="*/ 447070 h 1924333"/>
              <a:gd name="connsiteX39" fmla="*/ 8612184 w 12192000"/>
              <a:gd name="connsiteY39" fmla="*/ 439577 h 1924333"/>
              <a:gd name="connsiteX40" fmla="*/ 8630713 w 12192000"/>
              <a:gd name="connsiteY40" fmla="*/ 433015 h 1924333"/>
              <a:gd name="connsiteX41" fmla="*/ 8704240 w 12192000"/>
              <a:gd name="connsiteY41" fmla="*/ 422865 h 1924333"/>
              <a:gd name="connsiteX42" fmla="*/ 8829513 w 12192000"/>
              <a:gd name="connsiteY42" fmla="*/ 429389 h 1924333"/>
              <a:gd name="connsiteX43" fmla="*/ 9083651 w 12192000"/>
              <a:gd name="connsiteY43" fmla="*/ 390744 h 1924333"/>
              <a:gd name="connsiteX44" fmla="*/ 9371402 w 12192000"/>
              <a:gd name="connsiteY44" fmla="*/ 371809 h 1924333"/>
              <a:gd name="connsiteX45" fmla="*/ 9429586 w 12192000"/>
              <a:gd name="connsiteY45" fmla="*/ 369213 h 1924333"/>
              <a:gd name="connsiteX46" fmla="*/ 9489757 w 12192000"/>
              <a:gd name="connsiteY46" fmla="*/ 377814 h 1924333"/>
              <a:gd name="connsiteX47" fmla="*/ 9516954 w 12192000"/>
              <a:gd name="connsiteY47" fmla="*/ 376991 h 1924333"/>
              <a:gd name="connsiteX48" fmla="*/ 9645588 w 12192000"/>
              <a:gd name="connsiteY48" fmla="*/ 363590 h 1924333"/>
              <a:gd name="connsiteX49" fmla="*/ 9722896 w 12192000"/>
              <a:gd name="connsiteY49" fmla="*/ 360983 h 1924333"/>
              <a:gd name="connsiteX50" fmla="*/ 9752803 w 12192000"/>
              <a:gd name="connsiteY50" fmla="*/ 368492 h 1924333"/>
              <a:gd name="connsiteX51" fmla="*/ 9890305 w 12192000"/>
              <a:gd name="connsiteY51" fmla="*/ 380736 h 1924333"/>
              <a:gd name="connsiteX52" fmla="*/ 9939767 w 12192000"/>
              <a:gd name="connsiteY52" fmla="*/ 377776 h 1924333"/>
              <a:gd name="connsiteX53" fmla="*/ 9944355 w 12192000"/>
              <a:gd name="connsiteY53" fmla="*/ 377352 h 1924333"/>
              <a:gd name="connsiteX54" fmla="*/ 9953719 w 12192000"/>
              <a:gd name="connsiteY54" fmla="*/ 375642 h 1924333"/>
              <a:gd name="connsiteX55" fmla="*/ 9955809 w 12192000"/>
              <a:gd name="connsiteY55" fmla="*/ 376294 h 1924333"/>
              <a:gd name="connsiteX56" fmla="*/ 10032710 w 12192000"/>
              <a:gd name="connsiteY56" fmla="*/ 394940 h 1924333"/>
              <a:gd name="connsiteX57" fmla="*/ 10049925 w 12192000"/>
              <a:gd name="connsiteY57" fmla="*/ 404971 h 1924333"/>
              <a:gd name="connsiteX58" fmla="*/ 10112671 w 12192000"/>
              <a:gd name="connsiteY58" fmla="*/ 414549 h 1924333"/>
              <a:gd name="connsiteX59" fmla="*/ 10170853 w 12192000"/>
              <a:gd name="connsiteY59" fmla="*/ 435168 h 1924333"/>
              <a:gd name="connsiteX60" fmla="*/ 10290184 w 12192000"/>
              <a:gd name="connsiteY60" fmla="*/ 448123 h 1924333"/>
              <a:gd name="connsiteX61" fmla="*/ 10320158 w 12192000"/>
              <a:gd name="connsiteY61" fmla="*/ 458352 h 1924333"/>
              <a:gd name="connsiteX62" fmla="*/ 10321815 w 12192000"/>
              <a:gd name="connsiteY62" fmla="*/ 463087 h 1924333"/>
              <a:gd name="connsiteX63" fmla="*/ 10373742 w 12192000"/>
              <a:gd name="connsiteY63" fmla="*/ 464538 h 1924333"/>
              <a:gd name="connsiteX64" fmla="*/ 10428532 w 12192000"/>
              <a:gd name="connsiteY64" fmla="*/ 492504 h 1924333"/>
              <a:gd name="connsiteX65" fmla="*/ 10466490 w 12192000"/>
              <a:gd name="connsiteY65" fmla="*/ 517759 h 1924333"/>
              <a:gd name="connsiteX66" fmla="*/ 10466675 w 12192000"/>
              <a:gd name="connsiteY66" fmla="*/ 522076 h 1924333"/>
              <a:gd name="connsiteX67" fmla="*/ 10470309 w 12192000"/>
              <a:gd name="connsiteY67" fmla="*/ 522792 h 1924333"/>
              <a:gd name="connsiteX68" fmla="*/ 10474138 w 12192000"/>
              <a:gd name="connsiteY68" fmla="*/ 519761 h 1924333"/>
              <a:gd name="connsiteX69" fmla="*/ 10501100 w 12192000"/>
              <a:gd name="connsiteY69" fmla="*/ 528263 h 1924333"/>
              <a:gd name="connsiteX70" fmla="*/ 10502395 w 12192000"/>
              <a:gd name="connsiteY70" fmla="*/ 536393 h 1924333"/>
              <a:gd name="connsiteX71" fmla="*/ 10689496 w 12192000"/>
              <a:gd name="connsiteY71" fmla="*/ 560233 h 1924333"/>
              <a:gd name="connsiteX72" fmla="*/ 10788736 w 12192000"/>
              <a:gd name="connsiteY72" fmla="*/ 613188 h 1924333"/>
              <a:gd name="connsiteX73" fmla="*/ 10819747 w 12192000"/>
              <a:gd name="connsiteY73" fmla="*/ 621351 h 1924333"/>
              <a:gd name="connsiteX74" fmla="*/ 10864632 w 12192000"/>
              <a:gd name="connsiteY74" fmla="*/ 644858 h 1924333"/>
              <a:gd name="connsiteX75" fmla="*/ 10929407 w 12192000"/>
              <a:gd name="connsiteY75" fmla="*/ 652945 h 1924333"/>
              <a:gd name="connsiteX76" fmla="*/ 10979412 w 12192000"/>
              <a:gd name="connsiteY76" fmla="*/ 654217 h 1924333"/>
              <a:gd name="connsiteX77" fmla="*/ 11006959 w 12192000"/>
              <a:gd name="connsiteY77" fmla="*/ 657017 h 1924333"/>
              <a:gd name="connsiteX78" fmla="*/ 11077038 w 12192000"/>
              <a:gd name="connsiteY78" fmla="*/ 668487 h 1924333"/>
              <a:gd name="connsiteX79" fmla="*/ 11157850 w 12192000"/>
              <a:gd name="connsiteY79" fmla="*/ 693164 h 1924333"/>
              <a:gd name="connsiteX80" fmla="*/ 11175276 w 12192000"/>
              <a:gd name="connsiteY80" fmla="*/ 697243 h 1924333"/>
              <a:gd name="connsiteX81" fmla="*/ 11191131 w 12192000"/>
              <a:gd name="connsiteY81" fmla="*/ 696085 h 1924333"/>
              <a:gd name="connsiteX82" fmla="*/ 11195573 w 12192000"/>
              <a:gd name="connsiteY82" fmla="*/ 691751 h 1924333"/>
              <a:gd name="connsiteX83" fmla="*/ 11205299 w 12192000"/>
              <a:gd name="connsiteY83" fmla="*/ 693247 h 1924333"/>
              <a:gd name="connsiteX84" fmla="*/ 11223770 w 12192000"/>
              <a:gd name="connsiteY84" fmla="*/ 690335 h 1924333"/>
              <a:gd name="connsiteX85" fmla="*/ 11292119 w 12192000"/>
              <a:gd name="connsiteY85" fmla="*/ 713311 h 1924333"/>
              <a:gd name="connsiteX86" fmla="*/ 11435379 w 12192000"/>
              <a:gd name="connsiteY86" fmla="*/ 758519 h 1924333"/>
              <a:gd name="connsiteX87" fmla="*/ 11604406 w 12192000"/>
              <a:gd name="connsiteY87" fmla="*/ 810476 h 1924333"/>
              <a:gd name="connsiteX88" fmla="*/ 11652155 w 12192000"/>
              <a:gd name="connsiteY88" fmla="*/ 825109 h 1924333"/>
              <a:gd name="connsiteX89" fmla="*/ 11654192 w 12192000"/>
              <a:gd name="connsiteY89" fmla="*/ 827301 h 1924333"/>
              <a:gd name="connsiteX90" fmla="*/ 11676599 w 12192000"/>
              <a:gd name="connsiteY90" fmla="*/ 846628 h 1924333"/>
              <a:gd name="connsiteX91" fmla="*/ 11775168 w 12192000"/>
              <a:gd name="connsiteY91" fmla="*/ 890664 h 1924333"/>
              <a:gd name="connsiteX92" fmla="*/ 11826341 w 12192000"/>
              <a:gd name="connsiteY92" fmla="*/ 877558 h 1924333"/>
              <a:gd name="connsiteX93" fmla="*/ 11879068 w 12192000"/>
              <a:gd name="connsiteY93" fmla="*/ 874038 h 1924333"/>
              <a:gd name="connsiteX94" fmla="*/ 11889563 w 12192000"/>
              <a:gd name="connsiteY94" fmla="*/ 878619 h 1924333"/>
              <a:gd name="connsiteX95" fmla="*/ 12016613 w 12192000"/>
              <a:gd name="connsiteY95" fmla="*/ 886111 h 1924333"/>
              <a:gd name="connsiteX96" fmla="*/ 12108292 w 12192000"/>
              <a:gd name="connsiteY96" fmla="*/ 868500 h 1924333"/>
              <a:gd name="connsiteX97" fmla="*/ 12182910 w 12192000"/>
              <a:gd name="connsiteY97" fmla="*/ 882003 h 1924333"/>
              <a:gd name="connsiteX98" fmla="*/ 12192000 w 12192000"/>
              <a:gd name="connsiteY98" fmla="*/ 884778 h 1924333"/>
              <a:gd name="connsiteX99" fmla="*/ 12192000 w 12192000"/>
              <a:gd name="connsiteY99" fmla="*/ 1610315 h 1924333"/>
              <a:gd name="connsiteX100" fmla="*/ 12191998 w 12192000"/>
              <a:gd name="connsiteY100" fmla="*/ 1610315 h 1924333"/>
              <a:gd name="connsiteX101" fmla="*/ 12191998 w 12192000"/>
              <a:gd name="connsiteY101" fmla="*/ 1924333 h 1924333"/>
              <a:gd name="connsiteX102" fmla="*/ 0 w 12192000"/>
              <a:gd name="connsiteY102" fmla="*/ 1924333 h 1924333"/>
              <a:gd name="connsiteX103" fmla="*/ 0 w 12192000"/>
              <a:gd name="connsiteY103" fmla="*/ 505159 h 1924333"/>
              <a:gd name="connsiteX104" fmla="*/ 5722 w 12192000"/>
              <a:gd name="connsiteY104" fmla="*/ 508889 h 1924333"/>
              <a:gd name="connsiteX105" fmla="*/ 38476 w 12192000"/>
              <a:gd name="connsiteY105" fmla="*/ 524137 h 1924333"/>
              <a:gd name="connsiteX106" fmla="*/ 192883 w 12192000"/>
              <a:gd name="connsiteY106" fmla="*/ 545272 h 1924333"/>
              <a:gd name="connsiteX107" fmla="*/ 343710 w 12192000"/>
              <a:gd name="connsiteY107" fmla="*/ 565029 h 1924333"/>
              <a:gd name="connsiteX108" fmla="*/ 471066 w 12192000"/>
              <a:gd name="connsiteY108" fmla="*/ 549837 h 1924333"/>
              <a:gd name="connsiteX109" fmla="*/ 617333 w 12192000"/>
              <a:gd name="connsiteY109" fmla="*/ 526428 h 1924333"/>
              <a:gd name="connsiteX110" fmla="*/ 725203 w 12192000"/>
              <a:gd name="connsiteY110" fmla="*/ 523793 h 1924333"/>
              <a:gd name="connsiteX111" fmla="*/ 788494 w 12192000"/>
              <a:gd name="connsiteY111" fmla="*/ 505799 h 1924333"/>
              <a:gd name="connsiteX112" fmla="*/ 885977 w 12192000"/>
              <a:gd name="connsiteY112" fmla="*/ 526585 h 1924333"/>
              <a:gd name="connsiteX113" fmla="*/ 932142 w 12192000"/>
              <a:gd name="connsiteY113" fmla="*/ 528005 h 1924333"/>
              <a:gd name="connsiteX114" fmla="*/ 1090404 w 12192000"/>
              <a:gd name="connsiteY114" fmla="*/ 498299 h 1924333"/>
              <a:gd name="connsiteX115" fmla="*/ 1188628 w 12192000"/>
              <a:gd name="connsiteY115" fmla="*/ 483151 h 1924333"/>
              <a:gd name="connsiteX116" fmla="*/ 1316247 w 12192000"/>
              <a:gd name="connsiteY116" fmla="*/ 425979 h 1924333"/>
              <a:gd name="connsiteX117" fmla="*/ 1357712 w 12192000"/>
              <a:gd name="connsiteY117" fmla="*/ 416549 h 1924333"/>
              <a:gd name="connsiteX118" fmla="*/ 1425921 w 12192000"/>
              <a:gd name="connsiteY118" fmla="*/ 413953 h 1924333"/>
              <a:gd name="connsiteX119" fmla="*/ 1503817 w 12192000"/>
              <a:gd name="connsiteY119" fmla="*/ 380457 h 1924333"/>
              <a:gd name="connsiteX120" fmla="*/ 1639196 w 12192000"/>
              <a:gd name="connsiteY120" fmla="*/ 372785 h 1924333"/>
              <a:gd name="connsiteX121" fmla="*/ 1705606 w 12192000"/>
              <a:gd name="connsiteY121" fmla="*/ 359023 h 1924333"/>
              <a:gd name="connsiteX122" fmla="*/ 1813011 w 12192000"/>
              <a:gd name="connsiteY122" fmla="*/ 331023 h 1924333"/>
              <a:gd name="connsiteX123" fmla="*/ 1831380 w 12192000"/>
              <a:gd name="connsiteY123" fmla="*/ 341307 h 1924333"/>
              <a:gd name="connsiteX124" fmla="*/ 1858612 w 12192000"/>
              <a:gd name="connsiteY124" fmla="*/ 326777 h 1924333"/>
              <a:gd name="connsiteX125" fmla="*/ 1880661 w 12192000"/>
              <a:gd name="connsiteY125" fmla="*/ 335987 h 1924333"/>
              <a:gd name="connsiteX126" fmla="*/ 1941495 w 12192000"/>
              <a:gd name="connsiteY126" fmla="*/ 310792 h 1924333"/>
              <a:gd name="connsiteX127" fmla="*/ 1995402 w 12192000"/>
              <a:gd name="connsiteY127" fmla="*/ 305480 h 1924333"/>
              <a:gd name="connsiteX128" fmla="*/ 2223864 w 12192000"/>
              <a:gd name="connsiteY128" fmla="*/ 266118 h 1924333"/>
              <a:gd name="connsiteX129" fmla="*/ 2418043 w 12192000"/>
              <a:gd name="connsiteY129" fmla="*/ 215314 h 1924333"/>
              <a:gd name="connsiteX130" fmla="*/ 2558461 w 12192000"/>
              <a:gd name="connsiteY130" fmla="*/ 168193 h 1924333"/>
              <a:gd name="connsiteX131" fmla="*/ 2595535 w 12192000"/>
              <a:gd name="connsiteY131" fmla="*/ 158548 h 1924333"/>
              <a:gd name="connsiteX132" fmla="*/ 2626942 w 12192000"/>
              <a:gd name="connsiteY132" fmla="*/ 130400 h 1924333"/>
              <a:gd name="connsiteX133" fmla="*/ 2632225 w 12192000"/>
              <a:gd name="connsiteY133" fmla="*/ 130446 h 1924333"/>
              <a:gd name="connsiteX134" fmla="*/ 2696856 w 12192000"/>
              <a:gd name="connsiteY134" fmla="*/ 128498 h 1924333"/>
              <a:gd name="connsiteX135" fmla="*/ 2759767 w 12192000"/>
              <a:gd name="connsiteY135" fmla="*/ 127784 h 1924333"/>
              <a:gd name="connsiteX136" fmla="*/ 2792685 w 12192000"/>
              <a:gd name="connsiteY136" fmla="*/ 115710 h 1924333"/>
              <a:gd name="connsiteX137" fmla="*/ 2799767 w 12192000"/>
              <a:gd name="connsiteY137" fmla="*/ 113754 h 1924333"/>
              <a:gd name="connsiteX138" fmla="*/ 2829799 w 12192000"/>
              <a:gd name="connsiteY138" fmla="*/ 120042 h 1924333"/>
              <a:gd name="connsiteX139" fmla="*/ 2890704 w 12192000"/>
              <a:gd name="connsiteY139" fmla="*/ 121493 h 1924333"/>
              <a:gd name="connsiteX140" fmla="*/ 3042646 w 12192000"/>
              <a:gd name="connsiteY140" fmla="*/ 112273 h 1924333"/>
              <a:gd name="connsiteX141" fmla="*/ 3146630 w 12192000"/>
              <a:gd name="connsiteY141" fmla="*/ 100898 h 1924333"/>
              <a:gd name="connsiteX142" fmla="*/ 3233163 w 12192000"/>
              <a:gd name="connsiteY142" fmla="*/ 120200 h 1924333"/>
              <a:gd name="connsiteX143" fmla="*/ 3372699 w 12192000"/>
              <a:gd name="connsiteY143" fmla="*/ 129394 h 1924333"/>
              <a:gd name="connsiteX144" fmla="*/ 3394352 w 12192000"/>
              <a:gd name="connsiteY144" fmla="*/ 131671 h 1924333"/>
              <a:gd name="connsiteX145" fmla="*/ 3448218 w 12192000"/>
              <a:gd name="connsiteY145" fmla="*/ 118229 h 1924333"/>
              <a:gd name="connsiteX146" fmla="*/ 3505047 w 12192000"/>
              <a:gd name="connsiteY146" fmla="*/ 115412 h 1924333"/>
              <a:gd name="connsiteX147" fmla="*/ 3521767 w 12192000"/>
              <a:gd name="connsiteY147" fmla="*/ 111071 h 1924333"/>
              <a:gd name="connsiteX148" fmla="*/ 3585137 w 12192000"/>
              <a:gd name="connsiteY148" fmla="*/ 114371 h 1924333"/>
              <a:gd name="connsiteX149" fmla="*/ 3690293 w 12192000"/>
              <a:gd name="connsiteY149" fmla="*/ 98301 h 1924333"/>
              <a:gd name="connsiteX150" fmla="*/ 3867818 w 12192000"/>
              <a:gd name="connsiteY150" fmla="*/ 88985 h 1924333"/>
              <a:gd name="connsiteX151" fmla="*/ 4091337 w 12192000"/>
              <a:gd name="connsiteY151" fmla="*/ 70813 h 1924333"/>
              <a:gd name="connsiteX152" fmla="*/ 4246332 w 12192000"/>
              <a:gd name="connsiteY152" fmla="*/ 41697 h 1924333"/>
              <a:gd name="connsiteX153" fmla="*/ 4266975 w 12192000"/>
              <a:gd name="connsiteY153" fmla="*/ 46592 h 1924333"/>
              <a:gd name="connsiteX154" fmla="*/ 4270566 w 12192000"/>
              <a:gd name="connsiteY154" fmla="*/ 47620 h 1924333"/>
              <a:gd name="connsiteX155" fmla="*/ 4288964 w 12192000"/>
              <a:gd name="connsiteY155" fmla="*/ 52766 h 1924333"/>
              <a:gd name="connsiteX156" fmla="*/ 4365137 w 12192000"/>
              <a:gd name="connsiteY156" fmla="*/ 51783 h 1924333"/>
              <a:gd name="connsiteX157" fmla="*/ 4430546 w 12192000"/>
              <a:gd name="connsiteY157" fmla="*/ 44555 h 1924333"/>
              <a:gd name="connsiteX158" fmla="*/ 4444136 w 12192000"/>
              <a:gd name="connsiteY158" fmla="*/ 39567 h 1924333"/>
              <a:gd name="connsiteX159" fmla="*/ 4534039 w 12192000"/>
              <a:gd name="connsiteY159" fmla="*/ 31604 h 1924333"/>
              <a:gd name="connsiteX160" fmla="*/ 4560448 w 12192000"/>
              <a:gd name="connsiteY160" fmla="*/ 25231 h 1924333"/>
              <a:gd name="connsiteX161" fmla="*/ 4568006 w 12192000"/>
              <a:gd name="connsiteY161" fmla="*/ 25970 h 1924333"/>
              <a:gd name="connsiteX162" fmla="*/ 4595497 w 12192000"/>
              <a:gd name="connsiteY162" fmla="*/ 22958 h 1924333"/>
              <a:gd name="connsiteX163" fmla="*/ 4608623 w 12192000"/>
              <a:gd name="connsiteY163" fmla="*/ 18108 h 1924333"/>
              <a:gd name="connsiteX164" fmla="*/ 4623942 w 12192000"/>
              <a:gd name="connsiteY164" fmla="*/ 22251 h 1924333"/>
              <a:gd name="connsiteX165" fmla="*/ 4664336 w 12192000"/>
              <a:gd name="connsiteY165" fmla="*/ 23306 h 1924333"/>
              <a:gd name="connsiteX166" fmla="*/ 4677385 w 12192000"/>
              <a:gd name="connsiteY166" fmla="*/ 18246 h 1924333"/>
              <a:gd name="connsiteX167" fmla="*/ 4698143 w 12192000"/>
              <a:gd name="connsiteY167" fmla="*/ 18036 h 1924333"/>
              <a:gd name="connsiteX168" fmla="*/ 4750609 w 12192000"/>
              <a:gd name="connsiteY168" fmla="*/ 23611 h 1924333"/>
              <a:gd name="connsiteX169" fmla="*/ 4784658 w 12192000"/>
              <a:gd name="connsiteY169" fmla="*/ 25057 h 1924333"/>
              <a:gd name="connsiteX170" fmla="*/ 4847558 w 12192000"/>
              <a:gd name="connsiteY170" fmla="*/ 38726 h 1924333"/>
              <a:gd name="connsiteX171" fmla="*/ 4909134 w 12192000"/>
              <a:gd name="connsiteY171" fmla="*/ 50659 h 1924333"/>
              <a:gd name="connsiteX172" fmla="*/ 5099219 w 12192000"/>
              <a:gd name="connsiteY172" fmla="*/ 55050 h 1924333"/>
              <a:gd name="connsiteX173" fmla="*/ 5184992 w 12192000"/>
              <a:gd name="connsiteY173" fmla="*/ 67596 h 1924333"/>
              <a:gd name="connsiteX174" fmla="*/ 5229637 w 12192000"/>
              <a:gd name="connsiteY174" fmla="*/ 67789 h 1924333"/>
              <a:gd name="connsiteX175" fmla="*/ 5389346 w 12192000"/>
              <a:gd name="connsiteY175" fmla="*/ 80211 h 1924333"/>
              <a:gd name="connsiteX176" fmla="*/ 5494414 w 12192000"/>
              <a:gd name="connsiteY176" fmla="*/ 75926 h 1924333"/>
              <a:gd name="connsiteX177" fmla="*/ 5528443 w 12192000"/>
              <a:gd name="connsiteY177" fmla="*/ 77206 h 1924333"/>
              <a:gd name="connsiteX178" fmla="*/ 5684939 w 12192000"/>
              <a:gd name="connsiteY178" fmla="*/ 50269 h 1924333"/>
              <a:gd name="connsiteX179" fmla="*/ 5765146 w 12192000"/>
              <a:gd name="connsiteY179" fmla="*/ 50414 h 1924333"/>
              <a:gd name="connsiteX180" fmla="*/ 5848655 w 12192000"/>
              <a:gd name="connsiteY180" fmla="*/ 35257 h 1924333"/>
              <a:gd name="connsiteX181" fmla="*/ 5930656 w 12192000"/>
              <a:gd name="connsiteY181" fmla="*/ 30131 h 1924333"/>
              <a:gd name="connsiteX182" fmla="*/ 6124150 w 12192000"/>
              <a:gd name="connsiteY182" fmla="*/ 31679 h 1924333"/>
              <a:gd name="connsiteX183" fmla="*/ 6189199 w 12192000"/>
              <a:gd name="connsiteY183" fmla="*/ 588 h 1924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Lst>
            <a:rect l="l" t="t" r="r" b="b"/>
            <a:pathLst>
              <a:path w="12192000" h="1924333">
                <a:moveTo>
                  <a:pt x="6189199" y="588"/>
                </a:moveTo>
                <a:cubicBezTo>
                  <a:pt x="6196356" y="-574"/>
                  <a:pt x="6202609" y="-108"/>
                  <a:pt x="6207079" y="2850"/>
                </a:cubicBezTo>
                <a:cubicBezTo>
                  <a:pt x="6222026" y="2749"/>
                  <a:pt x="6273489" y="3767"/>
                  <a:pt x="6285610" y="18131"/>
                </a:cubicBezTo>
                <a:cubicBezTo>
                  <a:pt x="6307255" y="18685"/>
                  <a:pt x="6357141" y="23793"/>
                  <a:pt x="6378008" y="24625"/>
                </a:cubicBezTo>
                <a:cubicBezTo>
                  <a:pt x="6409946" y="30645"/>
                  <a:pt x="6438307" y="10375"/>
                  <a:pt x="6466340" y="21366"/>
                </a:cubicBezTo>
                <a:cubicBezTo>
                  <a:pt x="6488276" y="31229"/>
                  <a:pt x="6529854" y="28110"/>
                  <a:pt x="6553334" y="35307"/>
                </a:cubicBezTo>
                <a:cubicBezTo>
                  <a:pt x="6561737" y="48059"/>
                  <a:pt x="6609188" y="62087"/>
                  <a:pt x="6626068" y="58045"/>
                </a:cubicBezTo>
                <a:cubicBezTo>
                  <a:pt x="6660952" y="66570"/>
                  <a:pt x="6666277" y="84716"/>
                  <a:pt x="6692303" y="91487"/>
                </a:cubicBezTo>
                <a:lnTo>
                  <a:pt x="6733670" y="118130"/>
                </a:lnTo>
                <a:lnTo>
                  <a:pt x="6798016" y="112271"/>
                </a:lnTo>
                <a:lnTo>
                  <a:pt x="6801081" y="114963"/>
                </a:lnTo>
                <a:cubicBezTo>
                  <a:pt x="6806919" y="120140"/>
                  <a:pt x="6812832" y="125016"/>
                  <a:pt x="6819351" y="128825"/>
                </a:cubicBezTo>
                <a:cubicBezTo>
                  <a:pt x="6825742" y="109997"/>
                  <a:pt x="6840132" y="116541"/>
                  <a:pt x="6852732" y="123321"/>
                </a:cubicBezTo>
                <a:lnTo>
                  <a:pt x="6865247" y="128836"/>
                </a:lnTo>
                <a:lnTo>
                  <a:pt x="6905517" y="129265"/>
                </a:lnTo>
                <a:cubicBezTo>
                  <a:pt x="6934052" y="140042"/>
                  <a:pt x="6939773" y="141556"/>
                  <a:pt x="6950286" y="150104"/>
                </a:cubicBezTo>
                <a:lnTo>
                  <a:pt x="7003442" y="136136"/>
                </a:lnTo>
                <a:lnTo>
                  <a:pt x="7160047" y="166721"/>
                </a:lnTo>
                <a:cubicBezTo>
                  <a:pt x="7207281" y="179911"/>
                  <a:pt x="7280644" y="210197"/>
                  <a:pt x="7325604" y="215867"/>
                </a:cubicBezTo>
                <a:cubicBezTo>
                  <a:pt x="7460113" y="233904"/>
                  <a:pt x="7393081" y="242880"/>
                  <a:pt x="7540522" y="239374"/>
                </a:cubicBezTo>
                <a:cubicBezTo>
                  <a:pt x="7545714" y="234872"/>
                  <a:pt x="7605972" y="231727"/>
                  <a:pt x="7612071" y="229553"/>
                </a:cubicBezTo>
                <a:lnTo>
                  <a:pt x="7651995" y="244567"/>
                </a:lnTo>
                <a:lnTo>
                  <a:pt x="7725761" y="258638"/>
                </a:lnTo>
                <a:lnTo>
                  <a:pt x="7823038" y="287078"/>
                </a:lnTo>
                <a:cubicBezTo>
                  <a:pt x="7837080" y="286482"/>
                  <a:pt x="7851647" y="286498"/>
                  <a:pt x="7866405" y="287288"/>
                </a:cubicBezTo>
                <a:lnTo>
                  <a:pt x="7875021" y="288224"/>
                </a:lnTo>
                <a:cubicBezTo>
                  <a:pt x="7875062" y="288354"/>
                  <a:pt x="7875105" y="288483"/>
                  <a:pt x="7875146" y="288614"/>
                </a:cubicBezTo>
                <a:cubicBezTo>
                  <a:pt x="7880550" y="289202"/>
                  <a:pt x="7901153" y="290716"/>
                  <a:pt x="7907443" y="291752"/>
                </a:cubicBezTo>
                <a:lnTo>
                  <a:pt x="7912892" y="294833"/>
                </a:lnTo>
                <a:lnTo>
                  <a:pt x="7946345" y="319359"/>
                </a:lnTo>
                <a:cubicBezTo>
                  <a:pt x="7958657" y="312776"/>
                  <a:pt x="7996513" y="309749"/>
                  <a:pt x="8021238" y="315159"/>
                </a:cubicBezTo>
                <a:cubicBezTo>
                  <a:pt x="8045964" y="320570"/>
                  <a:pt x="8058169" y="340462"/>
                  <a:pt x="8094697" y="351819"/>
                </a:cubicBezTo>
                <a:cubicBezTo>
                  <a:pt x="8129587" y="361154"/>
                  <a:pt x="8116181" y="360544"/>
                  <a:pt x="8155208" y="371168"/>
                </a:cubicBezTo>
                <a:cubicBezTo>
                  <a:pt x="8196217" y="383300"/>
                  <a:pt x="8205468" y="391801"/>
                  <a:pt x="8248472" y="400489"/>
                </a:cubicBezTo>
                <a:cubicBezTo>
                  <a:pt x="8283932" y="419791"/>
                  <a:pt x="8278617" y="392031"/>
                  <a:pt x="8300068" y="405531"/>
                </a:cubicBezTo>
                <a:lnTo>
                  <a:pt x="8356293" y="403328"/>
                </a:lnTo>
                <a:cubicBezTo>
                  <a:pt x="8377247" y="404463"/>
                  <a:pt x="8438442" y="433194"/>
                  <a:pt x="8475838" y="435524"/>
                </a:cubicBezTo>
                <a:cubicBezTo>
                  <a:pt x="8510241" y="438037"/>
                  <a:pt x="8545511" y="449840"/>
                  <a:pt x="8575216" y="450198"/>
                </a:cubicBezTo>
                <a:lnTo>
                  <a:pt x="8588650" y="447070"/>
                </a:lnTo>
                <a:lnTo>
                  <a:pt x="8612184" y="439577"/>
                </a:lnTo>
                <a:lnTo>
                  <a:pt x="8630713" y="433015"/>
                </a:lnTo>
                <a:cubicBezTo>
                  <a:pt x="8635870" y="429519"/>
                  <a:pt x="8700685" y="428411"/>
                  <a:pt x="8704240" y="422865"/>
                </a:cubicBezTo>
                <a:cubicBezTo>
                  <a:pt x="8761777" y="429549"/>
                  <a:pt x="8768302" y="427178"/>
                  <a:pt x="8829513" y="429389"/>
                </a:cubicBezTo>
                <a:cubicBezTo>
                  <a:pt x="8922895" y="444672"/>
                  <a:pt x="8924579" y="401507"/>
                  <a:pt x="9083651" y="390744"/>
                </a:cubicBezTo>
                <a:cubicBezTo>
                  <a:pt x="9138403" y="388032"/>
                  <a:pt x="9315003" y="378647"/>
                  <a:pt x="9371402" y="371809"/>
                </a:cubicBezTo>
                <a:cubicBezTo>
                  <a:pt x="9358632" y="337502"/>
                  <a:pt x="9402842" y="379364"/>
                  <a:pt x="9429586" y="369213"/>
                </a:cubicBezTo>
                <a:cubicBezTo>
                  <a:pt x="9449312" y="370213"/>
                  <a:pt x="9473938" y="373270"/>
                  <a:pt x="9489757" y="377814"/>
                </a:cubicBezTo>
                <a:cubicBezTo>
                  <a:pt x="9498164" y="379256"/>
                  <a:pt x="9507139" y="379272"/>
                  <a:pt x="9516954" y="376991"/>
                </a:cubicBezTo>
                <a:cubicBezTo>
                  <a:pt x="9548430" y="354766"/>
                  <a:pt x="9591874" y="370315"/>
                  <a:pt x="9645588" y="363590"/>
                </a:cubicBezTo>
                <a:cubicBezTo>
                  <a:pt x="9660487" y="368814"/>
                  <a:pt x="9710817" y="350550"/>
                  <a:pt x="9722896" y="360983"/>
                </a:cubicBezTo>
                <a:cubicBezTo>
                  <a:pt x="9733918" y="362239"/>
                  <a:pt x="9745201" y="356679"/>
                  <a:pt x="9752803" y="368492"/>
                </a:cubicBezTo>
                <a:cubicBezTo>
                  <a:pt x="9793268" y="374490"/>
                  <a:pt x="9843313" y="380978"/>
                  <a:pt x="9890305" y="380736"/>
                </a:cubicBezTo>
                <a:cubicBezTo>
                  <a:pt x="9912701" y="380083"/>
                  <a:pt x="9926523" y="379037"/>
                  <a:pt x="9939767" y="377776"/>
                </a:cubicBezTo>
                <a:lnTo>
                  <a:pt x="9944355" y="377352"/>
                </a:lnTo>
                <a:lnTo>
                  <a:pt x="9953719" y="375642"/>
                </a:lnTo>
                <a:lnTo>
                  <a:pt x="9955809" y="376294"/>
                </a:lnTo>
                <a:lnTo>
                  <a:pt x="10032710" y="394940"/>
                </a:lnTo>
                <a:lnTo>
                  <a:pt x="10049925" y="404971"/>
                </a:lnTo>
                <a:lnTo>
                  <a:pt x="10112671" y="414549"/>
                </a:lnTo>
                <a:cubicBezTo>
                  <a:pt x="10169643" y="412125"/>
                  <a:pt x="10132220" y="425358"/>
                  <a:pt x="10170853" y="435168"/>
                </a:cubicBezTo>
                <a:cubicBezTo>
                  <a:pt x="10206088" y="442020"/>
                  <a:pt x="10240809" y="454081"/>
                  <a:pt x="10290184" y="448123"/>
                </a:cubicBezTo>
                <a:cubicBezTo>
                  <a:pt x="10301813" y="444919"/>
                  <a:pt x="10315233" y="449499"/>
                  <a:pt x="10320158" y="458352"/>
                </a:cubicBezTo>
                <a:cubicBezTo>
                  <a:pt x="10321006" y="459876"/>
                  <a:pt x="10321565" y="461470"/>
                  <a:pt x="10321815" y="463087"/>
                </a:cubicBezTo>
                <a:cubicBezTo>
                  <a:pt x="10354058" y="457158"/>
                  <a:pt x="10355176" y="470634"/>
                  <a:pt x="10373742" y="464538"/>
                </a:cubicBezTo>
                <a:cubicBezTo>
                  <a:pt x="10403060" y="475292"/>
                  <a:pt x="10411841" y="497597"/>
                  <a:pt x="10428532" y="492504"/>
                </a:cubicBezTo>
                <a:cubicBezTo>
                  <a:pt x="10440561" y="500742"/>
                  <a:pt x="10446267" y="521930"/>
                  <a:pt x="10466490" y="517759"/>
                </a:cubicBezTo>
                <a:cubicBezTo>
                  <a:pt x="10464622" y="519986"/>
                  <a:pt x="10465013" y="521261"/>
                  <a:pt x="10466675" y="522076"/>
                </a:cubicBezTo>
                <a:lnTo>
                  <a:pt x="10470309" y="522792"/>
                </a:lnTo>
                <a:lnTo>
                  <a:pt x="10474138" y="519761"/>
                </a:lnTo>
                <a:cubicBezTo>
                  <a:pt x="10488888" y="509612"/>
                  <a:pt x="10484914" y="524734"/>
                  <a:pt x="10501100" y="528263"/>
                </a:cubicBezTo>
                <a:cubicBezTo>
                  <a:pt x="10508412" y="530705"/>
                  <a:pt x="10505426" y="533743"/>
                  <a:pt x="10502395" y="536393"/>
                </a:cubicBezTo>
                <a:lnTo>
                  <a:pt x="10689496" y="560233"/>
                </a:lnTo>
                <a:cubicBezTo>
                  <a:pt x="10721441" y="573640"/>
                  <a:pt x="10757547" y="582937"/>
                  <a:pt x="10788736" y="613188"/>
                </a:cubicBezTo>
                <a:cubicBezTo>
                  <a:pt x="10794510" y="621641"/>
                  <a:pt x="10807098" y="616073"/>
                  <a:pt x="10819747" y="621351"/>
                </a:cubicBezTo>
                <a:cubicBezTo>
                  <a:pt x="10832398" y="626630"/>
                  <a:pt x="10846356" y="639592"/>
                  <a:pt x="10864632" y="644858"/>
                </a:cubicBezTo>
                <a:cubicBezTo>
                  <a:pt x="10895617" y="652290"/>
                  <a:pt x="10921550" y="640451"/>
                  <a:pt x="10929407" y="652945"/>
                </a:cubicBezTo>
                <a:cubicBezTo>
                  <a:pt x="10945460" y="653176"/>
                  <a:pt x="10968148" y="640553"/>
                  <a:pt x="10979412" y="654217"/>
                </a:cubicBezTo>
                <a:cubicBezTo>
                  <a:pt x="10981679" y="643737"/>
                  <a:pt x="10997287" y="663414"/>
                  <a:pt x="11006959" y="657017"/>
                </a:cubicBezTo>
                <a:cubicBezTo>
                  <a:pt x="11023230" y="659396"/>
                  <a:pt x="11051890" y="662462"/>
                  <a:pt x="11077038" y="668487"/>
                </a:cubicBezTo>
                <a:cubicBezTo>
                  <a:pt x="11097000" y="690299"/>
                  <a:pt x="11141286" y="676399"/>
                  <a:pt x="11157850" y="693164"/>
                </a:cubicBezTo>
                <a:cubicBezTo>
                  <a:pt x="11163800" y="695757"/>
                  <a:pt x="11169599" y="696942"/>
                  <a:pt x="11175276" y="697243"/>
                </a:cubicBezTo>
                <a:lnTo>
                  <a:pt x="11191131" y="696085"/>
                </a:lnTo>
                <a:lnTo>
                  <a:pt x="11195573" y="691751"/>
                </a:lnTo>
                <a:lnTo>
                  <a:pt x="11205299" y="693247"/>
                </a:lnTo>
                <a:lnTo>
                  <a:pt x="11223770" y="690335"/>
                </a:lnTo>
                <a:cubicBezTo>
                  <a:pt x="11237778" y="693777"/>
                  <a:pt x="11256852" y="701947"/>
                  <a:pt x="11292119" y="713311"/>
                </a:cubicBezTo>
                <a:cubicBezTo>
                  <a:pt x="11334878" y="733451"/>
                  <a:pt x="11401662" y="729175"/>
                  <a:pt x="11435379" y="758519"/>
                </a:cubicBezTo>
                <a:lnTo>
                  <a:pt x="11604406" y="810476"/>
                </a:lnTo>
                <a:lnTo>
                  <a:pt x="11652155" y="825109"/>
                </a:lnTo>
                <a:lnTo>
                  <a:pt x="11654192" y="827301"/>
                </a:lnTo>
                <a:cubicBezTo>
                  <a:pt x="11661650" y="834729"/>
                  <a:pt x="11669215" y="841480"/>
                  <a:pt x="11676599" y="846628"/>
                </a:cubicBezTo>
                <a:cubicBezTo>
                  <a:pt x="11688258" y="861760"/>
                  <a:pt x="11752266" y="896888"/>
                  <a:pt x="11775168" y="890664"/>
                </a:cubicBezTo>
                <a:cubicBezTo>
                  <a:pt x="11790977" y="883819"/>
                  <a:pt x="11808364" y="879901"/>
                  <a:pt x="11826341" y="877558"/>
                </a:cubicBezTo>
                <a:lnTo>
                  <a:pt x="11879068" y="874038"/>
                </a:lnTo>
                <a:lnTo>
                  <a:pt x="11889563" y="878619"/>
                </a:lnTo>
                <a:lnTo>
                  <a:pt x="12016613" y="886111"/>
                </a:lnTo>
                <a:lnTo>
                  <a:pt x="12108292" y="868500"/>
                </a:lnTo>
                <a:cubicBezTo>
                  <a:pt x="12129725" y="867311"/>
                  <a:pt x="12157891" y="874537"/>
                  <a:pt x="12182910" y="882003"/>
                </a:cubicBezTo>
                <a:lnTo>
                  <a:pt x="12192000" y="884778"/>
                </a:lnTo>
                <a:lnTo>
                  <a:pt x="12192000" y="1610315"/>
                </a:lnTo>
                <a:lnTo>
                  <a:pt x="12191998" y="1610315"/>
                </a:lnTo>
                <a:lnTo>
                  <a:pt x="12191998" y="1924333"/>
                </a:lnTo>
                <a:lnTo>
                  <a:pt x="0" y="1924333"/>
                </a:lnTo>
                <a:lnTo>
                  <a:pt x="0" y="505159"/>
                </a:lnTo>
                <a:lnTo>
                  <a:pt x="5722" y="508889"/>
                </a:lnTo>
                <a:cubicBezTo>
                  <a:pt x="21614" y="518548"/>
                  <a:pt x="33814" y="524781"/>
                  <a:pt x="38476" y="524137"/>
                </a:cubicBezTo>
                <a:cubicBezTo>
                  <a:pt x="99229" y="544180"/>
                  <a:pt x="142010" y="538457"/>
                  <a:pt x="192883" y="545272"/>
                </a:cubicBezTo>
                <a:cubicBezTo>
                  <a:pt x="277629" y="525210"/>
                  <a:pt x="293434" y="558443"/>
                  <a:pt x="343710" y="565029"/>
                </a:cubicBezTo>
                <a:cubicBezTo>
                  <a:pt x="383094" y="555729"/>
                  <a:pt x="425462" y="556271"/>
                  <a:pt x="471066" y="549837"/>
                </a:cubicBezTo>
                <a:cubicBezTo>
                  <a:pt x="513583" y="544428"/>
                  <a:pt x="569194" y="531004"/>
                  <a:pt x="617333" y="526428"/>
                </a:cubicBezTo>
                <a:cubicBezTo>
                  <a:pt x="660031" y="520760"/>
                  <a:pt x="696675" y="523882"/>
                  <a:pt x="725203" y="523793"/>
                </a:cubicBezTo>
                <a:cubicBezTo>
                  <a:pt x="736650" y="521695"/>
                  <a:pt x="780513" y="502146"/>
                  <a:pt x="788494" y="505799"/>
                </a:cubicBezTo>
                <a:lnTo>
                  <a:pt x="885977" y="526585"/>
                </a:lnTo>
                <a:cubicBezTo>
                  <a:pt x="906140" y="522837"/>
                  <a:pt x="917203" y="532232"/>
                  <a:pt x="932142" y="528005"/>
                </a:cubicBezTo>
                <a:cubicBezTo>
                  <a:pt x="963701" y="524128"/>
                  <a:pt x="1061555" y="499582"/>
                  <a:pt x="1090404" y="498299"/>
                </a:cubicBezTo>
                <a:cubicBezTo>
                  <a:pt x="1132840" y="494057"/>
                  <a:pt x="1148476" y="496041"/>
                  <a:pt x="1188628" y="483151"/>
                </a:cubicBezTo>
                <a:cubicBezTo>
                  <a:pt x="1230397" y="468408"/>
                  <a:pt x="1278711" y="457638"/>
                  <a:pt x="1316247" y="425979"/>
                </a:cubicBezTo>
                <a:cubicBezTo>
                  <a:pt x="1322662" y="417251"/>
                  <a:pt x="1339433" y="418553"/>
                  <a:pt x="1357712" y="416549"/>
                </a:cubicBezTo>
                <a:cubicBezTo>
                  <a:pt x="1375991" y="414544"/>
                  <a:pt x="1423507" y="412949"/>
                  <a:pt x="1425921" y="413953"/>
                </a:cubicBezTo>
                <a:cubicBezTo>
                  <a:pt x="1450272" y="407937"/>
                  <a:pt x="1458223" y="388156"/>
                  <a:pt x="1503817" y="380457"/>
                </a:cubicBezTo>
                <a:cubicBezTo>
                  <a:pt x="1541095" y="377398"/>
                  <a:pt x="1605565" y="376357"/>
                  <a:pt x="1639196" y="372785"/>
                </a:cubicBezTo>
                <a:cubicBezTo>
                  <a:pt x="1653280" y="376736"/>
                  <a:pt x="1695289" y="365766"/>
                  <a:pt x="1705606" y="359023"/>
                </a:cubicBezTo>
                <a:cubicBezTo>
                  <a:pt x="1729169" y="336295"/>
                  <a:pt x="1793207" y="348537"/>
                  <a:pt x="1813011" y="331023"/>
                </a:cubicBezTo>
                <a:cubicBezTo>
                  <a:pt x="1820772" y="328179"/>
                  <a:pt x="1823566" y="341833"/>
                  <a:pt x="1831380" y="341307"/>
                </a:cubicBezTo>
                <a:lnTo>
                  <a:pt x="1858612" y="326777"/>
                </a:lnTo>
                <a:lnTo>
                  <a:pt x="1880661" y="335987"/>
                </a:lnTo>
                <a:lnTo>
                  <a:pt x="1941495" y="310792"/>
                </a:lnTo>
                <a:cubicBezTo>
                  <a:pt x="1978970" y="307223"/>
                  <a:pt x="1947391" y="291714"/>
                  <a:pt x="1995402" y="305480"/>
                </a:cubicBezTo>
                <a:cubicBezTo>
                  <a:pt x="2042464" y="298034"/>
                  <a:pt x="2153424" y="281146"/>
                  <a:pt x="2223864" y="266118"/>
                </a:cubicBezTo>
                <a:cubicBezTo>
                  <a:pt x="2261296" y="256300"/>
                  <a:pt x="2360518" y="238323"/>
                  <a:pt x="2418043" y="215314"/>
                </a:cubicBezTo>
                <a:cubicBezTo>
                  <a:pt x="2472088" y="206823"/>
                  <a:pt x="2499422" y="162612"/>
                  <a:pt x="2558461" y="168193"/>
                </a:cubicBezTo>
                <a:cubicBezTo>
                  <a:pt x="2559660" y="164506"/>
                  <a:pt x="2592244" y="161337"/>
                  <a:pt x="2595535" y="158548"/>
                </a:cubicBezTo>
                <a:lnTo>
                  <a:pt x="2626942" y="130400"/>
                </a:lnTo>
                <a:lnTo>
                  <a:pt x="2632225" y="130446"/>
                </a:lnTo>
                <a:lnTo>
                  <a:pt x="2696856" y="128498"/>
                </a:lnTo>
                <a:lnTo>
                  <a:pt x="2759767" y="127784"/>
                </a:lnTo>
                <a:cubicBezTo>
                  <a:pt x="2770024" y="123546"/>
                  <a:pt x="2781047" y="119463"/>
                  <a:pt x="2792685" y="115710"/>
                </a:cubicBezTo>
                <a:lnTo>
                  <a:pt x="2799767" y="113754"/>
                </a:lnTo>
                <a:lnTo>
                  <a:pt x="2829799" y="120042"/>
                </a:lnTo>
                <a:lnTo>
                  <a:pt x="2890704" y="121493"/>
                </a:lnTo>
                <a:cubicBezTo>
                  <a:pt x="2935390" y="121035"/>
                  <a:pt x="2990780" y="113193"/>
                  <a:pt x="3042646" y="112273"/>
                </a:cubicBezTo>
                <a:cubicBezTo>
                  <a:pt x="3077119" y="111474"/>
                  <a:pt x="3124089" y="100414"/>
                  <a:pt x="3146630" y="100898"/>
                </a:cubicBezTo>
                <a:cubicBezTo>
                  <a:pt x="3169381" y="117699"/>
                  <a:pt x="3224695" y="125864"/>
                  <a:pt x="3233163" y="120200"/>
                </a:cubicBezTo>
                <a:lnTo>
                  <a:pt x="3372699" y="129394"/>
                </a:lnTo>
                <a:cubicBezTo>
                  <a:pt x="3389020" y="126586"/>
                  <a:pt x="3397563" y="116804"/>
                  <a:pt x="3394352" y="131671"/>
                </a:cubicBezTo>
                <a:cubicBezTo>
                  <a:pt x="3406102" y="131485"/>
                  <a:pt x="3429770" y="120938"/>
                  <a:pt x="3448218" y="118229"/>
                </a:cubicBezTo>
                <a:lnTo>
                  <a:pt x="3505047" y="115412"/>
                </a:lnTo>
                <a:lnTo>
                  <a:pt x="3521767" y="111071"/>
                </a:lnTo>
                <a:cubicBezTo>
                  <a:pt x="3526335" y="108877"/>
                  <a:pt x="3582156" y="117732"/>
                  <a:pt x="3585137" y="114371"/>
                </a:cubicBezTo>
                <a:cubicBezTo>
                  <a:pt x="3638265" y="102098"/>
                  <a:pt x="3633789" y="98565"/>
                  <a:pt x="3690293" y="98301"/>
                </a:cubicBezTo>
                <a:cubicBezTo>
                  <a:pt x="3782197" y="112746"/>
                  <a:pt x="3826738" y="92943"/>
                  <a:pt x="3867818" y="88985"/>
                </a:cubicBezTo>
                <a:cubicBezTo>
                  <a:pt x="3943777" y="81477"/>
                  <a:pt x="3990501" y="75194"/>
                  <a:pt x="4091337" y="70813"/>
                </a:cubicBezTo>
                <a:cubicBezTo>
                  <a:pt x="4154422" y="62932"/>
                  <a:pt x="4217060" y="45734"/>
                  <a:pt x="4246332" y="41697"/>
                </a:cubicBezTo>
                <a:cubicBezTo>
                  <a:pt x="4253308" y="42804"/>
                  <a:pt x="4260125" y="44606"/>
                  <a:pt x="4266975" y="46592"/>
                </a:cubicBezTo>
                <a:lnTo>
                  <a:pt x="4270566" y="47620"/>
                </a:lnTo>
                <a:lnTo>
                  <a:pt x="4288964" y="52766"/>
                </a:lnTo>
                <a:lnTo>
                  <a:pt x="4365137" y="51783"/>
                </a:lnTo>
                <a:lnTo>
                  <a:pt x="4430546" y="44555"/>
                </a:lnTo>
                <a:lnTo>
                  <a:pt x="4444136" y="39567"/>
                </a:lnTo>
                <a:lnTo>
                  <a:pt x="4534039" y="31604"/>
                </a:lnTo>
                <a:lnTo>
                  <a:pt x="4560448" y="25231"/>
                </a:lnTo>
                <a:lnTo>
                  <a:pt x="4568006" y="25970"/>
                </a:lnTo>
                <a:cubicBezTo>
                  <a:pt x="4580278" y="23866"/>
                  <a:pt x="4594878" y="14904"/>
                  <a:pt x="4595497" y="22958"/>
                </a:cubicBezTo>
                <a:lnTo>
                  <a:pt x="4608623" y="18108"/>
                </a:lnTo>
                <a:lnTo>
                  <a:pt x="4623942" y="22251"/>
                </a:lnTo>
                <a:cubicBezTo>
                  <a:pt x="4633227" y="23117"/>
                  <a:pt x="4655429" y="23973"/>
                  <a:pt x="4664336" y="23306"/>
                </a:cubicBezTo>
                <a:lnTo>
                  <a:pt x="4677385" y="18246"/>
                </a:lnTo>
                <a:lnTo>
                  <a:pt x="4698143" y="18036"/>
                </a:lnTo>
                <a:cubicBezTo>
                  <a:pt x="4710347" y="18931"/>
                  <a:pt x="4736189" y="22441"/>
                  <a:pt x="4750609" y="23611"/>
                </a:cubicBezTo>
                <a:cubicBezTo>
                  <a:pt x="4764270" y="27424"/>
                  <a:pt x="4774858" y="29782"/>
                  <a:pt x="4784658" y="25057"/>
                </a:cubicBezTo>
                <a:cubicBezTo>
                  <a:pt x="4804708" y="29613"/>
                  <a:pt x="4822811" y="48263"/>
                  <a:pt x="4847558" y="38726"/>
                </a:cubicBezTo>
                <a:cubicBezTo>
                  <a:pt x="4868304" y="42993"/>
                  <a:pt x="4867190" y="47939"/>
                  <a:pt x="4909134" y="50659"/>
                </a:cubicBezTo>
                <a:cubicBezTo>
                  <a:pt x="4945026" y="52455"/>
                  <a:pt x="5063406" y="54096"/>
                  <a:pt x="5099219" y="55050"/>
                </a:cubicBezTo>
                <a:cubicBezTo>
                  <a:pt x="5145195" y="57873"/>
                  <a:pt x="5163254" y="65473"/>
                  <a:pt x="5184992" y="67596"/>
                </a:cubicBezTo>
                <a:cubicBezTo>
                  <a:pt x="5206728" y="69720"/>
                  <a:pt x="5195578" y="65687"/>
                  <a:pt x="5229637" y="67789"/>
                </a:cubicBezTo>
                <a:cubicBezTo>
                  <a:pt x="5263695" y="69892"/>
                  <a:pt x="5345217" y="78854"/>
                  <a:pt x="5389346" y="80211"/>
                </a:cubicBezTo>
                <a:cubicBezTo>
                  <a:pt x="5425889" y="83191"/>
                  <a:pt x="5461943" y="84751"/>
                  <a:pt x="5494414" y="75926"/>
                </a:cubicBezTo>
                <a:lnTo>
                  <a:pt x="5528443" y="77206"/>
                </a:lnTo>
                <a:cubicBezTo>
                  <a:pt x="5582723" y="71370"/>
                  <a:pt x="5638917" y="68385"/>
                  <a:pt x="5684939" y="50269"/>
                </a:cubicBezTo>
                <a:cubicBezTo>
                  <a:pt x="5724389" y="45804"/>
                  <a:pt x="5737860" y="52916"/>
                  <a:pt x="5765146" y="50414"/>
                </a:cubicBezTo>
                <a:cubicBezTo>
                  <a:pt x="5792695" y="43060"/>
                  <a:pt x="5827352" y="38097"/>
                  <a:pt x="5848655" y="35257"/>
                </a:cubicBezTo>
                <a:lnTo>
                  <a:pt x="5930656" y="30131"/>
                </a:lnTo>
                <a:lnTo>
                  <a:pt x="6124150" y="31679"/>
                </a:lnTo>
                <a:cubicBezTo>
                  <a:pt x="6138131" y="22216"/>
                  <a:pt x="6167730" y="4075"/>
                  <a:pt x="6189199" y="588"/>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33DD0DB-CCC6-C891-3ED7-22D17FAEAF32}"/>
              </a:ext>
            </a:extLst>
          </p:cNvPr>
          <p:cNvSpPr>
            <a:spLocks noGrp="1"/>
          </p:cNvSpPr>
          <p:nvPr>
            <p:ph type="title"/>
          </p:nvPr>
        </p:nvSpPr>
        <p:spPr>
          <a:xfrm>
            <a:off x="1255060" y="5279511"/>
            <a:ext cx="9681882" cy="739880"/>
          </a:xfrm>
        </p:spPr>
        <p:txBody>
          <a:bodyPr vert="horz" lIns="91440" tIns="45720" rIns="91440" bIns="45720" rtlCol="0" anchor="b">
            <a:normAutofit/>
          </a:bodyPr>
          <a:lstStyle/>
          <a:p>
            <a:pPr algn="ctr"/>
            <a:r>
              <a:rPr lang="en-US" sz="3600" b="1" kern="1200" dirty="0">
                <a:solidFill>
                  <a:srgbClr val="FF0000"/>
                </a:solidFill>
                <a:latin typeface="+mj-lt"/>
                <a:ea typeface="+mj-ea"/>
                <a:cs typeface="+mj-cs"/>
              </a:rPr>
              <a:t>Response – possible outcomes</a:t>
            </a:r>
          </a:p>
        </p:txBody>
      </p:sp>
      <p:pic>
        <p:nvPicPr>
          <p:cNvPr id="11" name="Content Placeholder 10">
            <a:extLst>
              <a:ext uri="{FF2B5EF4-FFF2-40B4-BE49-F238E27FC236}">
                <a16:creationId xmlns:a16="http://schemas.microsoft.com/office/drawing/2014/main" id="{831961DD-7538-56B1-B4FF-73CD6108C5C0}"/>
              </a:ext>
            </a:extLst>
          </p:cNvPr>
          <p:cNvPicPr>
            <a:picLocks noGrp="1" noChangeAspect="1"/>
          </p:cNvPicPr>
          <p:nvPr>
            <p:ph idx="1"/>
          </p:nvPr>
        </p:nvPicPr>
        <p:blipFill>
          <a:blip r:embed="rId3"/>
          <a:stretch>
            <a:fillRect/>
          </a:stretch>
        </p:blipFill>
        <p:spPr>
          <a:xfrm>
            <a:off x="623087" y="1461665"/>
            <a:ext cx="10945825" cy="2460109"/>
          </a:xfrm>
          <a:prstGeom prst="rect">
            <a:avLst/>
          </a:prstGeom>
        </p:spPr>
      </p:pic>
    </p:spTree>
    <p:extLst>
      <p:ext uri="{BB962C8B-B14F-4D97-AF65-F5344CB8AC3E}">
        <p14:creationId xmlns:p14="http://schemas.microsoft.com/office/powerpoint/2010/main" val="19638583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C71AC-892B-44C7-AE0A-D0C7EB7AE6AA}"/>
              </a:ext>
            </a:extLst>
          </p:cNvPr>
          <p:cNvSpPr>
            <a:spLocks noGrp="1"/>
          </p:cNvSpPr>
          <p:nvPr>
            <p:ph type="title"/>
          </p:nvPr>
        </p:nvSpPr>
        <p:spPr/>
        <p:txBody>
          <a:bodyPr/>
          <a:lstStyle/>
          <a:p>
            <a:r>
              <a:rPr lang="en-GB" b="1" dirty="0"/>
              <a:t>Retention – keep paperwork for 2 months</a:t>
            </a:r>
          </a:p>
        </p:txBody>
      </p:sp>
      <p:sp>
        <p:nvSpPr>
          <p:cNvPr id="3" name="Content Placeholder 2">
            <a:extLst>
              <a:ext uri="{FF2B5EF4-FFF2-40B4-BE49-F238E27FC236}">
                <a16:creationId xmlns:a16="http://schemas.microsoft.com/office/drawing/2014/main" id="{F7ADFC87-3F22-4E5D-B383-609469911454}"/>
              </a:ext>
            </a:extLst>
          </p:cNvPr>
          <p:cNvSpPr>
            <a:spLocks noGrp="1"/>
          </p:cNvSpPr>
          <p:nvPr>
            <p:ph idx="1"/>
          </p:nvPr>
        </p:nvSpPr>
        <p:spPr/>
        <p:txBody>
          <a:bodyPr>
            <a:normAutofit/>
          </a:bodyPr>
          <a:lstStyle/>
          <a:p>
            <a:endParaRPr lang="en-GB" dirty="0"/>
          </a:p>
          <a:p>
            <a:r>
              <a:rPr lang="en-GB" dirty="0"/>
              <a:t>The Case Manager is required to keep all paperwork, emails and replies about the request and the information gathered for 2 months in case it is needed for an internal review.</a:t>
            </a:r>
          </a:p>
        </p:txBody>
      </p:sp>
    </p:spTree>
    <p:extLst>
      <p:ext uri="{BB962C8B-B14F-4D97-AF65-F5344CB8AC3E}">
        <p14:creationId xmlns:p14="http://schemas.microsoft.com/office/powerpoint/2010/main" val="67306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D5419-8516-054E-0537-4962889BE151}"/>
              </a:ext>
            </a:extLst>
          </p:cNvPr>
          <p:cNvSpPr>
            <a:spLocks noGrp="1"/>
          </p:cNvSpPr>
          <p:nvPr>
            <p:ph type="title"/>
          </p:nvPr>
        </p:nvSpPr>
        <p:spPr/>
        <p:txBody>
          <a:bodyPr/>
          <a:lstStyle/>
          <a:p>
            <a:r>
              <a:rPr lang="en-GB" b="1" dirty="0"/>
              <a:t>Things to know</a:t>
            </a:r>
          </a:p>
        </p:txBody>
      </p:sp>
      <p:sp>
        <p:nvSpPr>
          <p:cNvPr id="3" name="Content Placeholder 2">
            <a:extLst>
              <a:ext uri="{FF2B5EF4-FFF2-40B4-BE49-F238E27FC236}">
                <a16:creationId xmlns:a16="http://schemas.microsoft.com/office/drawing/2014/main" id="{3C75A2E9-F480-68D5-2E9D-BED70764C68B}"/>
              </a:ext>
            </a:extLst>
          </p:cNvPr>
          <p:cNvSpPr>
            <a:spLocks noGrp="1"/>
          </p:cNvSpPr>
          <p:nvPr>
            <p:ph idx="1"/>
          </p:nvPr>
        </p:nvSpPr>
        <p:spPr/>
        <p:txBody>
          <a:bodyPr/>
          <a:lstStyle/>
          <a:p>
            <a:r>
              <a:rPr lang="en-GB" dirty="0"/>
              <a:t>Drafts are subject to FOISA. Only an exemption can prevent disclosure.     </a:t>
            </a:r>
            <a:br>
              <a:rPr lang="en-GB" dirty="0"/>
            </a:br>
            <a:endParaRPr lang="en-GB" dirty="0"/>
          </a:p>
          <a:p>
            <a:r>
              <a:rPr lang="en-GB" dirty="0"/>
              <a:t>Masking small numbers (disclosure control) in stats information is not automatic and should only be done where there is a </a:t>
            </a:r>
            <a:r>
              <a:rPr lang="en-GB" b="1" dirty="0"/>
              <a:t>realistic</a:t>
            </a:r>
            <a:r>
              <a:rPr lang="en-GB" dirty="0"/>
              <a:t> chance of identifying individuals from the information.</a:t>
            </a:r>
          </a:p>
          <a:p>
            <a:endParaRPr lang="en-GB" dirty="0"/>
          </a:p>
          <a:p>
            <a:r>
              <a:rPr lang="en-GB" dirty="0"/>
              <a:t>Write for publication – all recorded information is subject to FOISA.</a:t>
            </a:r>
          </a:p>
        </p:txBody>
      </p:sp>
    </p:spTree>
    <p:extLst>
      <p:ext uri="{BB962C8B-B14F-4D97-AF65-F5344CB8AC3E}">
        <p14:creationId xmlns:p14="http://schemas.microsoft.com/office/powerpoint/2010/main" val="30848850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2B9C1-5809-E1C8-BDD5-C029A64BBA39}"/>
              </a:ext>
            </a:extLst>
          </p:cNvPr>
          <p:cNvSpPr>
            <a:spLocks noGrp="1"/>
          </p:cNvSpPr>
          <p:nvPr>
            <p:ph type="title"/>
          </p:nvPr>
        </p:nvSpPr>
        <p:spPr/>
        <p:txBody>
          <a:bodyPr/>
          <a:lstStyle/>
          <a:p>
            <a:r>
              <a:rPr lang="en-GB" dirty="0"/>
              <a:t>Things to know</a:t>
            </a:r>
          </a:p>
        </p:txBody>
      </p:sp>
      <p:sp>
        <p:nvSpPr>
          <p:cNvPr id="3" name="Content Placeholder 2">
            <a:extLst>
              <a:ext uri="{FF2B5EF4-FFF2-40B4-BE49-F238E27FC236}">
                <a16:creationId xmlns:a16="http://schemas.microsoft.com/office/drawing/2014/main" id="{5C338AEA-B752-2E40-26A0-F735A9B55B16}"/>
              </a:ext>
            </a:extLst>
          </p:cNvPr>
          <p:cNvSpPr>
            <a:spLocks noGrp="1"/>
          </p:cNvSpPr>
          <p:nvPr>
            <p:ph idx="1"/>
          </p:nvPr>
        </p:nvSpPr>
        <p:spPr/>
        <p:txBody>
          <a:bodyPr>
            <a:normAutofit fontScale="92500"/>
          </a:bodyPr>
          <a:lstStyle/>
          <a:p>
            <a:r>
              <a:rPr lang="en-GB" dirty="0"/>
              <a:t>The names of heads of service and above will not normally be removed from documents, with some exceptions.</a:t>
            </a:r>
          </a:p>
          <a:p>
            <a:endParaRPr lang="en-GB" dirty="0"/>
          </a:p>
          <a:p>
            <a:r>
              <a:rPr lang="en-GB" dirty="0"/>
              <a:t>You don’t redact information – we will do that. But if you think some information related to the FOI request needs to be redacted or not included (</a:t>
            </a:r>
            <a:r>
              <a:rPr lang="en-GB" dirty="0" err="1"/>
              <a:t>ie</a:t>
            </a:r>
            <a:r>
              <a:rPr lang="en-GB" dirty="0"/>
              <a:t> exempted) then you need to tell us what information </a:t>
            </a:r>
            <a:r>
              <a:rPr lang="en-GB" u="sng" dirty="0"/>
              <a:t>and</a:t>
            </a:r>
            <a:r>
              <a:rPr lang="en-GB" dirty="0"/>
              <a:t> why.</a:t>
            </a:r>
          </a:p>
          <a:p>
            <a:endParaRPr lang="en-GB" dirty="0"/>
          </a:p>
          <a:p>
            <a:r>
              <a:rPr lang="en-GB" dirty="0"/>
              <a:t>Think about your team’s information – can you locate the right information when you need it (within the time limit)? Are you confident about version control? If not do something about it.</a:t>
            </a:r>
          </a:p>
          <a:p>
            <a:endParaRPr lang="en-GB" dirty="0"/>
          </a:p>
          <a:p>
            <a:endParaRPr lang="en-GB" dirty="0"/>
          </a:p>
        </p:txBody>
      </p:sp>
    </p:spTree>
    <p:extLst>
      <p:ext uri="{BB962C8B-B14F-4D97-AF65-F5344CB8AC3E}">
        <p14:creationId xmlns:p14="http://schemas.microsoft.com/office/powerpoint/2010/main" val="42508548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11DAB4-1DD8-47A5-9E95-6D039259AF89}"/>
              </a:ext>
            </a:extLst>
          </p:cNvPr>
          <p:cNvSpPr>
            <a:spLocks noGrp="1"/>
          </p:cNvSpPr>
          <p:nvPr>
            <p:ph type="title"/>
          </p:nvPr>
        </p:nvSpPr>
        <p:spPr>
          <a:xfrm>
            <a:off x="841248" y="256032"/>
            <a:ext cx="10506456" cy="1014984"/>
          </a:xfrm>
        </p:spPr>
        <p:txBody>
          <a:bodyPr anchor="b">
            <a:normAutofit/>
          </a:bodyPr>
          <a:lstStyle/>
          <a:p>
            <a:r>
              <a:rPr lang="en-GB" dirty="0"/>
              <a:t>Guidance and support</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2FE1F759-54BA-12A5-529E-4BB0D9507858}"/>
              </a:ext>
            </a:extLst>
          </p:cNvPr>
          <p:cNvGraphicFramePr>
            <a:graphicFrameLocks noGrp="1"/>
          </p:cNvGraphicFramePr>
          <p:nvPr>
            <p:ph idx="1"/>
            <p:extLst>
              <p:ext uri="{D42A27DB-BD31-4B8C-83A1-F6EECF244321}">
                <p14:modId xmlns:p14="http://schemas.microsoft.com/office/powerpoint/2010/main" val="3836216412"/>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97964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21792" y="1161288"/>
            <a:ext cx="3602736" cy="4526280"/>
          </a:xfrm>
        </p:spPr>
        <p:txBody>
          <a:bodyPr>
            <a:normAutofit/>
          </a:bodyPr>
          <a:lstStyle/>
          <a:p>
            <a:r>
              <a:rPr lang="en-GB" sz="4000" b="1"/>
              <a:t>What is FOISA?</a:t>
            </a:r>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p:cNvSpPr>
            <a:spLocks noGrp="1"/>
          </p:cNvSpPr>
          <p:nvPr>
            <p:ph idx="1"/>
          </p:nvPr>
        </p:nvSpPr>
        <p:spPr>
          <a:xfrm>
            <a:off x="5434149" y="932688"/>
            <a:ext cx="5916603" cy="4992624"/>
          </a:xfrm>
        </p:spPr>
        <p:txBody>
          <a:bodyPr anchor="ctr">
            <a:normAutofit/>
          </a:bodyPr>
          <a:lstStyle/>
          <a:p>
            <a:endParaRPr lang="en-GB" sz="2000"/>
          </a:p>
          <a:p>
            <a:r>
              <a:rPr lang="en-GB" sz="2000"/>
              <a:t>The Freedom of Information (Scotland) Act 2002 is an Act of the Scottish Parliament to make provision for the disclosure of information held by Scottish public authorities.</a:t>
            </a:r>
          </a:p>
          <a:p>
            <a:endParaRPr lang="en-GB" sz="2000"/>
          </a:p>
          <a:p>
            <a:r>
              <a:rPr lang="en-GB" sz="2000"/>
              <a:t>There are 2 elements to this legislation:</a:t>
            </a:r>
          </a:p>
          <a:p>
            <a:pPr lvl="1"/>
            <a:r>
              <a:rPr lang="en-GB" sz="2000"/>
              <a:t>Proactive publication of information (the Publication Scheme)</a:t>
            </a:r>
          </a:p>
          <a:p>
            <a:pPr lvl="1"/>
            <a:r>
              <a:rPr lang="en-GB" sz="2000"/>
              <a:t>Reactive response to individual requests for information</a:t>
            </a:r>
          </a:p>
          <a:p>
            <a:endParaRPr lang="en-GB" sz="2000"/>
          </a:p>
          <a:p>
            <a:r>
              <a:rPr lang="en-GB" sz="2000"/>
              <a:t>This session will focus on the reactive element of FOISA.</a:t>
            </a:r>
          </a:p>
          <a:p>
            <a:endParaRPr lang="en-GB" sz="2000"/>
          </a:p>
        </p:txBody>
      </p:sp>
    </p:spTree>
    <p:extLst>
      <p:ext uri="{BB962C8B-B14F-4D97-AF65-F5344CB8AC3E}">
        <p14:creationId xmlns:p14="http://schemas.microsoft.com/office/powerpoint/2010/main" val="26357027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C8E00F-C813-4D94-8571-FFEBE20B6723}"/>
              </a:ext>
            </a:extLst>
          </p:cNvPr>
          <p:cNvSpPr>
            <a:spLocks noGrp="1"/>
          </p:cNvSpPr>
          <p:nvPr>
            <p:ph type="title"/>
          </p:nvPr>
        </p:nvSpPr>
        <p:spPr>
          <a:xfrm>
            <a:off x="838200" y="557188"/>
            <a:ext cx="10515600" cy="1133499"/>
          </a:xfrm>
        </p:spPr>
        <p:txBody>
          <a:bodyPr>
            <a:normAutofit/>
          </a:bodyPr>
          <a:lstStyle/>
          <a:p>
            <a:r>
              <a:rPr lang="en-GB" sz="5200" dirty="0"/>
              <a:t>5 tips for success</a:t>
            </a:r>
          </a:p>
        </p:txBody>
      </p:sp>
      <p:graphicFrame>
        <p:nvGraphicFramePr>
          <p:cNvPr id="12" name="Content Placeholder 2">
            <a:extLst>
              <a:ext uri="{FF2B5EF4-FFF2-40B4-BE49-F238E27FC236}">
                <a16:creationId xmlns:a16="http://schemas.microsoft.com/office/drawing/2014/main" id="{8308BF6B-6960-E3B6-3BE4-D34BF383A413}"/>
              </a:ext>
            </a:extLst>
          </p:cNvPr>
          <p:cNvGraphicFramePr>
            <a:graphicFrameLocks noGrp="1"/>
          </p:cNvGraphicFramePr>
          <p:nvPr>
            <p:ph idx="1"/>
            <p:extLst>
              <p:ext uri="{D42A27DB-BD31-4B8C-83A1-F6EECF244321}">
                <p14:modId xmlns:p14="http://schemas.microsoft.com/office/powerpoint/2010/main" val="595354553"/>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460372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a:t>SQA’s Publication Scheme</a:t>
            </a:r>
            <a:endParaRPr lang="en-GB" b="1" dirty="0"/>
          </a:p>
        </p:txBody>
      </p:sp>
      <p:graphicFrame>
        <p:nvGraphicFramePr>
          <p:cNvPr id="11" name="Content Placeholder 2">
            <a:extLst>
              <a:ext uri="{FF2B5EF4-FFF2-40B4-BE49-F238E27FC236}">
                <a16:creationId xmlns:a16="http://schemas.microsoft.com/office/drawing/2014/main" id="{ECC2E045-F33E-AE57-B854-660E7C7AEF85}"/>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681435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AFE8227-C443-417B-BA91-520EB1EF4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Different coloured question marks">
            <a:extLst>
              <a:ext uri="{FF2B5EF4-FFF2-40B4-BE49-F238E27FC236}">
                <a16:creationId xmlns:a16="http://schemas.microsoft.com/office/drawing/2014/main" id="{A75E8A6D-C814-BEC3-76B4-01AA3E2EE97F}"/>
              </a:ext>
            </a:extLst>
          </p:cNvPr>
          <p:cNvPicPr>
            <a:picLocks noChangeAspect="1"/>
          </p:cNvPicPr>
          <p:nvPr/>
        </p:nvPicPr>
        <p:blipFill rotWithShape="1">
          <a:blip r:embed="rId3"/>
          <a:srcRect l="12691" r="16075" b="-1"/>
          <a:stretch/>
        </p:blipFill>
        <p:spPr>
          <a:xfrm>
            <a:off x="20" y="431"/>
            <a:ext cx="8115280" cy="6408311"/>
          </a:xfrm>
          <a:prstGeom prst="rect">
            <a:avLst/>
          </a:prstGeom>
        </p:spPr>
      </p:pic>
      <p:sp>
        <p:nvSpPr>
          <p:cNvPr id="3" name="Content Placeholder 2">
            <a:extLst>
              <a:ext uri="{FF2B5EF4-FFF2-40B4-BE49-F238E27FC236}">
                <a16:creationId xmlns:a16="http://schemas.microsoft.com/office/drawing/2014/main" id="{D983B22A-E0C7-42B1-87A5-9CA622A2F6F1}"/>
              </a:ext>
            </a:extLst>
          </p:cNvPr>
          <p:cNvSpPr>
            <a:spLocks noGrp="1"/>
          </p:cNvSpPr>
          <p:nvPr>
            <p:ph idx="1"/>
          </p:nvPr>
        </p:nvSpPr>
        <p:spPr>
          <a:xfrm>
            <a:off x="8643193" y="2418408"/>
            <a:ext cx="2942813" cy="3540265"/>
          </a:xfrm>
        </p:spPr>
        <p:txBody>
          <a:bodyPr>
            <a:normAutofit/>
          </a:bodyPr>
          <a:lstStyle/>
          <a:p>
            <a:pPr marL="0" indent="0">
              <a:buNone/>
            </a:pPr>
            <a:endParaRPr lang="en-GB" sz="2000" dirty="0"/>
          </a:p>
          <a:p>
            <a:endParaRPr lang="en-GB" sz="2000" dirty="0"/>
          </a:p>
          <a:p>
            <a:pPr marL="0" indent="0">
              <a:buNone/>
            </a:pPr>
            <a:endParaRPr lang="en-GB" sz="2000" dirty="0"/>
          </a:p>
          <a:p>
            <a:pPr marL="0" indent="0">
              <a:buNone/>
            </a:pPr>
            <a:r>
              <a:rPr lang="en-GB" sz="2000" dirty="0"/>
              <a:t>Thank you for listening.</a:t>
            </a:r>
          </a:p>
          <a:p>
            <a:pPr marL="0" indent="0">
              <a:buNone/>
            </a:pPr>
            <a:endParaRPr lang="en-GB" sz="2000" dirty="0"/>
          </a:p>
          <a:p>
            <a:pPr marL="0" indent="0">
              <a:buNone/>
            </a:pPr>
            <a:r>
              <a:rPr lang="en-GB" sz="2000" dirty="0"/>
              <a:t>Any questions?</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p:txBody>
      </p:sp>
      <p:sp>
        <p:nvSpPr>
          <p:cNvPr id="11" name="Rectangle 10">
            <a:extLst>
              <a:ext uri="{FF2B5EF4-FFF2-40B4-BE49-F238E27FC236}">
                <a16:creationId xmlns:a16="http://schemas.microsoft.com/office/drawing/2014/main" id="{907741FC-B544-4A6E-B831-6789D04233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8741"/>
            <a:ext cx="12191998" cy="45720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F0BE7ED-7814-4273-B18A-F26CC0380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6408742"/>
            <a:ext cx="8115300" cy="449258"/>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8191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934" y="365125"/>
            <a:ext cx="10343866" cy="1325563"/>
          </a:xfrm>
        </p:spPr>
        <p:txBody>
          <a:bodyPr/>
          <a:lstStyle/>
          <a:p>
            <a:r>
              <a:rPr lang="en-GB" b="1" dirty="0"/>
              <a:t>The right to information</a:t>
            </a:r>
          </a:p>
        </p:txBody>
      </p:sp>
      <p:sp>
        <p:nvSpPr>
          <p:cNvPr id="3" name="Content Placeholder 2"/>
          <p:cNvSpPr>
            <a:spLocks noGrp="1"/>
          </p:cNvSpPr>
          <p:nvPr>
            <p:ph idx="1"/>
          </p:nvPr>
        </p:nvSpPr>
        <p:spPr/>
        <p:txBody>
          <a:bodyPr>
            <a:normAutofit fontScale="92500" lnSpcReduction="10000"/>
          </a:bodyPr>
          <a:lstStyle/>
          <a:p>
            <a:pPr marL="457200" lvl="1" indent="0">
              <a:buNone/>
            </a:pPr>
            <a:endParaRPr lang="en-GB" dirty="0"/>
          </a:p>
          <a:p>
            <a:pPr lvl="1"/>
            <a:r>
              <a:rPr lang="en-GB" dirty="0"/>
              <a:t>Anyone from anywhere can make a request for recorded information under FOISA. </a:t>
            </a:r>
          </a:p>
          <a:p>
            <a:pPr lvl="2"/>
            <a:r>
              <a:rPr lang="en-GB" dirty="0"/>
              <a:t>Anyone who requests information from a Scottish public authority that holds it is entitled to be given it unless an exemption applies.</a:t>
            </a:r>
          </a:p>
          <a:p>
            <a:pPr marL="0" indent="0">
              <a:buNone/>
            </a:pPr>
            <a:endParaRPr lang="en-GB" dirty="0"/>
          </a:p>
          <a:p>
            <a:pPr lvl="1"/>
            <a:r>
              <a:rPr lang="en-GB" dirty="0"/>
              <a:t>The information to be given is that held by the authority at the time of the request.</a:t>
            </a:r>
          </a:p>
          <a:p>
            <a:pPr lvl="1"/>
            <a:endParaRPr lang="en-GB" dirty="0"/>
          </a:p>
          <a:p>
            <a:pPr lvl="1"/>
            <a:r>
              <a:rPr lang="en-GB" dirty="0"/>
              <a:t>The requested information is not to be destroyed before it can be given, even if it is past its retention period and has not been destroyed. It is an offence to destroy it.</a:t>
            </a:r>
          </a:p>
          <a:p>
            <a:pPr lvl="1"/>
            <a:endParaRPr lang="en-GB" dirty="0"/>
          </a:p>
          <a:p>
            <a:pPr lvl="1"/>
            <a:r>
              <a:rPr lang="en-GB" dirty="0"/>
              <a:t>FOISA provides a right to obtain information, not copies of specific documents. We can provide copies of documents if that is the easiest way to provide the information.</a:t>
            </a:r>
          </a:p>
          <a:p>
            <a:pPr marL="457200" lvl="1" indent="0">
              <a:buNone/>
            </a:pPr>
            <a:endParaRPr lang="en-GB" u="sng" dirty="0">
              <a:solidFill>
                <a:srgbClr val="FF0000"/>
              </a:solidFill>
            </a:endParaRPr>
          </a:p>
          <a:p>
            <a:pPr marL="457200" lvl="1" indent="0">
              <a:buNone/>
            </a:pPr>
            <a:endParaRPr lang="en-GB" dirty="0"/>
          </a:p>
          <a:p>
            <a:endParaRPr lang="en-GB" dirty="0"/>
          </a:p>
          <a:p>
            <a:endParaRPr lang="en-GB" dirty="0"/>
          </a:p>
          <a:p>
            <a:pPr marL="0" indent="0">
              <a:buNone/>
            </a:pPr>
            <a:endParaRPr lang="en-GB" dirty="0"/>
          </a:p>
          <a:p>
            <a:pPr marL="0" indent="0">
              <a:buNone/>
            </a:pPr>
            <a:endParaRPr lang="en-GB" dirty="0"/>
          </a:p>
          <a:p>
            <a:endParaRPr lang="en-GB" dirty="0"/>
          </a:p>
          <a:p>
            <a:pPr marL="0" indent="0">
              <a:buNone/>
            </a:pPr>
            <a:endParaRPr lang="en-GB" dirty="0"/>
          </a:p>
          <a:p>
            <a:endParaRPr lang="en-GB" dirty="0"/>
          </a:p>
          <a:p>
            <a:endParaRPr lang="en-GB" dirty="0"/>
          </a:p>
          <a:p>
            <a:pPr marL="914400" lvl="2" indent="0">
              <a:buNone/>
            </a:pPr>
            <a:endParaRPr lang="en-GB" dirty="0"/>
          </a:p>
        </p:txBody>
      </p:sp>
    </p:spTree>
    <p:extLst>
      <p:ext uri="{BB962C8B-B14F-4D97-AF65-F5344CB8AC3E}">
        <p14:creationId xmlns:p14="http://schemas.microsoft.com/office/powerpoint/2010/main" val="3433756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5FB241-036A-962D-2D1D-B830F129E996}"/>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What is information?</a:t>
            </a:r>
          </a:p>
        </p:txBody>
      </p:sp>
      <p:pic>
        <p:nvPicPr>
          <p:cNvPr id="13" name="Content Placeholder 12">
            <a:extLst>
              <a:ext uri="{FF2B5EF4-FFF2-40B4-BE49-F238E27FC236}">
                <a16:creationId xmlns:a16="http://schemas.microsoft.com/office/drawing/2014/main" id="{CF84F63D-67D8-9E59-0FB2-A5F22C58CC90}"/>
              </a:ext>
            </a:extLst>
          </p:cNvPr>
          <p:cNvPicPr>
            <a:picLocks noGrp="1" noChangeAspect="1"/>
          </p:cNvPicPr>
          <p:nvPr>
            <p:ph idx="1"/>
          </p:nvPr>
        </p:nvPicPr>
        <p:blipFill>
          <a:blip r:embed="rId3"/>
          <a:stretch>
            <a:fillRect/>
          </a:stretch>
        </p:blipFill>
        <p:spPr>
          <a:xfrm>
            <a:off x="4292766" y="961812"/>
            <a:ext cx="6679866" cy="4930987"/>
          </a:xfrm>
          <a:prstGeom prst="rect">
            <a:avLst/>
          </a:prstGeom>
        </p:spPr>
      </p:pic>
    </p:spTree>
    <p:extLst>
      <p:ext uri="{BB962C8B-B14F-4D97-AF65-F5344CB8AC3E}">
        <p14:creationId xmlns:p14="http://schemas.microsoft.com/office/powerpoint/2010/main" val="1071804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A85860-0E8F-DCC9-E769-25A12D7AA71A}"/>
              </a:ext>
            </a:extLst>
          </p:cNvPr>
          <p:cNvSpPr>
            <a:spLocks noGrp="1"/>
          </p:cNvSpPr>
          <p:nvPr>
            <p:ph type="title"/>
          </p:nvPr>
        </p:nvSpPr>
        <p:spPr>
          <a:xfrm>
            <a:off x="804672" y="802955"/>
            <a:ext cx="4977976" cy="1454051"/>
          </a:xfrm>
        </p:spPr>
        <p:txBody>
          <a:bodyPr>
            <a:normAutofit/>
          </a:bodyPr>
          <a:lstStyle/>
          <a:p>
            <a:r>
              <a:rPr lang="en-GB" sz="3600" b="1">
                <a:solidFill>
                  <a:schemeClr val="tx2"/>
                </a:solidFill>
              </a:rPr>
              <a:t>Challenges</a:t>
            </a:r>
          </a:p>
        </p:txBody>
      </p:sp>
      <p:sp>
        <p:nvSpPr>
          <p:cNvPr id="3" name="Content Placeholder 2">
            <a:extLst>
              <a:ext uri="{FF2B5EF4-FFF2-40B4-BE49-F238E27FC236}">
                <a16:creationId xmlns:a16="http://schemas.microsoft.com/office/drawing/2014/main" id="{5BBD4075-401A-8456-D701-00D865BC5E52}"/>
              </a:ext>
            </a:extLst>
          </p:cNvPr>
          <p:cNvSpPr>
            <a:spLocks noGrp="1"/>
          </p:cNvSpPr>
          <p:nvPr>
            <p:ph idx="1"/>
          </p:nvPr>
        </p:nvSpPr>
        <p:spPr>
          <a:xfrm>
            <a:off x="804672" y="2421682"/>
            <a:ext cx="4977578" cy="3639289"/>
          </a:xfrm>
        </p:spPr>
        <p:txBody>
          <a:bodyPr anchor="ctr">
            <a:normAutofit/>
          </a:bodyPr>
          <a:lstStyle/>
          <a:p>
            <a:r>
              <a:rPr lang="en-GB" altLang="en-US" sz="1800">
                <a:solidFill>
                  <a:schemeClr val="tx2"/>
                </a:solidFill>
              </a:rPr>
              <a:t>We have a maximum of 20 working days to respond to requests. </a:t>
            </a:r>
          </a:p>
          <a:p>
            <a:endParaRPr lang="en-GB" altLang="en-US" sz="1800">
              <a:solidFill>
                <a:schemeClr val="tx2"/>
              </a:solidFill>
            </a:endParaRPr>
          </a:p>
          <a:p>
            <a:r>
              <a:rPr lang="en-GB" altLang="en-US" sz="1800">
                <a:solidFill>
                  <a:schemeClr val="tx2"/>
                </a:solidFill>
              </a:rPr>
              <a:t>We cannot ask </a:t>
            </a:r>
            <a:r>
              <a:rPr lang="en-GB" altLang="en-US" sz="1800" u="sng">
                <a:solidFill>
                  <a:schemeClr val="tx2"/>
                </a:solidFill>
              </a:rPr>
              <a:t>why</a:t>
            </a:r>
            <a:r>
              <a:rPr lang="en-GB" altLang="en-US" sz="1800">
                <a:solidFill>
                  <a:schemeClr val="tx2"/>
                </a:solidFill>
              </a:rPr>
              <a:t> the individual wants to know the information. </a:t>
            </a:r>
          </a:p>
          <a:p>
            <a:endParaRPr lang="en-GB" altLang="en-US" sz="1800">
              <a:solidFill>
                <a:schemeClr val="tx2"/>
              </a:solidFill>
            </a:endParaRPr>
          </a:p>
          <a:p>
            <a:r>
              <a:rPr lang="en-GB" altLang="en-US" sz="1800">
                <a:solidFill>
                  <a:schemeClr val="tx2"/>
                </a:solidFill>
              </a:rPr>
              <a:t>All your work documents and emails may be open to scrutiny. </a:t>
            </a:r>
          </a:p>
          <a:p>
            <a:endParaRPr lang="en-GB" altLang="en-US" sz="1800">
              <a:solidFill>
                <a:schemeClr val="tx2"/>
              </a:solidFill>
            </a:endParaRPr>
          </a:p>
          <a:p>
            <a:r>
              <a:rPr lang="en-GB" altLang="en-US" sz="1800">
                <a:solidFill>
                  <a:schemeClr val="tx2"/>
                </a:solidFill>
              </a:rPr>
              <a:t>We </a:t>
            </a:r>
            <a:r>
              <a:rPr lang="en-GB" altLang="en-US" sz="1800" u="sng">
                <a:solidFill>
                  <a:schemeClr val="tx2"/>
                </a:solidFill>
              </a:rPr>
              <a:t>must</a:t>
            </a:r>
            <a:r>
              <a:rPr lang="en-GB" altLang="en-US" sz="1800">
                <a:solidFill>
                  <a:schemeClr val="tx2"/>
                </a:solidFill>
              </a:rPr>
              <a:t> provide the information, or, claim an exemption ......... </a:t>
            </a:r>
          </a:p>
          <a:p>
            <a:endParaRPr lang="en-GB" sz="1800">
              <a:solidFill>
                <a:schemeClr val="tx2"/>
              </a:solidFill>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Board Room">
            <a:extLst>
              <a:ext uri="{FF2B5EF4-FFF2-40B4-BE49-F238E27FC236}">
                <a16:creationId xmlns:a16="http://schemas.microsoft.com/office/drawing/2014/main" id="{A0D170B9-9D24-973A-9F72-E941A013855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2065740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7FC24-EC4D-6053-E1E9-61FE4CCDB1C7}"/>
              </a:ext>
            </a:extLst>
          </p:cNvPr>
          <p:cNvSpPr>
            <a:spLocks noGrp="1"/>
          </p:cNvSpPr>
          <p:nvPr>
            <p:ph type="title"/>
          </p:nvPr>
        </p:nvSpPr>
        <p:spPr/>
        <p:txBody>
          <a:bodyPr/>
          <a:lstStyle/>
          <a:p>
            <a:r>
              <a:rPr lang="en-GB" dirty="0"/>
              <a:t>Exemptions from the right of access</a:t>
            </a:r>
          </a:p>
        </p:txBody>
      </p:sp>
      <p:sp>
        <p:nvSpPr>
          <p:cNvPr id="3" name="Content Placeholder 2">
            <a:extLst>
              <a:ext uri="{FF2B5EF4-FFF2-40B4-BE49-F238E27FC236}">
                <a16:creationId xmlns:a16="http://schemas.microsoft.com/office/drawing/2014/main" id="{306D0727-A83F-F81F-E83E-7FBCE179D1DB}"/>
              </a:ext>
            </a:extLst>
          </p:cNvPr>
          <p:cNvSpPr>
            <a:spLocks noGrp="1"/>
          </p:cNvSpPr>
          <p:nvPr>
            <p:ph idx="1"/>
          </p:nvPr>
        </p:nvSpPr>
        <p:spPr/>
        <p:txBody>
          <a:bodyPr/>
          <a:lstStyle/>
          <a:p>
            <a:pPr marL="0" indent="0">
              <a:buNone/>
            </a:pPr>
            <a:r>
              <a:rPr lang="en-GB" dirty="0"/>
              <a:t>There are 2 types of exemption</a:t>
            </a:r>
          </a:p>
          <a:p>
            <a:pPr marL="0" indent="0">
              <a:buNone/>
            </a:pPr>
            <a:endParaRPr lang="en-GB" dirty="0"/>
          </a:p>
          <a:p>
            <a:r>
              <a:rPr lang="en-GB" dirty="0"/>
              <a:t>Absolute exemption</a:t>
            </a:r>
          </a:p>
          <a:p>
            <a:endParaRPr lang="en-GB" dirty="0"/>
          </a:p>
          <a:p>
            <a:r>
              <a:rPr lang="en-GB" dirty="0"/>
              <a:t>Qualified (non absolute) exemption</a:t>
            </a:r>
          </a:p>
        </p:txBody>
      </p:sp>
    </p:spTree>
    <p:extLst>
      <p:ext uri="{BB962C8B-B14F-4D97-AF65-F5344CB8AC3E}">
        <p14:creationId xmlns:p14="http://schemas.microsoft.com/office/powerpoint/2010/main" val="1624265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E0651-C67A-11F3-BE89-FDCDBC77BCD3}"/>
              </a:ext>
            </a:extLst>
          </p:cNvPr>
          <p:cNvSpPr>
            <a:spLocks noGrp="1"/>
          </p:cNvSpPr>
          <p:nvPr>
            <p:ph type="title"/>
          </p:nvPr>
        </p:nvSpPr>
        <p:spPr/>
        <p:txBody>
          <a:bodyPr/>
          <a:lstStyle/>
          <a:p>
            <a:r>
              <a:rPr lang="en-GB"/>
              <a:t>Absolute Exemption</a:t>
            </a:r>
            <a:endParaRPr lang="en-GB" dirty="0"/>
          </a:p>
        </p:txBody>
      </p:sp>
      <p:sp>
        <p:nvSpPr>
          <p:cNvPr id="3" name="Content Placeholder 2">
            <a:extLst>
              <a:ext uri="{FF2B5EF4-FFF2-40B4-BE49-F238E27FC236}">
                <a16:creationId xmlns:a16="http://schemas.microsoft.com/office/drawing/2014/main" id="{EE8071C3-DEFB-F930-DD75-C12A1868C2AA}"/>
              </a:ext>
            </a:extLst>
          </p:cNvPr>
          <p:cNvSpPr>
            <a:spLocks noGrp="1"/>
          </p:cNvSpPr>
          <p:nvPr>
            <p:ph idx="1"/>
          </p:nvPr>
        </p:nvSpPr>
        <p:spPr/>
        <p:txBody>
          <a:bodyPr/>
          <a:lstStyle/>
          <a:p>
            <a:pPr>
              <a:buFont typeface="Wingdings" panose="05000000000000000000" pitchFamily="2" charset="2"/>
              <a:buNone/>
            </a:pPr>
            <a:r>
              <a:rPr lang="en-GB" altLang="en-US"/>
              <a:t>Where an absolute exemption applies:</a:t>
            </a:r>
          </a:p>
          <a:p>
            <a:pPr>
              <a:buFont typeface="Wingdings" panose="05000000000000000000" pitchFamily="2" charset="2"/>
              <a:buNone/>
            </a:pPr>
            <a:endParaRPr lang="en-GB" altLang="en-US"/>
          </a:p>
          <a:p>
            <a:r>
              <a:rPr lang="en-GB" altLang="en-US"/>
              <a:t>the public authority does not have to consider the public interest in the disclosure of the information before it refuses to supply it, but -</a:t>
            </a:r>
          </a:p>
          <a:p>
            <a:endParaRPr lang="en-GB" altLang="en-US"/>
          </a:p>
          <a:p>
            <a:r>
              <a:rPr lang="en-GB" altLang="en-US"/>
              <a:t>the decision must be backed by clear and robust argument</a:t>
            </a:r>
          </a:p>
          <a:p>
            <a:endParaRPr lang="en-GB" dirty="0"/>
          </a:p>
        </p:txBody>
      </p:sp>
    </p:spTree>
    <p:extLst>
      <p:ext uri="{BB962C8B-B14F-4D97-AF65-F5344CB8AC3E}">
        <p14:creationId xmlns:p14="http://schemas.microsoft.com/office/powerpoint/2010/main" val="2441753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DE99F-9CBB-9627-89A5-66AC93CFB403}"/>
              </a:ext>
            </a:extLst>
          </p:cNvPr>
          <p:cNvSpPr>
            <a:spLocks noGrp="1"/>
          </p:cNvSpPr>
          <p:nvPr>
            <p:ph type="title"/>
          </p:nvPr>
        </p:nvSpPr>
        <p:spPr/>
        <p:txBody>
          <a:bodyPr/>
          <a:lstStyle/>
          <a:p>
            <a:r>
              <a:rPr lang="en-GB" dirty="0"/>
              <a:t>Absolute exemptions – examples		</a:t>
            </a:r>
          </a:p>
        </p:txBody>
      </p:sp>
      <p:sp>
        <p:nvSpPr>
          <p:cNvPr id="3" name="Content Placeholder 2">
            <a:extLst>
              <a:ext uri="{FF2B5EF4-FFF2-40B4-BE49-F238E27FC236}">
                <a16:creationId xmlns:a16="http://schemas.microsoft.com/office/drawing/2014/main" id="{15EED74F-268E-C059-E270-630E7927AF1A}"/>
              </a:ext>
            </a:extLst>
          </p:cNvPr>
          <p:cNvSpPr>
            <a:spLocks noGrp="1"/>
          </p:cNvSpPr>
          <p:nvPr>
            <p:ph idx="1"/>
          </p:nvPr>
        </p:nvSpPr>
        <p:spPr/>
        <p:txBody>
          <a:bodyPr/>
          <a:lstStyle/>
          <a:p>
            <a:r>
              <a:rPr lang="en-GB" dirty="0"/>
              <a:t>Section 25 – the requested information is available and reasonably accessible elsewhere</a:t>
            </a:r>
          </a:p>
          <a:p>
            <a:endParaRPr lang="en-GB" dirty="0"/>
          </a:p>
          <a:p>
            <a:r>
              <a:rPr lang="en-GB" sz="2800" dirty="0"/>
              <a:t>Section 38 – personal data</a:t>
            </a:r>
          </a:p>
          <a:p>
            <a:endParaRPr lang="en-GB" dirty="0"/>
          </a:p>
          <a:p>
            <a:r>
              <a:rPr lang="en-GB" dirty="0"/>
              <a:t>Section 36 – information provided to SQA is subject to an obligation of confidence and disclosure would constitute an ‘actionable’ breach of confidence</a:t>
            </a:r>
          </a:p>
          <a:p>
            <a:pPr lvl="1"/>
            <a:r>
              <a:rPr lang="en-GB" dirty="0"/>
              <a:t>36(2)Information is received from another person/public body</a:t>
            </a:r>
          </a:p>
          <a:p>
            <a:pPr marL="457200" lvl="1" indent="0">
              <a:buNone/>
            </a:pPr>
            <a:endParaRPr lang="en-GB" dirty="0"/>
          </a:p>
          <a:p>
            <a:pPr marL="180975" lvl="1" indent="-180975"/>
            <a:endParaRPr lang="en-GB" dirty="0"/>
          </a:p>
          <a:p>
            <a:pPr marL="457200" lvl="1" indent="0">
              <a:buNone/>
            </a:pPr>
            <a:endParaRPr lang="en-GB" dirty="0"/>
          </a:p>
          <a:p>
            <a:pPr marL="457200" lvl="1" indent="0">
              <a:buNone/>
            </a:pPr>
            <a:endParaRPr lang="en-GB" dirty="0"/>
          </a:p>
        </p:txBody>
      </p:sp>
    </p:spTree>
    <p:extLst>
      <p:ext uri="{BB962C8B-B14F-4D97-AF65-F5344CB8AC3E}">
        <p14:creationId xmlns:p14="http://schemas.microsoft.com/office/powerpoint/2010/main" val="5179072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15562</TotalTime>
  <Words>2771</Words>
  <Application>Microsoft Office PowerPoint</Application>
  <PresentationFormat>Widescreen</PresentationFormat>
  <Paragraphs>307</Paragraphs>
  <Slides>32</Slides>
  <Notes>29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Calibri Light</vt:lpstr>
      <vt:lpstr>Merriweather</vt:lpstr>
      <vt:lpstr>Roboto</vt:lpstr>
      <vt:lpstr>Wingdings</vt:lpstr>
      <vt:lpstr>Office Theme</vt:lpstr>
      <vt:lpstr>FOI Training Case Managers</vt:lpstr>
      <vt:lpstr>What we will cover today</vt:lpstr>
      <vt:lpstr>What is FOISA?</vt:lpstr>
      <vt:lpstr>The right to information</vt:lpstr>
      <vt:lpstr>What is information?</vt:lpstr>
      <vt:lpstr>Challenges</vt:lpstr>
      <vt:lpstr>Exemptions from the right of access</vt:lpstr>
      <vt:lpstr>Absolute Exemption</vt:lpstr>
      <vt:lpstr>Absolute exemptions – examples  </vt:lpstr>
      <vt:lpstr>In Confidence or Confidential</vt:lpstr>
      <vt:lpstr>Qualified (non absolute) exemptions</vt:lpstr>
      <vt:lpstr>The Public Interest Test</vt:lpstr>
      <vt:lpstr>Qualified (non absolute) Exemptions - examples</vt:lpstr>
      <vt:lpstr>Qualified Exemptions - example</vt:lpstr>
      <vt:lpstr>About Exemptions</vt:lpstr>
      <vt:lpstr>Handling FOI Requests</vt:lpstr>
      <vt:lpstr>Key people in the process </vt:lpstr>
      <vt:lpstr>How are new FOI requests circulated</vt:lpstr>
      <vt:lpstr>Immediate actions for the Case Manager </vt:lpstr>
      <vt:lpstr>Consider the question carefully</vt:lpstr>
      <vt:lpstr>Task</vt:lpstr>
      <vt:lpstr>Manage the search and collation process</vt:lpstr>
      <vt:lpstr>Manage the search and collation process</vt:lpstr>
      <vt:lpstr>The response</vt:lpstr>
      <vt:lpstr>Response – possible outcomes</vt:lpstr>
      <vt:lpstr>Retention – keep paperwork for 2 months</vt:lpstr>
      <vt:lpstr>Things to know</vt:lpstr>
      <vt:lpstr>Things to know</vt:lpstr>
      <vt:lpstr>Guidance and support</vt:lpstr>
      <vt:lpstr>5 tips for success</vt:lpstr>
      <vt:lpstr>SQA’s Publication Scheme</vt:lpstr>
      <vt:lpstr>PowerPoint Presentation</vt:lpstr>
    </vt:vector>
  </TitlesOfParts>
  <Company>SQA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GDPR Implementation</dc:title>
  <dc:creator>Jocelyn Martin</dc:creator>
  <cp:lastModifiedBy>Alan Redhead</cp:lastModifiedBy>
  <cp:revision>664</cp:revision>
  <cp:lastPrinted>2022-11-21T13:39:28Z</cp:lastPrinted>
  <dcterms:created xsi:type="dcterms:W3CDTF">2017-06-26T08:42:31Z</dcterms:created>
  <dcterms:modified xsi:type="dcterms:W3CDTF">2023-02-15T13:42:57Z</dcterms:modified>
</cp:coreProperties>
</file>