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61" r:id="rId5"/>
    <p:sldMasterId id="2147483664" r:id="rId6"/>
    <p:sldMasterId id="2147483668" r:id="rId7"/>
    <p:sldMasterId id="2147483670" r:id="rId8"/>
    <p:sldMasterId id="2147483652" r:id="rId9"/>
    <p:sldMasterId id="2147483658" r:id="rId10"/>
    <p:sldMasterId id="2147483672" r:id="rId11"/>
    <p:sldMasterId id="2147483654" r:id="rId12"/>
    <p:sldMasterId id="2147483675" r:id="rId13"/>
  </p:sldMasterIdLst>
  <p:notesMasterIdLst>
    <p:notesMasterId r:id="rId25"/>
  </p:notesMasterIdLst>
  <p:handoutMasterIdLst>
    <p:handoutMasterId r:id="rId26"/>
  </p:handoutMasterIdLst>
  <p:sldIdLst>
    <p:sldId id="257" r:id="rId14"/>
    <p:sldId id="456" r:id="rId15"/>
    <p:sldId id="537" r:id="rId16"/>
    <p:sldId id="534" r:id="rId17"/>
    <p:sldId id="528" r:id="rId18"/>
    <p:sldId id="530" r:id="rId19"/>
    <p:sldId id="535" r:id="rId20"/>
    <p:sldId id="532" r:id="rId21"/>
    <p:sldId id="531" r:id="rId22"/>
    <p:sldId id="538" r:id="rId23"/>
    <p:sldId id="425" r:id="rId24"/>
  </p:sldIdLst>
  <p:sldSz cx="7620000" cy="5715000"/>
  <p:notesSz cx="6662738" cy="9926638"/>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240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534511-F52E-E9A1-1B2E-71D21AC49D0E}" name="Margot McKerrell" initials="MM" userId="S::margot.mckerrell@sqa.org.uk::7c234b90-51ed-409b-bb86-7cc8d4043dd0" providerId="AD"/>
  <p188:author id="{BD22E530-9D40-2348-A0C6-626548EF0E26}" name="Fiona Robertson" initials="FR" userId="S::fiona.robertson@sqa.org.uk::913538c8-c9e9-48e3-a430-fc2f4305adf0" providerId="AD"/>
  <p188:author id="{6C93315F-AFBA-8E08-5367-14424FFEB5B9}" name="Helen Campbell" initials="HC" userId="S::helen.campbell@sqa.org.uk::2bca68db-7661-46c0-b382-7e36f8c7084f" providerId="AD"/>
  <p188:author id="{A92070F4-8C1E-1B13-F61F-11FFC320CC2B}" name="Richard Pidgeon" initials="RP" userId="S::richard.pidgeon@sqa.org.uk::03e044a6-9dea-4b53-b8ca-2d9b347899c0" providerId="AD"/>
  <p188:author id="{D3233DFF-7056-3ADD-E525-75168B6A9476}" name="John Booth" initials="JB" userId="S::john.booth@sqa.org.uk::178f3c43-3458-42b6-b363-6c82ab247e9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A3CF"/>
    <a:srgbClr val="D0D8E8"/>
    <a:srgbClr val="E9EDF4"/>
    <a:srgbClr val="014380"/>
    <a:srgbClr val="AE7BD1"/>
    <a:srgbClr val="5F8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0D7EB9-9C7D-4D4B-AB91-B4650838B8F6}" v="340" dt="2024-11-05T07:57:30.9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6" d="100"/>
          <a:sy n="126" d="100"/>
        </p:scale>
        <p:origin x="1794" y="120"/>
      </p:cViewPr>
      <p:guideLst>
        <p:guide orient="horz" pos="1800"/>
        <p:guide pos="240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6.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2B072E86-E9A4-49BD-8545-91D469BDCC25}" type="datetimeFigureOut">
              <a:rPr lang="en-GB" smtClean="0"/>
              <a:t>08/01/2025</a:t>
            </a:fld>
            <a:endParaRPr lang="en-GB"/>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A0143985-CF63-4E79-BA84-92EC3409B420}" type="slidenum">
              <a:rPr lang="en-GB" smtClean="0"/>
              <a:t>‹#›</a:t>
            </a:fld>
            <a:endParaRPr lang="en-GB"/>
          </a:p>
        </p:txBody>
      </p:sp>
    </p:spTree>
    <p:extLst>
      <p:ext uri="{BB962C8B-B14F-4D97-AF65-F5344CB8AC3E}">
        <p14:creationId xmlns:p14="http://schemas.microsoft.com/office/powerpoint/2010/main" val="3715022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3488" y="0"/>
            <a:ext cx="2887662" cy="496888"/>
          </a:xfrm>
          <a:prstGeom prst="rect">
            <a:avLst/>
          </a:prstGeom>
        </p:spPr>
        <p:txBody>
          <a:bodyPr vert="horz" lIns="91440" tIns="45720" rIns="91440" bIns="45720" rtlCol="0"/>
          <a:lstStyle>
            <a:lvl1pPr algn="r">
              <a:defRPr sz="1200"/>
            </a:lvl1pPr>
          </a:lstStyle>
          <a:p>
            <a:fld id="{6D95F4C7-908B-444C-B6D6-92BA4BDB6D8F}" type="datetimeFigureOut">
              <a:rPr lang="en-GB" smtClean="0"/>
              <a:t>08/01/2025</a:t>
            </a:fld>
            <a:endParaRPr lang="en-GB"/>
          </a:p>
        </p:txBody>
      </p:sp>
      <p:sp>
        <p:nvSpPr>
          <p:cNvPr id="4" name="Slide Image Placeholder 3"/>
          <p:cNvSpPr>
            <a:spLocks noGrp="1" noRot="1" noChangeAspect="1"/>
          </p:cNvSpPr>
          <p:nvPr>
            <p:ph type="sldImg" idx="2"/>
          </p:nvPr>
        </p:nvSpPr>
        <p:spPr>
          <a:xfrm>
            <a:off x="1098550"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29238"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887663"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3488" y="9429750"/>
            <a:ext cx="2887662" cy="496888"/>
          </a:xfrm>
          <a:prstGeom prst="rect">
            <a:avLst/>
          </a:prstGeom>
        </p:spPr>
        <p:txBody>
          <a:bodyPr vert="horz" lIns="91440" tIns="45720" rIns="91440" bIns="45720" rtlCol="0" anchor="b"/>
          <a:lstStyle>
            <a:lvl1pPr algn="r">
              <a:defRPr sz="1200"/>
            </a:lvl1pPr>
          </a:lstStyle>
          <a:p>
            <a:fld id="{2A5AA011-7041-4774-8778-3FF78D80C8C2}" type="slidenum">
              <a:rPr lang="en-GB" smtClean="0"/>
              <a:t>‹#›</a:t>
            </a:fld>
            <a:endParaRPr lang="en-GB"/>
          </a:p>
        </p:txBody>
      </p:sp>
    </p:spTree>
    <p:extLst>
      <p:ext uri="{BB962C8B-B14F-4D97-AF65-F5344CB8AC3E}">
        <p14:creationId xmlns:p14="http://schemas.microsoft.com/office/powerpoint/2010/main" val="391378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2A5AA011-7041-4774-8778-3FF78D80C8C2}" type="slidenum">
              <a:rPr lang="en-GB" smtClean="0"/>
              <a:t>1</a:t>
            </a:fld>
            <a:endParaRPr lang="en-GB"/>
          </a:p>
        </p:txBody>
      </p:sp>
    </p:spTree>
    <p:extLst>
      <p:ext uri="{BB962C8B-B14F-4D97-AF65-F5344CB8AC3E}">
        <p14:creationId xmlns:p14="http://schemas.microsoft.com/office/powerpoint/2010/main" val="523100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a:p>
        </p:txBody>
      </p:sp>
      <p:sp>
        <p:nvSpPr>
          <p:cNvPr id="4" name="Slide Number Placeholder 3"/>
          <p:cNvSpPr>
            <a:spLocks noGrp="1"/>
          </p:cNvSpPr>
          <p:nvPr>
            <p:ph type="sldNum" sz="quarter" idx="5"/>
          </p:nvPr>
        </p:nvSpPr>
        <p:spPr/>
        <p:txBody>
          <a:bodyPr/>
          <a:lstStyle/>
          <a:p>
            <a:fld id="{2A5AA011-7041-4774-8778-3FF78D80C8C2}" type="slidenum">
              <a:rPr lang="en-GB" smtClean="0"/>
              <a:t>11</a:t>
            </a:fld>
            <a:endParaRPr lang="en-GB"/>
          </a:p>
        </p:txBody>
      </p:sp>
    </p:spTree>
    <p:extLst>
      <p:ext uri="{BB962C8B-B14F-4D97-AF65-F5344CB8AC3E}">
        <p14:creationId xmlns:p14="http://schemas.microsoft.com/office/powerpoint/2010/main" val="1371116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80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922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0493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999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8497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3291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4287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229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750" y="4776788"/>
            <a:ext cx="5329238" cy="5149850"/>
          </a:xfrm>
        </p:spPr>
        <p:txBody>
          <a:bodyPr/>
          <a:lstStyle/>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endParaRPr lang="en-GB" sz="175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pPr marL="0" marR="0" lvl="0" indent="0" algn="r" defTabSz="713232" rtl="0" eaLnBrk="1" fontAlgn="auto" latinLnBrk="0" hangingPunct="1">
              <a:lnSpc>
                <a:spcPct val="100000"/>
              </a:lnSpc>
              <a:spcBef>
                <a:spcPts val="0"/>
              </a:spcBef>
              <a:spcAft>
                <a:spcPts val="0"/>
              </a:spcAft>
              <a:buClrTx/>
              <a:buSzTx/>
              <a:buFontTx/>
              <a:buNone/>
              <a:tabLst/>
              <a:defRPr/>
            </a:pPr>
            <a:fld id="{568D728A-AAC4-47C8-86E2-BE02CA7A44A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713232"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58081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23875" y="3865614"/>
            <a:ext cx="6572250" cy="1368152"/>
          </a:xfrm>
          <a:prstGeom prst="rect">
            <a:avLst/>
          </a:prstGeom>
        </p:spPr>
        <p:txBody>
          <a:bodyPr/>
          <a:lstStyle>
            <a:lvl1pPr>
              <a:defRPr sz="30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2862869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2500" y="935038"/>
            <a:ext cx="5715000" cy="1990725"/>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952500" y="3001963"/>
            <a:ext cx="5715000" cy="13795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161927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297164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20700" y="1425575"/>
            <a:ext cx="6572250" cy="2376488"/>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520700" y="3824288"/>
            <a:ext cx="6572250" cy="12509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31D2283-09C4-4F0D-970A-48E090CE48CF}"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646510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23875" y="1520825"/>
            <a:ext cx="3209925" cy="36274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886200" y="1520825"/>
            <a:ext cx="3209925" cy="36274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1D2283-09C4-4F0D-970A-48E090CE48CF}"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883083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304800"/>
            <a:ext cx="6572250" cy="1104900"/>
          </a:xfrm>
        </p:spPr>
        <p:txBody>
          <a:bodyPr/>
          <a:lstStyle/>
          <a:p>
            <a:r>
              <a:rPr lang="en-US"/>
              <a:t>Click to edit Master title style</a:t>
            </a:r>
            <a:endParaRPr lang="en-GB"/>
          </a:p>
        </p:txBody>
      </p:sp>
      <p:sp>
        <p:nvSpPr>
          <p:cNvPr id="3" name="Text Placeholder 2"/>
          <p:cNvSpPr>
            <a:spLocks noGrp="1"/>
          </p:cNvSpPr>
          <p:nvPr>
            <p:ph type="body" idx="1"/>
          </p:nvPr>
        </p:nvSpPr>
        <p:spPr>
          <a:xfrm>
            <a:off x="525463" y="1401763"/>
            <a:ext cx="3222625"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25463" y="2087563"/>
            <a:ext cx="3222625" cy="30702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857625" y="1401763"/>
            <a:ext cx="32400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57625" y="2087563"/>
            <a:ext cx="3240088" cy="30702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1D2283-09C4-4F0D-970A-48E090CE48CF}" type="datetimeFigureOut">
              <a:rPr lang="en-GB" smtClean="0"/>
              <a:t>08/01/2025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2721062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1D2283-09C4-4F0D-970A-48E090CE48CF}" type="datetimeFigureOut">
              <a:rPr lang="en-GB" smtClean="0"/>
              <a:t>08/01/2025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2841901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D2283-09C4-4F0D-970A-48E090CE48CF}" type="datetimeFigureOut">
              <a:rPr lang="en-GB" smtClean="0"/>
              <a:t>08/01/2025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106250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381000"/>
            <a:ext cx="2457450" cy="13335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240088" y="822325"/>
            <a:ext cx="3857625" cy="4062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25463" y="1714500"/>
            <a:ext cx="2457450"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1D2283-09C4-4F0D-970A-48E090CE48CF}"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1053640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381000"/>
            <a:ext cx="2457450" cy="13335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240088" y="822325"/>
            <a:ext cx="3857625" cy="40624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525463" y="1714500"/>
            <a:ext cx="2457450"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1D2283-09C4-4F0D-970A-48E090CE48CF}"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925854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106226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23875" y="2641477"/>
            <a:ext cx="6572250" cy="2592288"/>
          </a:xfrm>
          <a:prstGeom prst="rect">
            <a:avLst/>
          </a:prstGeom>
        </p:spPr>
        <p:txBody>
          <a:bodyPr/>
          <a:lstStyle>
            <a:lvl1pPr>
              <a:defRPr sz="30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4089767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53063" y="304800"/>
            <a:ext cx="1643062" cy="48434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23875" y="304800"/>
            <a:ext cx="4776788" cy="48434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2424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23875" y="304800"/>
            <a:ext cx="6572250" cy="1104900"/>
          </a:xfrm>
          <a:prstGeom prst="rect">
            <a:avLst/>
          </a:prstGeom>
        </p:spPr>
        <p:txBody>
          <a:bodyPr/>
          <a:lstStyle>
            <a:lvl1pPr>
              <a:defRPr sz="3000" b="1">
                <a:solidFill>
                  <a:schemeClr val="bg1"/>
                </a:solidFill>
              </a:defRPr>
            </a:lvl1pPr>
          </a:lstStyle>
          <a:p>
            <a:r>
              <a:rPr lang="en-US"/>
              <a:t>Click to edit Master title style</a:t>
            </a:r>
            <a:endParaRPr lang="en-GB"/>
          </a:p>
        </p:txBody>
      </p:sp>
      <p:sp>
        <p:nvSpPr>
          <p:cNvPr id="8" name="Text Placeholder 7"/>
          <p:cNvSpPr>
            <a:spLocks noGrp="1"/>
          </p:cNvSpPr>
          <p:nvPr>
            <p:ph type="body" sz="quarter" idx="10" hasCustomPrompt="1"/>
          </p:nvPr>
        </p:nvSpPr>
        <p:spPr>
          <a:xfrm>
            <a:off x="523875" y="1704976"/>
            <a:ext cx="6572250" cy="2089150"/>
          </a:xfrm>
          <a:prstGeom prst="rect">
            <a:avLst/>
          </a:prstGeom>
        </p:spPr>
        <p:txBody>
          <a:bodyPr/>
          <a:lstStyle>
            <a:lvl1pPr>
              <a:defRPr sz="2000">
                <a:solidFill>
                  <a:schemeClr val="bg1"/>
                </a:solidFill>
              </a:defRPr>
            </a:lvl1pPr>
            <a:lvl2pPr>
              <a:defRPr sz="1667">
                <a:solidFill>
                  <a:schemeClr val="bg1"/>
                </a:solidFill>
              </a:defRPr>
            </a:lvl2pPr>
            <a:lvl3pPr>
              <a:defRPr sz="1500">
                <a:solidFill>
                  <a:schemeClr val="bg1"/>
                </a:solidFill>
              </a:defRPr>
            </a:lvl3pPr>
            <a:lvl4pPr>
              <a:defRPr sz="1333">
                <a:solidFill>
                  <a:schemeClr val="bg1"/>
                </a:solidFill>
              </a:defRPr>
            </a:lvl4pPr>
            <a:lvl5pPr>
              <a:defRPr sz="1167">
                <a:solidFill>
                  <a:schemeClr val="bg1"/>
                </a:solidFill>
              </a:defRPr>
            </a:lvl5pPr>
          </a:lstStyle>
          <a:p>
            <a:pPr lvl="0"/>
            <a:r>
              <a:rPr lang="en-US"/>
              <a:t>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0169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39972" y="696915"/>
            <a:ext cx="3834425" cy="3097212"/>
          </a:xfrm>
          <a:prstGeom prst="rect">
            <a:avLst/>
          </a:prstGeom>
        </p:spPr>
        <p:txBody>
          <a:bodyPr/>
          <a:lstStyle>
            <a:lvl1pPr marL="160720" indent="-160720">
              <a:buFont typeface="Symbol" panose="05050102010706020507" pitchFamily="18" charset="2"/>
              <a:buChar char=""/>
              <a:defRPr sz="2000">
                <a:latin typeface="Arial" panose="020B0604020202020204" pitchFamily="34" charset="0"/>
                <a:cs typeface="Arial" panose="020B0604020202020204" pitchFamily="34" charset="0"/>
              </a:defRPr>
            </a:lvl1pPr>
            <a:lvl2pPr>
              <a:defRPr sz="1667">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33">
                <a:latin typeface="Arial" panose="020B0604020202020204" pitchFamily="34" charset="0"/>
                <a:cs typeface="Arial" panose="020B0604020202020204" pitchFamily="34" charset="0"/>
              </a:defRPr>
            </a:lvl4pPr>
            <a:lvl5pPr>
              <a:defRPr sz="1167">
                <a:latin typeface="Arial" panose="020B0604020202020204" pitchFamily="34" charset="0"/>
                <a:cs typeface="Arial" panose="020B0604020202020204" pitchFamily="34" charset="0"/>
              </a:defRPr>
            </a:lvl5pPr>
          </a:lstStyle>
          <a:p>
            <a:pPr lvl="0"/>
            <a:r>
              <a:rPr lang="en-US"/>
              <a:t>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Picture Placeholder 5"/>
          <p:cNvSpPr>
            <a:spLocks noGrp="1"/>
          </p:cNvSpPr>
          <p:nvPr>
            <p:ph type="pic" sz="quarter" idx="11"/>
          </p:nvPr>
        </p:nvSpPr>
        <p:spPr>
          <a:xfrm>
            <a:off x="245269" y="696915"/>
            <a:ext cx="3132535" cy="3097212"/>
          </a:xfrm>
          <a:prstGeom prst="rect">
            <a:avLst/>
          </a:prstGeom>
        </p:spPr>
        <p:txBody>
          <a:bodyPr/>
          <a:lstStyle/>
          <a:p>
            <a:endParaRPr lang="en-GB"/>
          </a:p>
        </p:txBody>
      </p:sp>
    </p:spTree>
    <p:extLst>
      <p:ext uri="{BB962C8B-B14F-4D97-AF65-F5344CB8AC3E}">
        <p14:creationId xmlns:p14="http://schemas.microsoft.com/office/powerpoint/2010/main" val="1763135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3875" y="304800"/>
            <a:ext cx="6572250" cy="1104900"/>
          </a:xfrm>
          <a:prstGeom prst="rect">
            <a:avLst/>
          </a:prstGeom>
        </p:spPr>
        <p:txBody>
          <a:bodyPr/>
          <a:lstStyle>
            <a:lvl1pPr>
              <a:defRPr sz="3000" b="1">
                <a:solidFill>
                  <a:schemeClr val="bg1"/>
                </a:solidFill>
                <a:latin typeface="Arial" panose="020B0604020202020204" pitchFamily="34" charset="0"/>
                <a:cs typeface="Arial" panose="020B0604020202020204" pitchFamily="34" charset="0"/>
              </a:defRPr>
            </a:lvl1pPr>
          </a:lstStyle>
          <a:p>
            <a:r>
              <a:rPr lang="en-GB"/>
              <a:t>Use me for large images, graphics or tables.</a:t>
            </a:r>
          </a:p>
        </p:txBody>
      </p:sp>
    </p:spTree>
    <p:extLst>
      <p:ext uri="{BB962C8B-B14F-4D97-AF65-F5344CB8AC3E}">
        <p14:creationId xmlns:p14="http://schemas.microsoft.com/office/powerpoint/2010/main" val="135067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523875" y="1633364"/>
            <a:ext cx="6572250" cy="2160760"/>
          </a:xfrm>
          <a:prstGeom prst="rect">
            <a:avLst/>
          </a:prstGeom>
        </p:spPr>
        <p:txBody>
          <a:bodyPr/>
          <a:lstStyle>
            <a:lvl1pPr>
              <a:defRPr sz="2000">
                <a:latin typeface="Arial" panose="020B0604020202020204" pitchFamily="34" charset="0"/>
                <a:cs typeface="Arial" panose="020B0604020202020204" pitchFamily="34" charset="0"/>
              </a:defRPr>
            </a:lvl1pPr>
            <a:lvl2pPr>
              <a:defRPr sz="1667">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33">
                <a:latin typeface="Arial" panose="020B0604020202020204" pitchFamily="34" charset="0"/>
                <a:cs typeface="Arial" panose="020B0604020202020204" pitchFamily="34" charset="0"/>
              </a:defRPr>
            </a:lvl4pPr>
            <a:lvl5pPr>
              <a:defRPr sz="1167">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8"/>
          <p:cNvSpPr>
            <a:spLocks noGrp="1"/>
          </p:cNvSpPr>
          <p:nvPr>
            <p:ph type="title"/>
          </p:nvPr>
        </p:nvSpPr>
        <p:spPr>
          <a:xfrm>
            <a:off x="523875" y="304800"/>
            <a:ext cx="6572250" cy="1104900"/>
          </a:xfrm>
          <a:prstGeom prst="rect">
            <a:avLst/>
          </a:prstGeom>
        </p:spPr>
        <p:txBody>
          <a:bodyPr/>
          <a:lstStyle>
            <a:lvl1pPr algn="l">
              <a:defRPr sz="3000" b="1">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78012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39972" y="696915"/>
            <a:ext cx="3834425" cy="3097212"/>
          </a:xfrm>
          <a:prstGeom prst="rect">
            <a:avLst/>
          </a:prstGeom>
        </p:spPr>
        <p:txBody>
          <a:bodyPr/>
          <a:lstStyle>
            <a:lvl1pPr marL="160720" indent="-160720">
              <a:buFont typeface="Symbol" panose="05050102010706020507" pitchFamily="18" charset="2"/>
              <a:buChar char=""/>
              <a:defRPr sz="2000">
                <a:latin typeface="Arial" panose="020B0604020202020204" pitchFamily="34" charset="0"/>
                <a:cs typeface="Arial" panose="020B0604020202020204" pitchFamily="34" charset="0"/>
              </a:defRPr>
            </a:lvl1pPr>
            <a:lvl2pPr>
              <a:defRPr sz="1667">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33">
                <a:latin typeface="Arial" panose="020B0604020202020204" pitchFamily="34" charset="0"/>
                <a:cs typeface="Arial" panose="020B0604020202020204" pitchFamily="34" charset="0"/>
              </a:defRPr>
            </a:lvl4pPr>
            <a:lvl5pPr>
              <a:defRPr sz="1167">
                <a:latin typeface="Arial" panose="020B0604020202020204" pitchFamily="34" charset="0"/>
                <a:cs typeface="Arial" panose="020B0604020202020204" pitchFamily="34" charset="0"/>
              </a:defRPr>
            </a:lvl5pPr>
          </a:lstStyle>
          <a:p>
            <a:pPr lvl="0"/>
            <a:r>
              <a:rPr lang="en-US"/>
              <a:t>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Picture Placeholder 5"/>
          <p:cNvSpPr>
            <a:spLocks noGrp="1"/>
          </p:cNvSpPr>
          <p:nvPr>
            <p:ph type="pic" sz="quarter" idx="11"/>
          </p:nvPr>
        </p:nvSpPr>
        <p:spPr>
          <a:xfrm>
            <a:off x="245269" y="696915"/>
            <a:ext cx="3132535" cy="3097212"/>
          </a:xfrm>
          <a:prstGeom prst="rect">
            <a:avLst/>
          </a:prstGeom>
        </p:spPr>
        <p:txBody>
          <a:bodyPr/>
          <a:lstStyle/>
          <a:p>
            <a:endParaRPr lang="en-GB"/>
          </a:p>
        </p:txBody>
      </p:sp>
    </p:spTree>
    <p:extLst>
      <p:ext uri="{BB962C8B-B14F-4D97-AF65-F5344CB8AC3E}">
        <p14:creationId xmlns:p14="http://schemas.microsoft.com/office/powerpoint/2010/main" val="4898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3875" y="304800"/>
            <a:ext cx="6572250" cy="1104900"/>
          </a:xfrm>
          <a:prstGeom prst="rect">
            <a:avLst/>
          </a:prstGeom>
        </p:spPr>
        <p:txBody>
          <a:bodyPr/>
          <a:lstStyle>
            <a:lvl1pPr algn="l">
              <a:defRPr sz="3000" b="1">
                <a:latin typeface="Arial" panose="020B0604020202020204" pitchFamily="34" charset="0"/>
                <a:cs typeface="Arial" panose="020B0604020202020204" pitchFamily="34" charset="0"/>
              </a:defRPr>
            </a:lvl1pPr>
          </a:lstStyle>
          <a:p>
            <a:br>
              <a:rPr lang="en-GB"/>
            </a:br>
            <a:endParaRPr lang="en-GB"/>
          </a:p>
        </p:txBody>
      </p:sp>
    </p:spTree>
    <p:extLst>
      <p:ext uri="{BB962C8B-B14F-4D97-AF65-F5344CB8AC3E}">
        <p14:creationId xmlns:p14="http://schemas.microsoft.com/office/powerpoint/2010/main" val="1750284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218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10.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6"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3875" y="304800"/>
            <a:ext cx="6572250" cy="11049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23875" y="1520825"/>
            <a:ext cx="6572250" cy="36274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523875" y="5297488"/>
            <a:ext cx="17145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331D2283-09C4-4F0D-970A-48E090CE48CF}" type="datetimeFigureOut">
              <a:rPr lang="en-GB" smtClean="0"/>
              <a:t>08/01/2025</a:t>
            </a:fld>
            <a:endParaRPr lang="en-GB"/>
          </a:p>
        </p:txBody>
      </p:sp>
      <p:sp>
        <p:nvSpPr>
          <p:cNvPr id="5" name="Footer Placeholder 4"/>
          <p:cNvSpPr>
            <a:spLocks noGrp="1"/>
          </p:cNvSpPr>
          <p:nvPr>
            <p:ph type="ftr" sz="quarter" idx="3"/>
          </p:nvPr>
        </p:nvSpPr>
        <p:spPr>
          <a:xfrm>
            <a:off x="2524125" y="5297488"/>
            <a:ext cx="257175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81625" y="5297488"/>
            <a:ext cx="17145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A5185E84-524B-4A4A-A5D8-0BD2F70AE967}" type="slidenum">
              <a:rPr lang="en-GB" smtClean="0"/>
              <a:t>‹#›</a:t>
            </a:fld>
            <a:endParaRPr lang="en-GB"/>
          </a:p>
        </p:txBody>
      </p:sp>
    </p:spTree>
    <p:extLst>
      <p:ext uri="{BB962C8B-B14F-4D97-AF65-F5344CB8AC3E}">
        <p14:creationId xmlns:p14="http://schemas.microsoft.com/office/powerpoint/2010/main" val="316923756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1869394"/>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663365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428586" rtl="0" eaLnBrk="1" latinLnBrk="0" hangingPunct="1">
        <a:spcBef>
          <a:spcPct val="0"/>
        </a:spcBef>
        <a:buNone/>
        <a:defRPr sz="1687" kern="1200">
          <a:solidFill>
            <a:schemeClr val="tx1"/>
          </a:solidFill>
          <a:latin typeface="Arial" panose="020B0604020202020204" pitchFamily="34" charset="0"/>
          <a:ea typeface="+mj-ea"/>
          <a:cs typeface="Arial" panose="020B0604020202020204" pitchFamily="34" charset="0"/>
        </a:defRPr>
      </a:lvl1pPr>
    </p:titleStyle>
    <p:bodyStyle>
      <a:lvl1pPr marL="160720" indent="-160720" algn="l" defTabSz="428586" rtl="0" eaLnBrk="1" latinLnBrk="0" hangingPunct="1">
        <a:spcBef>
          <a:spcPct val="20000"/>
        </a:spcBef>
        <a:buFont typeface="Symbol" panose="05050102010706020507" pitchFamily="18" charset="2"/>
        <a:buChar char=""/>
        <a:defRPr sz="1219" kern="1200">
          <a:solidFill>
            <a:schemeClr val="tx1"/>
          </a:solidFill>
          <a:latin typeface="Arial" panose="020B0604020202020204" pitchFamily="34" charset="0"/>
          <a:ea typeface="+mn-ea"/>
          <a:cs typeface="Arial" panose="020B0604020202020204" pitchFamily="34" charset="0"/>
        </a:defRPr>
      </a:lvl1pPr>
      <a:lvl2pPr marL="348227" indent="-133934"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2pPr>
      <a:lvl3pPr marL="535732"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3pPr>
      <a:lvl4pPr marL="750027"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4pPr>
      <a:lvl5pPr marL="964321"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323691"/>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476401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1" indent="-171441"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4" indent="-171441"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1"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2"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8"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1"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4"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8"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4" algn="l" defTabSz="685766" rtl="0" eaLnBrk="1" latinLnBrk="0" hangingPunct="1">
        <a:defRPr sz="1350" kern="1200">
          <a:solidFill>
            <a:schemeClr val="tx1"/>
          </a:solidFill>
          <a:latin typeface="+mn-lt"/>
          <a:ea typeface="+mn-ea"/>
          <a:cs typeface="+mn-cs"/>
        </a:defRPr>
      </a:lvl6pPr>
      <a:lvl7pPr marL="2057298"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7"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3579506"/>
      </p:ext>
    </p:extLst>
  </p:cSld>
  <p:clrMap bg1="lt1" tx1="dk1" bg2="lt2" tx2="dk2" accent1="accent1" accent2="accent2" accent3="accent3" accent4="accent4" accent5="accent5" accent6="accent6" hlink="hlink" folHlink="folHlink"/>
  <p:sldLayoutIdLst>
    <p:sldLayoutId id="2147483660"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1094236"/>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428586" rtl="0" eaLnBrk="1" latinLnBrk="0" hangingPunct="1">
        <a:spcBef>
          <a:spcPct val="0"/>
        </a:spcBef>
        <a:buNone/>
        <a:defRPr sz="1687" kern="1200">
          <a:solidFill>
            <a:schemeClr val="tx1"/>
          </a:solidFill>
          <a:latin typeface="Arial" panose="020B0604020202020204" pitchFamily="34" charset="0"/>
          <a:ea typeface="+mj-ea"/>
          <a:cs typeface="Arial" panose="020B0604020202020204" pitchFamily="34" charset="0"/>
        </a:defRPr>
      </a:lvl1pPr>
    </p:titleStyle>
    <p:bodyStyle>
      <a:lvl1pPr marL="160720" indent="-160720" algn="l" defTabSz="428586" rtl="0" eaLnBrk="1" latinLnBrk="0" hangingPunct="1">
        <a:spcBef>
          <a:spcPct val="20000"/>
        </a:spcBef>
        <a:buFont typeface="Symbol" panose="05050102010706020507" pitchFamily="18" charset="2"/>
        <a:buChar char=""/>
        <a:defRPr sz="1219" kern="1200">
          <a:solidFill>
            <a:schemeClr val="tx1"/>
          </a:solidFill>
          <a:latin typeface="Arial" panose="020B0604020202020204" pitchFamily="34" charset="0"/>
          <a:ea typeface="+mn-ea"/>
          <a:cs typeface="Arial" panose="020B0604020202020204" pitchFamily="34" charset="0"/>
        </a:defRPr>
      </a:lvl1pPr>
      <a:lvl2pPr marL="348227" indent="-133934"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2pPr>
      <a:lvl3pPr marL="535732"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3pPr>
      <a:lvl4pPr marL="750027"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4pPr>
      <a:lvl5pPr marL="964321"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904" y="2726143"/>
            <a:ext cx="6572250" cy="787523"/>
          </a:xfrm>
        </p:spPr>
        <p:txBody>
          <a:bodyPr lIns="91440" tIns="45720" rIns="91440" bIns="45720" anchor="t"/>
          <a:lstStyle/>
          <a:p>
            <a:pPr algn="l"/>
            <a:r>
              <a:rPr lang="en-GB" sz="2800" dirty="0">
                <a:latin typeface="Arial"/>
                <a:cs typeface="Arial"/>
              </a:rPr>
              <a:t>Review of Higher History 2024</a:t>
            </a:r>
            <a:br>
              <a:rPr lang="en-GB" sz="2800" dirty="0">
                <a:latin typeface="Arial"/>
                <a:cs typeface="Arial"/>
              </a:rPr>
            </a:br>
            <a:br>
              <a:rPr lang="en-GB" sz="2800" dirty="0">
                <a:latin typeface="Arial"/>
                <a:cs typeface="Arial"/>
              </a:rPr>
            </a:br>
            <a:r>
              <a:rPr lang="en-GB" sz="1600" dirty="0">
                <a:latin typeface="Arial"/>
                <a:cs typeface="Arial"/>
              </a:rPr>
              <a:t>In strictest confidence</a:t>
            </a:r>
            <a:br>
              <a:rPr lang="en-GB" sz="2800" dirty="0">
                <a:latin typeface="Arial"/>
                <a:cs typeface="Arial"/>
              </a:rPr>
            </a:br>
            <a:br>
              <a:rPr lang="en-GB" sz="2800" dirty="0">
                <a:latin typeface="Arial"/>
                <a:cs typeface="Arial"/>
              </a:rPr>
            </a:br>
            <a:br>
              <a:rPr lang="en-GB" sz="2800" b="0" dirty="0">
                <a:latin typeface="Arial"/>
                <a:cs typeface="Arial"/>
              </a:rPr>
            </a:br>
            <a:br>
              <a:rPr lang="en-GB" sz="2800" b="0" dirty="0">
                <a:latin typeface="Arial"/>
                <a:cs typeface="Arial"/>
              </a:rPr>
            </a:br>
            <a:endParaRPr lang="en-GB" sz="2800" b="0" dirty="0">
              <a:latin typeface="Arial"/>
              <a:cs typeface="Arial"/>
            </a:endParaRPr>
          </a:p>
        </p:txBody>
      </p:sp>
    </p:spTree>
    <p:extLst>
      <p:ext uri="{BB962C8B-B14F-4D97-AF65-F5344CB8AC3E}">
        <p14:creationId xmlns:p14="http://schemas.microsoft.com/office/powerpoint/2010/main" val="789482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243197"/>
            <a:ext cx="6938999" cy="601870"/>
          </a:xfrm>
        </p:spPr>
        <p:txBody>
          <a:bodyPr lIns="91440" tIns="45720" rIns="91440" bIns="45720" anchor="t"/>
          <a:lstStyle/>
          <a:p>
            <a:r>
              <a:rPr lang="en-GB" sz="2000" dirty="0">
                <a:latin typeface="Arial"/>
                <a:cs typeface="Arial"/>
              </a:rPr>
              <a:t>Wider reflections</a:t>
            </a:r>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1" y="913099"/>
            <a:ext cx="7216877" cy="4558704"/>
          </a:xfrm>
        </p:spPr>
        <p:txBody>
          <a:bodyPr lIns="91440" tIns="45720" rIns="91440" bIns="45720" anchor="t"/>
          <a:lstStyle/>
          <a:p>
            <a:pPr marL="0" indent="0">
              <a:lnSpc>
                <a:spcPct val="107000"/>
              </a:lnSpc>
              <a:buNone/>
            </a:pPr>
            <a:r>
              <a:rPr lang="en-GB" sz="1700" kern="100" dirty="0">
                <a:latin typeface="Arial"/>
                <a:ea typeface="Aptos" panose="020B0004020202020204" pitchFamily="34" charset="0"/>
                <a:cs typeface="Arial"/>
              </a:rPr>
              <a:t>Some areas for continuous improvement, including:</a:t>
            </a:r>
          </a:p>
          <a:p>
            <a:pPr marL="342900" indent="-342900">
              <a:lnSpc>
                <a:spcPct val="107000"/>
              </a:lnSpc>
              <a:buFont typeface="Symbol" panose="05050102010706020507" pitchFamily="18" charset="2"/>
              <a:buChar char=""/>
            </a:pPr>
            <a:r>
              <a:rPr lang="en-GB" sz="1700" kern="100" dirty="0">
                <a:latin typeface="Arial"/>
                <a:ea typeface="Aptos" panose="020B0004020202020204" pitchFamily="34" charset="0"/>
                <a:cs typeface="Arial"/>
              </a:rPr>
              <a:t>How and when feedback is gathered from markers and how the feedback loop is closed </a:t>
            </a:r>
            <a:r>
              <a:rPr lang="en-GB" sz="1700" kern="100" dirty="0">
                <a:latin typeface="Arial"/>
                <a:cs typeface="Arial"/>
              </a:rPr>
              <a:t>so markers know what action has been taken in response</a:t>
            </a:r>
          </a:p>
          <a:p>
            <a:pPr marL="342900" indent="-342900">
              <a:lnSpc>
                <a:spcPct val="107000"/>
              </a:lnSpc>
              <a:buChar char=""/>
            </a:pPr>
            <a:r>
              <a:rPr lang="en-GB" sz="1700" kern="100" dirty="0">
                <a:latin typeface="Arial"/>
                <a:cs typeface="Arial"/>
              </a:rPr>
              <a:t>Teachers’ understanding of changes to course specifications</a:t>
            </a:r>
            <a:endParaRPr lang="en-GB" sz="1700" kern="100" dirty="0"/>
          </a:p>
          <a:p>
            <a:pPr marL="342900" indent="-342900">
              <a:lnSpc>
                <a:spcPct val="107000"/>
              </a:lnSpc>
              <a:buChar char=""/>
            </a:pPr>
            <a:r>
              <a:rPr lang="en-GB" sz="1700" kern="100" dirty="0">
                <a:latin typeface="Arial"/>
                <a:cs typeface="Arial"/>
              </a:rPr>
              <a:t>Layout and presentation of marking instructions</a:t>
            </a:r>
            <a:endParaRPr lang="en-GB" sz="1700" kern="100" dirty="0"/>
          </a:p>
          <a:p>
            <a:pPr marL="342900" indent="-342900">
              <a:lnSpc>
                <a:spcPct val="107000"/>
              </a:lnSpc>
              <a:buChar char=""/>
            </a:pPr>
            <a:r>
              <a:rPr lang="en-GB" sz="1700" kern="100" dirty="0">
                <a:latin typeface="Arial"/>
                <a:cs typeface="Arial"/>
              </a:rPr>
              <a:t>Approach to assessment of Higher History and in particular the use of options</a:t>
            </a:r>
            <a:endParaRPr lang="en-GB" sz="1700" kern="100" dirty="0"/>
          </a:p>
          <a:p>
            <a:pPr marL="342900" indent="-342900">
              <a:lnSpc>
                <a:spcPct val="107000"/>
              </a:lnSpc>
              <a:buChar char=""/>
            </a:pPr>
            <a:r>
              <a:rPr lang="en-GB" sz="1700" kern="100" dirty="0">
                <a:latin typeface="Arial"/>
                <a:cs typeface="Arial"/>
              </a:rPr>
              <a:t>As part of ongoing improvements to engagement, strengthen understanding of the operation of the exam system</a:t>
            </a:r>
            <a:endParaRPr lang="en-GB" sz="1700" kern="100" dirty="0"/>
          </a:p>
          <a:p>
            <a:pPr marL="342900" indent="-342900">
              <a:lnSpc>
                <a:spcPct val="107000"/>
              </a:lnSpc>
              <a:buChar char=""/>
            </a:pPr>
            <a:endParaRPr lang="en-GB" sz="1700" kern="100" dirty="0"/>
          </a:p>
          <a:p>
            <a:pPr marL="160655" indent="-160655"/>
            <a:endParaRPr lang="en-GB" sz="1700" dirty="0"/>
          </a:p>
          <a:p>
            <a:pPr marL="160655" indent="-160655"/>
            <a:endParaRPr lang="en-GB" dirty="0"/>
          </a:p>
          <a:p>
            <a:pPr marL="160655" indent="-160655"/>
            <a:endParaRPr lang="en-GB" dirty="0"/>
          </a:p>
        </p:txBody>
      </p:sp>
    </p:spTree>
    <p:extLst>
      <p:ext uri="{BB962C8B-B14F-4D97-AF65-F5344CB8AC3E}">
        <p14:creationId xmlns:p14="http://schemas.microsoft.com/office/powerpoint/2010/main" val="3310153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5" y="1659468"/>
            <a:ext cx="7604125" cy="1104900"/>
          </a:xfrm>
        </p:spPr>
        <p:txBody>
          <a:bodyPr/>
          <a:lstStyle/>
          <a:p>
            <a:pPr algn="ctr">
              <a:lnSpc>
                <a:spcPct val="107000"/>
              </a:lnSpc>
              <a:spcAft>
                <a:spcPts val="800"/>
              </a:spcAft>
            </a:pPr>
            <a:br>
              <a:rPr lang="en-GB" sz="2000" dirty="0">
                <a:effectLst/>
                <a:ea typeface="Calibri" panose="020F0502020204030204" pitchFamily="34" charset="0"/>
              </a:rPr>
            </a:br>
            <a:br>
              <a:rPr lang="en-GB" sz="2000" dirty="0">
                <a:effectLst/>
                <a:ea typeface="Calibri" panose="020F0502020204030204" pitchFamily="34" charset="0"/>
              </a:rPr>
            </a:br>
            <a:r>
              <a:rPr lang="en-GB" sz="2000" dirty="0">
                <a:effectLst/>
                <a:ea typeface="Calibri" panose="020F0502020204030204" pitchFamily="34" charset="0"/>
              </a:rPr>
              <a:t>Questions</a:t>
            </a:r>
          </a:p>
        </p:txBody>
      </p:sp>
    </p:spTree>
    <p:extLst>
      <p:ext uri="{BB962C8B-B14F-4D97-AF65-F5344CB8AC3E}">
        <p14:creationId xmlns:p14="http://schemas.microsoft.com/office/powerpoint/2010/main" val="314905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243197"/>
            <a:ext cx="6938999" cy="601870"/>
          </a:xfrm>
        </p:spPr>
        <p:txBody>
          <a:bodyPr/>
          <a:lstStyle/>
          <a:p>
            <a:r>
              <a:rPr lang="en-GB" sz="2000"/>
              <a:t>Context</a:t>
            </a:r>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1" y="845067"/>
            <a:ext cx="7216877" cy="4558704"/>
          </a:xfrm>
        </p:spPr>
        <p:txBody>
          <a:bodyPr lIns="91440" tIns="45720" rIns="91440" bIns="45720" anchor="t"/>
          <a:lstStyle/>
          <a:p>
            <a:pPr marL="160655" indent="-160655">
              <a:buFont typeface="Arial" panose="020B0604020202020204" pitchFamily="34" charset="0"/>
              <a:buChar char="•"/>
            </a:pPr>
            <a:r>
              <a:rPr lang="en-GB" sz="1700" dirty="0">
                <a:latin typeface="Arial"/>
                <a:cs typeface="Arial"/>
              </a:rPr>
              <a:t>Concerns raised by teachers, parents/carers, MSPs about the marking standard for Higher History (specifically the Scottish History paper), in media, on social media and directly with SQA</a:t>
            </a:r>
            <a:endParaRPr lang="en-US" dirty="0"/>
          </a:p>
          <a:p>
            <a:pPr marL="160655" indent="-160655">
              <a:buFont typeface="Arial" panose="020B0604020202020204" pitchFamily="34" charset="0"/>
              <a:buChar char="•"/>
            </a:pPr>
            <a:endParaRPr lang="en-GB" sz="1700" dirty="0">
              <a:latin typeface="Arial"/>
              <a:cs typeface="Arial"/>
            </a:endParaRPr>
          </a:p>
          <a:p>
            <a:pPr marL="160655" indent="-160655">
              <a:buFont typeface="Arial" panose="020B0604020202020204" pitchFamily="34" charset="0"/>
              <a:buChar char="•"/>
            </a:pPr>
            <a:r>
              <a:rPr lang="en-GB" sz="1700" dirty="0">
                <a:latin typeface="Arial"/>
                <a:cs typeface="Arial"/>
              </a:rPr>
              <a:t>In interests of public confidence, Chief Examiner commissioned SQA's Head of Standards to review the standard of marking on 11</a:t>
            </a:r>
            <a:r>
              <a:rPr lang="en-GB" sz="1700" baseline="30000" dirty="0">
                <a:latin typeface="Arial"/>
                <a:cs typeface="Arial"/>
              </a:rPr>
              <a:t>th</a:t>
            </a:r>
            <a:r>
              <a:rPr lang="en-GB" sz="1700" dirty="0">
                <a:latin typeface="Arial"/>
                <a:cs typeface="Arial"/>
              </a:rPr>
              <a:t> Sept </a:t>
            </a:r>
          </a:p>
          <a:p>
            <a:pPr marL="160655" indent="-160655">
              <a:buFont typeface="Arial" panose="020B0604020202020204" pitchFamily="34" charset="0"/>
              <a:buChar char="•"/>
            </a:pPr>
            <a:endParaRPr lang="en-GB" sz="1700" dirty="0">
              <a:latin typeface="Arial"/>
              <a:cs typeface="Arial"/>
            </a:endParaRPr>
          </a:p>
          <a:p>
            <a:pPr marL="160655" indent="-160655">
              <a:buFont typeface="Arial" panose="020B0604020202020204" pitchFamily="34" charset="0"/>
              <a:buChar char="•"/>
            </a:pPr>
            <a:r>
              <a:rPr lang="en-GB" sz="1700" dirty="0">
                <a:latin typeface="Arial"/>
                <a:cs typeface="Arial"/>
              </a:rPr>
              <a:t>The review was extended to cover the full end-to-end process for Higher History in 2024, lengthening the review process</a:t>
            </a:r>
          </a:p>
          <a:p>
            <a:pPr marL="160655" indent="-160655">
              <a:buFont typeface="Arial" panose="020B0604020202020204" pitchFamily="34" charset="0"/>
              <a:buChar char="•"/>
            </a:pPr>
            <a:endParaRPr lang="en-GB" sz="1700" dirty="0">
              <a:latin typeface="Arial"/>
              <a:cs typeface="Arial"/>
            </a:endParaRPr>
          </a:p>
          <a:p>
            <a:pPr marL="160655" indent="-160655">
              <a:buFont typeface="Arial" panose="020B0604020202020204" pitchFamily="34" charset="0"/>
              <a:buChar char="•"/>
            </a:pPr>
            <a:r>
              <a:rPr lang="en-GB" sz="1700" dirty="0">
                <a:latin typeface="Arial"/>
                <a:cs typeface="Arial"/>
              </a:rPr>
              <a:t>Head of Standards was supported by the Director of Policy, Analysis and Standards – neither had any prior involvement in marking or grading of Higher History  </a:t>
            </a:r>
          </a:p>
          <a:p>
            <a:pPr marL="160655" indent="-160655">
              <a:buFont typeface="Arial" panose="020B0604020202020204" pitchFamily="34" charset="0"/>
              <a:buChar char="•"/>
            </a:pPr>
            <a:endParaRPr lang="en-GB" sz="1700" dirty="0">
              <a:latin typeface="Arial"/>
              <a:cs typeface="Arial"/>
            </a:endParaRPr>
          </a:p>
          <a:p>
            <a:pPr marL="160655" indent="-160655">
              <a:buFont typeface="Arial" panose="020B0604020202020204" pitchFamily="34" charset="0"/>
              <a:buChar char="•"/>
            </a:pPr>
            <a:r>
              <a:rPr lang="en-GB" sz="1700" dirty="0">
                <a:latin typeface="Arial"/>
                <a:cs typeface="Arial"/>
              </a:rPr>
              <a:t>External scrutiny of report and conclusions carried                              out by WJEC, Wales’ largest awarding body </a:t>
            </a:r>
          </a:p>
          <a:p>
            <a:pPr marL="0" indent="0">
              <a:buNone/>
            </a:pPr>
            <a:endParaRPr lang="en-GB" sz="1700" dirty="0">
              <a:latin typeface="Arial"/>
              <a:cs typeface="Arial"/>
            </a:endParaRPr>
          </a:p>
        </p:txBody>
      </p:sp>
    </p:spTree>
    <p:extLst>
      <p:ext uri="{BB962C8B-B14F-4D97-AF65-F5344CB8AC3E}">
        <p14:creationId xmlns:p14="http://schemas.microsoft.com/office/powerpoint/2010/main" val="112687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5204" y="304362"/>
            <a:ext cx="6938999" cy="601870"/>
          </a:xfrm>
        </p:spPr>
        <p:txBody>
          <a:bodyPr lIns="91440" tIns="45720" rIns="91440" bIns="45720" anchor="t"/>
          <a:lstStyle/>
          <a:p>
            <a:r>
              <a:rPr lang="en-GB" sz="2000">
                <a:latin typeface="Arial"/>
                <a:cs typeface="Arial"/>
              </a:rPr>
              <a:t>Conclusions</a:t>
            </a:r>
            <a:endParaRPr lang="en-GB" sz="2000"/>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5204" y="851934"/>
            <a:ext cx="7216877" cy="4558704"/>
          </a:xfrm>
        </p:spPr>
        <p:txBody>
          <a:bodyPr lIns="91440" tIns="45720" rIns="91440" bIns="45720" anchor="t"/>
          <a:lstStyle/>
          <a:p>
            <a:pPr marL="0" indent="0">
              <a:lnSpc>
                <a:spcPct val="107000"/>
              </a:lnSpc>
              <a:spcAft>
                <a:spcPts val="800"/>
              </a:spcAft>
              <a:buNone/>
            </a:pPr>
            <a:r>
              <a:rPr lang="en-GB" sz="1800" kern="100" dirty="0">
                <a:latin typeface="Arial"/>
                <a:cs typeface="Arial"/>
              </a:rPr>
              <a:t>“</a:t>
            </a:r>
            <a:r>
              <a:rPr lang="en-GB" sz="1700" kern="100" dirty="0">
                <a:latin typeface="Arial"/>
                <a:cs typeface="Arial"/>
              </a:rPr>
              <a:t>All stages of SQA’s normal processes were followed rigorously and robustly and in accordance with SQA’s established processes and procedures, included embedded safeguards. The Higher History exam team acted with integrity throughout this process."</a:t>
            </a:r>
            <a:endParaRPr lang="en-GB" sz="1700" dirty="0"/>
          </a:p>
          <a:p>
            <a:pPr marL="0" indent="0">
              <a:lnSpc>
                <a:spcPct val="107000"/>
              </a:lnSpc>
              <a:spcAft>
                <a:spcPts val="800"/>
              </a:spcAft>
              <a:buNone/>
            </a:pPr>
            <a:endParaRPr lang="en-GB" sz="1700" kern="100" dirty="0">
              <a:effectLst/>
              <a:latin typeface="Arial"/>
              <a:ea typeface="Aptos" panose="020B0004020202020204" pitchFamily="34" charset="0"/>
              <a:cs typeface="Arial"/>
            </a:endParaRPr>
          </a:p>
          <a:p>
            <a:pPr marL="0" indent="0">
              <a:lnSpc>
                <a:spcPct val="107000"/>
              </a:lnSpc>
              <a:spcAft>
                <a:spcPts val="800"/>
              </a:spcAft>
              <a:buNone/>
            </a:pPr>
            <a:r>
              <a:rPr lang="en-GB" sz="1700" kern="100" dirty="0">
                <a:effectLst/>
                <a:latin typeface="Arial"/>
                <a:ea typeface="Aptos" panose="020B0004020202020204" pitchFamily="34" charset="0"/>
                <a:cs typeface="Arial"/>
              </a:rPr>
              <a:t>“The standard set in the Higher History assessments…was not higher than that set in previous years that this examination has run</a:t>
            </a:r>
            <a:r>
              <a:rPr lang="en-GB" sz="1700" kern="100" dirty="0">
                <a:latin typeface="Arial"/>
                <a:ea typeface="Aptos" panose="020B0004020202020204" pitchFamily="34" charset="0"/>
                <a:cs typeface="Arial"/>
              </a:rPr>
              <a:t>."</a:t>
            </a:r>
            <a:endParaRPr lang="en-US" sz="1700" dirty="0">
              <a:latin typeface="Arial"/>
              <a:cs typeface="Arial"/>
            </a:endParaRPr>
          </a:p>
          <a:p>
            <a:pPr marL="0" indent="0">
              <a:lnSpc>
                <a:spcPct val="107000"/>
              </a:lnSpc>
              <a:spcAft>
                <a:spcPts val="800"/>
              </a:spcAft>
              <a:buNone/>
            </a:pPr>
            <a:endParaRPr lang="en-GB" sz="1700" kern="100" dirty="0">
              <a:ea typeface="Aptos" panose="020B0004020202020204" pitchFamily="34" charset="0"/>
            </a:endParaRPr>
          </a:p>
          <a:p>
            <a:pPr marL="0" indent="0">
              <a:lnSpc>
                <a:spcPct val="107000"/>
              </a:lnSpc>
              <a:spcAft>
                <a:spcPts val="800"/>
              </a:spcAft>
              <a:buNone/>
            </a:pPr>
            <a:r>
              <a:rPr lang="en-GB" sz="1700" kern="100" dirty="0">
                <a:effectLst/>
                <a:latin typeface="Arial"/>
                <a:ea typeface="Aptos" panose="020B0004020202020204" pitchFamily="34" charset="0"/>
                <a:cs typeface="Arial"/>
              </a:rPr>
              <a:t>“Feedback from markers provided in their reports to SQA was overwhelmingly </a:t>
            </a:r>
            <a:r>
              <a:rPr lang="en-GB" sz="1700" kern="100" dirty="0">
                <a:latin typeface="Arial"/>
                <a:ea typeface="Aptos" panose="020B0004020202020204" pitchFamily="34" charset="0"/>
                <a:cs typeface="Arial"/>
              </a:rPr>
              <a:t>focused</a:t>
            </a:r>
            <a:r>
              <a:rPr lang="en-GB" sz="1700" kern="100" dirty="0">
                <a:effectLst/>
                <a:latin typeface="Arial"/>
                <a:ea typeface="Aptos" panose="020B0004020202020204" pitchFamily="34" charset="0"/>
                <a:cs typeface="Arial"/>
              </a:rPr>
              <a:t> on the poor standard of responses provided by learners in this year’s examinations.”</a:t>
            </a:r>
          </a:p>
          <a:p>
            <a:pPr marL="0" indent="0">
              <a:buNone/>
            </a:pPr>
            <a:endParaRPr lang="en-GB" sz="1700" dirty="0">
              <a:latin typeface="Arial"/>
              <a:cs typeface="Arial"/>
            </a:endParaRPr>
          </a:p>
          <a:p>
            <a:pPr marL="160655" indent="-160655"/>
            <a:endParaRPr lang="en-GB" dirty="0"/>
          </a:p>
        </p:txBody>
      </p:sp>
    </p:spTree>
    <p:extLst>
      <p:ext uri="{BB962C8B-B14F-4D97-AF65-F5344CB8AC3E}">
        <p14:creationId xmlns:p14="http://schemas.microsoft.com/office/powerpoint/2010/main" val="190835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DD24-B7E8-841B-C79C-CFE18AD72E67}"/>
              </a:ext>
            </a:extLst>
          </p:cNvPr>
          <p:cNvSpPr>
            <a:spLocks noGrp="1"/>
          </p:cNvSpPr>
          <p:nvPr>
            <p:ph type="title"/>
          </p:nvPr>
        </p:nvSpPr>
        <p:spPr>
          <a:xfrm>
            <a:off x="180513" y="250892"/>
            <a:ext cx="6572250" cy="581025"/>
          </a:xfrm>
        </p:spPr>
        <p:txBody>
          <a:bodyPr lIns="91440" tIns="45720" rIns="91440" bIns="45720" anchor="t"/>
          <a:lstStyle/>
          <a:p>
            <a:r>
              <a:rPr lang="en-GB" sz="2000" dirty="0">
                <a:latin typeface="Arial"/>
                <a:cs typeface="Arial"/>
              </a:rPr>
              <a:t>Standard-setting</a:t>
            </a:r>
            <a:endParaRPr lang="en-GB" dirty="0"/>
          </a:p>
        </p:txBody>
      </p:sp>
      <p:sp>
        <p:nvSpPr>
          <p:cNvPr id="3" name="Text Placeholder 2">
            <a:extLst>
              <a:ext uri="{FF2B5EF4-FFF2-40B4-BE49-F238E27FC236}">
                <a16:creationId xmlns:a16="http://schemas.microsoft.com/office/drawing/2014/main" id="{DA4B5AD9-BC95-EE11-764B-36F3BDF81BA9}"/>
              </a:ext>
            </a:extLst>
          </p:cNvPr>
          <p:cNvSpPr>
            <a:spLocks noGrp="1"/>
          </p:cNvSpPr>
          <p:nvPr>
            <p:ph type="body" sz="quarter" idx="10"/>
          </p:nvPr>
        </p:nvSpPr>
        <p:spPr>
          <a:xfrm>
            <a:off x="180513" y="831917"/>
            <a:ext cx="7110814" cy="4303712"/>
          </a:xfrm>
        </p:spPr>
        <p:txBody>
          <a:bodyPr lIns="91440" tIns="45720" rIns="91440" bIns="45720" anchor="t"/>
          <a:lstStyle/>
          <a:p>
            <a:pPr>
              <a:buFont typeface="Arial" panose="020B0604020202020204" pitchFamily="34" charset="0"/>
              <a:buChar char="•"/>
            </a:pPr>
            <a:r>
              <a:rPr lang="en-GB" sz="1700" dirty="0">
                <a:latin typeface="Arial"/>
                <a:cs typeface="Arial"/>
              </a:rPr>
              <a:t>There will always be a range of views about what the standard should be in any subject - SQA's role is to define and maintain a standard that reflects this range of views</a:t>
            </a:r>
            <a:endParaRPr lang="en-GB" sz="1700" dirty="0"/>
          </a:p>
          <a:p>
            <a:pPr>
              <a:buFont typeface="Arial" panose="020B0604020202020204" pitchFamily="34" charset="0"/>
              <a:buChar char="•"/>
            </a:pPr>
            <a:endParaRPr lang="en-GB" sz="1700" dirty="0">
              <a:latin typeface="Arial"/>
              <a:cs typeface="Arial"/>
            </a:endParaRPr>
          </a:p>
          <a:p>
            <a:pPr>
              <a:buFont typeface="Arial" panose="020B0604020202020204" pitchFamily="34" charset="0"/>
              <a:buChar char="•"/>
            </a:pPr>
            <a:r>
              <a:rPr lang="en-GB" sz="1700" dirty="0">
                <a:latin typeface="Arial"/>
                <a:cs typeface="Arial"/>
              </a:rPr>
              <a:t>Our assessments are based on this standard</a:t>
            </a:r>
            <a:endParaRPr lang="en-GB" sz="1700" dirty="0"/>
          </a:p>
          <a:p>
            <a:pPr>
              <a:buFont typeface="Arial" panose="020B0604020202020204" pitchFamily="34" charset="0"/>
              <a:buChar char="•"/>
            </a:pPr>
            <a:endParaRPr lang="en-GB" sz="1700" dirty="0">
              <a:latin typeface="Arial"/>
              <a:cs typeface="Arial"/>
            </a:endParaRPr>
          </a:p>
          <a:p>
            <a:pPr>
              <a:buFont typeface="Arial" panose="020B0604020202020204" pitchFamily="34" charset="0"/>
              <a:buChar char="•"/>
            </a:pPr>
            <a:r>
              <a:rPr lang="en-GB" sz="1700" dirty="0">
                <a:latin typeface="Arial"/>
                <a:cs typeface="Arial"/>
              </a:rPr>
              <a:t>Marking instructions are a key component of standard setting</a:t>
            </a:r>
            <a:endParaRPr lang="en-GB" sz="1700" dirty="0"/>
          </a:p>
          <a:p>
            <a:pPr>
              <a:buFont typeface="Arial" panose="020B0604020202020204" pitchFamily="34" charset="0"/>
              <a:buChar char="•"/>
            </a:pPr>
            <a:endParaRPr lang="en-GB" sz="1700" dirty="0">
              <a:latin typeface="Arial"/>
              <a:cs typeface="Arial"/>
            </a:endParaRPr>
          </a:p>
          <a:p>
            <a:pPr>
              <a:buFont typeface="Arial" panose="020B0604020202020204" pitchFamily="34" charset="0"/>
              <a:buChar char="•"/>
            </a:pPr>
            <a:r>
              <a:rPr lang="en-GB" sz="1700" dirty="0">
                <a:latin typeface="Arial"/>
                <a:cs typeface="Arial"/>
              </a:rPr>
              <a:t>Awarding of National Qualifications is a complex and multi-stage process </a:t>
            </a:r>
            <a:endParaRPr lang="en-GB" sz="1700" dirty="0"/>
          </a:p>
          <a:p>
            <a:pPr>
              <a:buFont typeface="Arial" panose="020B0604020202020204" pitchFamily="34" charset="0"/>
              <a:buChar char="•"/>
            </a:pPr>
            <a:endParaRPr lang="en-GB" sz="1700" dirty="0">
              <a:latin typeface="Arial"/>
              <a:cs typeface="Arial"/>
            </a:endParaRPr>
          </a:p>
          <a:p>
            <a:pPr>
              <a:buFont typeface="Arial" panose="020B0604020202020204" pitchFamily="34" charset="0"/>
              <a:buChar char="•"/>
            </a:pPr>
            <a:r>
              <a:rPr lang="en-GB" sz="1700" dirty="0">
                <a:latin typeface="Arial"/>
                <a:cs typeface="Arial"/>
              </a:rPr>
              <a:t>The process involves judgements at a number of stages made within a robust framework set and managed by SQA </a:t>
            </a:r>
            <a:endParaRPr lang="en-GB" sz="1700" dirty="0"/>
          </a:p>
          <a:p>
            <a:pPr marL="160655" indent="-160655"/>
            <a:endParaRPr lang="en-GB" dirty="0"/>
          </a:p>
          <a:p>
            <a:pPr marL="160655" indent="-160655"/>
            <a:endParaRPr lang="en-GB" dirty="0"/>
          </a:p>
          <a:p>
            <a:pPr marL="160655" indent="-160655"/>
            <a:endParaRPr lang="en-GB" dirty="0"/>
          </a:p>
        </p:txBody>
      </p:sp>
    </p:spTree>
    <p:extLst>
      <p:ext uri="{BB962C8B-B14F-4D97-AF65-F5344CB8AC3E}">
        <p14:creationId xmlns:p14="http://schemas.microsoft.com/office/powerpoint/2010/main" val="127919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311229"/>
            <a:ext cx="6938999" cy="601870"/>
          </a:xfrm>
        </p:spPr>
        <p:txBody>
          <a:bodyPr lIns="91440" tIns="45720" rIns="91440" bIns="45720" anchor="t"/>
          <a:lstStyle/>
          <a:p>
            <a:r>
              <a:rPr lang="en-GB" sz="2000">
                <a:latin typeface="Arial"/>
                <a:cs typeface="Arial"/>
              </a:rPr>
              <a:t>Review process</a:t>
            </a:r>
            <a:endParaRPr lang="en-GB" sz="2000"/>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1" y="845067"/>
            <a:ext cx="7216877" cy="4558704"/>
          </a:xfrm>
        </p:spPr>
        <p:txBody>
          <a:bodyPr lIns="91440" tIns="45720" rIns="91440" bIns="45720" anchor="t"/>
          <a:lstStyle/>
          <a:p>
            <a:pPr marL="160655" indent="-160655">
              <a:buFont typeface="Arial" panose="020B0604020202020204" pitchFamily="34" charset="0"/>
              <a:buChar char="•"/>
            </a:pPr>
            <a:r>
              <a:rPr lang="en-GB" sz="1600" dirty="0">
                <a:latin typeface="Arial"/>
                <a:cs typeface="Arial"/>
              </a:rPr>
              <a:t>Review of:</a:t>
            </a:r>
            <a:endParaRPr lang="en-US" sz="1600" dirty="0"/>
          </a:p>
          <a:p>
            <a:pPr marL="347980" lvl="1" indent="-133350">
              <a:buFont typeface="Arial" panose="020B0604020202020204" pitchFamily="34" charset="0"/>
              <a:buChar char="•"/>
            </a:pPr>
            <a:r>
              <a:rPr lang="en-GB" sz="1600" dirty="0">
                <a:latin typeface="Arial"/>
                <a:cs typeface="Arial"/>
              </a:rPr>
              <a:t>documents setting the standard for Higher History, including course specification and this year's assessments and marking instructions</a:t>
            </a:r>
            <a:endParaRPr lang="en-GB" sz="1600" dirty="0"/>
          </a:p>
          <a:p>
            <a:pPr marL="347980" lvl="1" indent="-133350">
              <a:buFont typeface="Arial" panose="020B0604020202020204" pitchFamily="34" charset="0"/>
              <a:buChar char="•"/>
            </a:pPr>
            <a:r>
              <a:rPr lang="en-GB" sz="1600" dirty="0">
                <a:latin typeface="Arial"/>
                <a:cs typeface="Arial"/>
              </a:rPr>
              <a:t>records relating to the processes of developing and marking this year’s question papers, including marking instructions</a:t>
            </a:r>
          </a:p>
          <a:p>
            <a:pPr marL="347980" lvl="1" indent="-133350">
              <a:buFont typeface="Arial" panose="020B0604020202020204" pitchFamily="34" charset="0"/>
              <a:buChar char="•"/>
            </a:pPr>
            <a:r>
              <a:rPr lang="en-GB" sz="1600" dirty="0">
                <a:latin typeface="Arial"/>
                <a:cs typeface="Arial"/>
              </a:rPr>
              <a:t>a sample of candidate evidence for Question Paper 2, Scottish History</a:t>
            </a:r>
          </a:p>
          <a:p>
            <a:pPr marL="347980" lvl="1" indent="-133350">
              <a:buFont typeface="Arial" panose="020B0604020202020204" pitchFamily="34" charset="0"/>
              <a:buChar char="•"/>
            </a:pPr>
            <a:r>
              <a:rPr lang="en-GB" sz="1600" dirty="0">
                <a:latin typeface="Arial"/>
                <a:cs typeface="Arial"/>
              </a:rPr>
              <a:t>qualitative and quantitative evidence used at the awarding meeting for Higher History</a:t>
            </a:r>
          </a:p>
          <a:p>
            <a:pPr marL="347980" lvl="1" indent="-133350">
              <a:buFont typeface="Arial" panose="020B0604020202020204" pitchFamily="34" charset="0"/>
              <a:buChar char="•"/>
            </a:pPr>
            <a:r>
              <a:rPr lang="en-GB" sz="1600" dirty="0">
                <a:latin typeface="Arial"/>
                <a:cs typeface="Arial"/>
              </a:rPr>
              <a:t>markers' reports</a:t>
            </a:r>
          </a:p>
          <a:p>
            <a:pPr marL="347980" lvl="1" indent="-133350">
              <a:buFont typeface="Arial" panose="020B0604020202020204" pitchFamily="34" charset="0"/>
              <a:buChar char="•"/>
            </a:pPr>
            <a:r>
              <a:rPr lang="en-GB" sz="1600" dirty="0">
                <a:latin typeface="Arial"/>
                <a:cs typeface="Arial"/>
              </a:rPr>
              <a:t>correspondence from stakeholders on the outcomes of Higher History</a:t>
            </a:r>
          </a:p>
          <a:p>
            <a:pPr marL="160655" indent="-160655">
              <a:buFont typeface="Arial" panose="020B0604020202020204" pitchFamily="34" charset="0"/>
              <a:buChar char="•"/>
            </a:pPr>
            <a:endParaRPr lang="en-GB" sz="1600" dirty="0">
              <a:latin typeface="Arial"/>
              <a:cs typeface="Arial"/>
            </a:endParaRPr>
          </a:p>
          <a:p>
            <a:pPr marL="160655" indent="-160655">
              <a:buFont typeface="Arial" panose="020B0604020202020204" pitchFamily="34" charset="0"/>
              <a:buChar char="•"/>
            </a:pPr>
            <a:r>
              <a:rPr lang="en-GB" sz="1600" dirty="0">
                <a:latin typeface="Arial"/>
                <a:cs typeface="Arial"/>
              </a:rPr>
              <a:t>Interviews with senior appointees, including Principal Assessor (PA), and key members of staff</a:t>
            </a:r>
          </a:p>
          <a:p>
            <a:pPr marL="160655" indent="-160655">
              <a:buFont typeface="Arial" panose="020B0604020202020204" pitchFamily="34" charset="0"/>
              <a:buChar char="•"/>
            </a:pPr>
            <a:endParaRPr lang="en-US" sz="1600" dirty="0"/>
          </a:p>
          <a:p>
            <a:pPr marL="160655" indent="-160655">
              <a:buFont typeface="Arial" panose="020B0604020202020204" pitchFamily="34" charset="0"/>
              <a:buChar char="•"/>
            </a:pPr>
            <a:r>
              <a:rPr lang="en-GB" sz="1600" dirty="0">
                <a:latin typeface="Arial"/>
                <a:cs typeface="Arial"/>
              </a:rPr>
              <a:t>External expert scrutiny of draft report  </a:t>
            </a:r>
            <a:endParaRPr lang="en-GB" sz="1600" dirty="0"/>
          </a:p>
          <a:p>
            <a:pPr marL="160655" indent="-160655"/>
            <a:endParaRPr lang="en-GB" dirty="0"/>
          </a:p>
          <a:p>
            <a:pPr marL="0" indent="0">
              <a:buNone/>
            </a:pPr>
            <a:endParaRPr lang="en-GB" sz="1700" dirty="0"/>
          </a:p>
          <a:p>
            <a:pPr marL="160655" indent="-160655"/>
            <a:endParaRPr lang="en-GB" dirty="0"/>
          </a:p>
        </p:txBody>
      </p:sp>
    </p:spTree>
    <p:extLst>
      <p:ext uri="{BB962C8B-B14F-4D97-AF65-F5344CB8AC3E}">
        <p14:creationId xmlns:p14="http://schemas.microsoft.com/office/powerpoint/2010/main" val="1397162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243197"/>
            <a:ext cx="6938999" cy="601870"/>
          </a:xfrm>
        </p:spPr>
        <p:txBody>
          <a:bodyPr lIns="91440" tIns="45720" rIns="91440" bIns="45720" anchor="t"/>
          <a:lstStyle/>
          <a:p>
            <a:r>
              <a:rPr lang="en-GB" sz="2000" dirty="0">
                <a:latin typeface="Arial"/>
                <a:cs typeface="Arial"/>
              </a:rPr>
              <a:t>Conclusions - rationale</a:t>
            </a:r>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2" y="578148"/>
            <a:ext cx="7216877" cy="4558704"/>
          </a:xfrm>
        </p:spPr>
        <p:txBody>
          <a:bodyPr lIns="91440" tIns="45720" rIns="91440" bIns="45720" anchor="t"/>
          <a:lstStyle/>
          <a:p>
            <a:pPr marL="160655" indent="-160655">
              <a:lnSpc>
                <a:spcPct val="107000"/>
              </a:lnSpc>
              <a:buFont typeface="Symbol" panose="05050102010706020507" pitchFamily="18" charset="2"/>
              <a:buChar char=""/>
            </a:pPr>
            <a:endParaRPr lang="en-GB" sz="1800" kern="100" dirty="0">
              <a:latin typeface="Arial"/>
              <a:ea typeface="Aptos" panose="020B0004020202020204" pitchFamily="34" charset="0"/>
              <a:cs typeface="Arial"/>
            </a:endParaRPr>
          </a:p>
          <a:p>
            <a:pPr marL="160655" indent="-160655">
              <a:lnSpc>
                <a:spcPct val="107000"/>
              </a:lnSpc>
              <a:buFont typeface="Symbol" panose="05050102010706020507" pitchFamily="18" charset="2"/>
              <a:buChar char=""/>
            </a:pPr>
            <a:r>
              <a:rPr lang="en-GB" sz="1700" kern="100" dirty="0">
                <a:latin typeface="Arial"/>
                <a:ea typeface="Aptos" panose="020B0004020202020204" pitchFamily="34" charset="0"/>
                <a:cs typeface="Arial"/>
              </a:rPr>
              <a:t>This year’s assessments were set and marked by an experienced and established exam team; while the PA was new to the role this year, they had been promoted from within the team; the Qualifications Manager, who was previously a history teacher, and their Head of Service are also highly experienced</a:t>
            </a:r>
            <a:endParaRPr lang="en-GB" sz="1700" kern="100" dirty="0">
              <a:latin typeface="Aptos"/>
              <a:ea typeface="Aptos" panose="020B0004020202020204" pitchFamily="34" charset="0"/>
              <a:cs typeface="Times New Roman" panose="02020603050405020304" pitchFamily="18" charset="0"/>
            </a:endParaRPr>
          </a:p>
          <a:p>
            <a:pPr marL="0" indent="0">
              <a:lnSpc>
                <a:spcPct val="107000"/>
              </a:lnSpc>
              <a:buNone/>
            </a:pPr>
            <a:endParaRPr lang="en-GB" sz="1700" kern="100" dirty="0">
              <a:latin typeface="Arial"/>
              <a:ea typeface="Aptos" panose="020B0004020202020204" pitchFamily="34" charset="0"/>
              <a:cs typeface="Arial"/>
            </a:endParaRPr>
          </a:p>
          <a:p>
            <a:pPr marL="160655" indent="-160655">
              <a:lnSpc>
                <a:spcPct val="107000"/>
              </a:lnSpc>
            </a:pPr>
            <a:r>
              <a:rPr lang="en-GB" sz="1700" kern="100" dirty="0">
                <a:latin typeface="Arial"/>
                <a:ea typeface="Aptos" panose="020B0004020202020204" pitchFamily="34" charset="0"/>
                <a:cs typeface="Arial"/>
              </a:rPr>
              <a:t>Whilst the course specification was updated in 2023, this was to ensure parity across the options in the Scottish history section and did not impact on course content or the standard of the assessment; all the questions were valid based on the course specification</a:t>
            </a:r>
            <a:endParaRPr lang="en-GB" sz="1700" kern="100" dirty="0">
              <a:latin typeface="Aptos"/>
              <a:ea typeface="Aptos" panose="020B0004020202020204" pitchFamily="34" charset="0"/>
              <a:cs typeface="Times New Roman" panose="02020603050405020304" pitchFamily="18" charset="0"/>
            </a:endParaRPr>
          </a:p>
          <a:p>
            <a:pPr marL="160655" indent="-160655">
              <a:lnSpc>
                <a:spcPct val="107000"/>
              </a:lnSpc>
            </a:pPr>
            <a:endParaRPr lang="en-GB" sz="1700" kern="100" dirty="0">
              <a:latin typeface="Arial"/>
              <a:ea typeface="Aptos" panose="020B0004020202020204" pitchFamily="34" charset="0"/>
              <a:cs typeface="Arial"/>
            </a:endParaRPr>
          </a:p>
          <a:p>
            <a:pPr marL="160655" indent="-160655">
              <a:lnSpc>
                <a:spcPct val="107000"/>
              </a:lnSpc>
              <a:buFont typeface="Symbol" panose="05050102010706020507" pitchFamily="18" charset="2"/>
              <a:buChar char=""/>
            </a:pPr>
            <a:r>
              <a:rPr lang="en-GB" sz="1700" kern="100" dirty="0">
                <a:latin typeface="Arial"/>
                <a:ea typeface="Aptos" panose="020B0004020202020204" pitchFamily="34" charset="0"/>
                <a:cs typeface="Arial"/>
              </a:rPr>
              <a:t>The team took no action to change the standard of                               marking this year</a:t>
            </a:r>
            <a:endParaRPr lang="en-GB" sz="1700" kern="100" dirty="0">
              <a:latin typeface="Aptos"/>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160655" indent="-160655"/>
            <a:endParaRPr lang="en-GB" sz="1700" dirty="0">
              <a:latin typeface="Arial"/>
              <a:cs typeface="Arial"/>
            </a:endParaRPr>
          </a:p>
          <a:p>
            <a:pPr marL="160655" indent="-160655"/>
            <a:endParaRPr lang="en-US" dirty="0"/>
          </a:p>
          <a:p>
            <a:pPr marL="160655" indent="-160655"/>
            <a:endParaRPr lang="en-GB" dirty="0"/>
          </a:p>
          <a:p>
            <a:pPr marL="160655" indent="-160655"/>
            <a:endParaRPr lang="en-GB" dirty="0"/>
          </a:p>
        </p:txBody>
      </p:sp>
    </p:spTree>
    <p:extLst>
      <p:ext uri="{BB962C8B-B14F-4D97-AF65-F5344CB8AC3E}">
        <p14:creationId xmlns:p14="http://schemas.microsoft.com/office/powerpoint/2010/main" val="426985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243197"/>
            <a:ext cx="6938999" cy="601870"/>
          </a:xfrm>
        </p:spPr>
        <p:txBody>
          <a:bodyPr lIns="91440" tIns="45720" rIns="91440" bIns="45720" anchor="t"/>
          <a:lstStyle/>
          <a:p>
            <a:r>
              <a:rPr lang="en-GB" sz="2000" dirty="0">
                <a:latin typeface="Arial"/>
                <a:cs typeface="Arial"/>
              </a:rPr>
              <a:t>Conclusions - rationale</a:t>
            </a:r>
            <a:endParaRPr lang="en-GB" sz="2000" dirty="0"/>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1" y="913099"/>
            <a:ext cx="7216877" cy="4558704"/>
          </a:xfrm>
        </p:spPr>
        <p:txBody>
          <a:bodyPr lIns="91440" tIns="45720" rIns="91440" bIns="45720" anchor="t"/>
          <a:lstStyle/>
          <a:p>
            <a:pPr marL="160655" indent="-160655">
              <a:lnSpc>
                <a:spcPct val="107000"/>
              </a:lnSpc>
              <a:buFont typeface="Symbol" panose="05050102010706020507" pitchFamily="18" charset="2"/>
              <a:buChar char=""/>
            </a:pPr>
            <a:r>
              <a:rPr lang="en-GB" sz="1700" kern="100" dirty="0">
                <a:latin typeface="Arial"/>
                <a:cs typeface="Arial"/>
              </a:rPr>
              <a:t>Marking instructions included more points of detail and exemplification in 2024 than in previous years, to ensure better consistency of marking; this is normal practice and supported by academic research</a:t>
            </a:r>
          </a:p>
          <a:p>
            <a:pPr marL="160655" indent="-160655">
              <a:lnSpc>
                <a:spcPct val="107000"/>
              </a:lnSpc>
              <a:buFont typeface="Symbol" panose="05050102010706020507" pitchFamily="18" charset="2"/>
              <a:buChar char=""/>
            </a:pPr>
            <a:endParaRPr lang="en-GB" sz="1700" kern="100" dirty="0">
              <a:latin typeface="Arial"/>
              <a:cs typeface="Arial"/>
            </a:endParaRPr>
          </a:p>
          <a:p>
            <a:pPr marL="160655" indent="-160655">
              <a:lnSpc>
                <a:spcPct val="107000"/>
              </a:lnSpc>
              <a:buFont typeface="Symbol" panose="05050102010706020507" pitchFamily="18" charset="2"/>
              <a:buChar char=""/>
            </a:pPr>
            <a:r>
              <a:rPr lang="en-GB" sz="1700" kern="100" dirty="0">
                <a:latin typeface="Arial"/>
                <a:cs typeface="Arial"/>
              </a:rPr>
              <a:t>Learners were not required to provide more detailed responses to gain marks than in previous years</a:t>
            </a:r>
          </a:p>
          <a:p>
            <a:pPr marL="160655" indent="-160655">
              <a:lnSpc>
                <a:spcPct val="107000"/>
              </a:lnSpc>
              <a:buFont typeface="Symbol" panose="05050102010706020507" pitchFamily="18" charset="2"/>
              <a:buChar char=""/>
            </a:pPr>
            <a:endParaRPr lang="en-GB" sz="1700" kern="100" dirty="0">
              <a:latin typeface="Arial"/>
              <a:cs typeface="Arial"/>
            </a:endParaRPr>
          </a:p>
          <a:p>
            <a:pPr marL="160655" indent="-160655">
              <a:lnSpc>
                <a:spcPct val="107000"/>
              </a:lnSpc>
              <a:buFont typeface="Symbol" panose="05050102010706020507" pitchFamily="18" charset="2"/>
              <a:buChar char=""/>
            </a:pPr>
            <a:r>
              <a:rPr lang="en-GB" sz="1700" kern="100" dirty="0">
                <a:latin typeface="Arial"/>
                <a:cs typeface="Arial"/>
              </a:rPr>
              <a:t>SQA’s marker check procedure ensured that all marking was on standard – this is an important part of SQA’s ‘checks and balances’</a:t>
            </a:r>
          </a:p>
          <a:p>
            <a:pPr marL="160655" indent="-160655">
              <a:lnSpc>
                <a:spcPct val="107000"/>
              </a:lnSpc>
            </a:pPr>
            <a:endParaRPr lang="en-GB" sz="1700" kern="100" dirty="0">
              <a:latin typeface="Arial"/>
              <a:cs typeface="Arial"/>
            </a:endParaRPr>
          </a:p>
          <a:p>
            <a:pPr marL="0" indent="0">
              <a:lnSpc>
                <a:spcPct val="107000"/>
              </a:lnSpc>
              <a:buNone/>
            </a:pPr>
            <a:endParaRPr lang="en-GB" sz="1700" kern="100" dirty="0">
              <a:latin typeface="Arial"/>
              <a:cs typeface="Arial"/>
            </a:endParaRPr>
          </a:p>
          <a:p>
            <a:pPr marL="342900" indent="-342900">
              <a:lnSpc>
                <a:spcPct val="107000"/>
              </a:lnSpc>
              <a:buFont typeface="Symbol" panose="05050102010706020507" pitchFamily="18" charset="2"/>
              <a:buChar char=""/>
            </a:pPr>
            <a:endParaRPr lang="en-GB" sz="1700" kern="100" dirty="0">
              <a:latin typeface="Arial"/>
              <a:cs typeface="Arial"/>
            </a:endParaRPr>
          </a:p>
          <a:p>
            <a:pPr marL="160655" indent="-160655"/>
            <a:endParaRPr lang="en-GB" dirty="0"/>
          </a:p>
        </p:txBody>
      </p:sp>
    </p:spTree>
    <p:extLst>
      <p:ext uri="{BB962C8B-B14F-4D97-AF65-F5344CB8AC3E}">
        <p14:creationId xmlns:p14="http://schemas.microsoft.com/office/powerpoint/2010/main" val="1084867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234319"/>
            <a:ext cx="6938999" cy="601870"/>
          </a:xfrm>
        </p:spPr>
        <p:txBody>
          <a:bodyPr lIns="91440" tIns="45720" rIns="91440" bIns="45720" anchor="t"/>
          <a:lstStyle/>
          <a:p>
            <a:r>
              <a:rPr lang="en-GB" sz="2000" dirty="0">
                <a:latin typeface="Arial"/>
                <a:cs typeface="Arial"/>
              </a:rPr>
              <a:t>Conclusions - rationale</a:t>
            </a:r>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1" y="845067"/>
            <a:ext cx="7216877" cy="4558704"/>
          </a:xfrm>
        </p:spPr>
        <p:txBody>
          <a:bodyPr lIns="91440" tIns="45720" rIns="91440" bIns="45720" anchor="t"/>
          <a:lstStyle/>
          <a:p>
            <a:pPr marL="160655" indent="-160655">
              <a:lnSpc>
                <a:spcPct val="107000"/>
              </a:lnSpc>
            </a:pPr>
            <a:r>
              <a:rPr lang="en-GB" sz="1700" kern="100" dirty="0">
                <a:latin typeface="Arial"/>
                <a:ea typeface="Aptos" panose="020B0004020202020204" pitchFamily="34" charset="0"/>
                <a:cs typeface="Arial"/>
              </a:rPr>
              <a:t>While some markers provided feedback on the standard they were asked to apply in the marking, the overwhelming feedback from feedback was on the poor standard of learner performance – 81% said the performance was lower or much lower than in 2023</a:t>
            </a:r>
          </a:p>
          <a:p>
            <a:pPr marL="160655" indent="-160655">
              <a:lnSpc>
                <a:spcPct val="107000"/>
              </a:lnSpc>
            </a:pPr>
            <a:endParaRPr lang="en-GB" sz="1700" kern="100" dirty="0">
              <a:latin typeface="Arial"/>
              <a:ea typeface="Aptos" panose="020B0004020202020204" pitchFamily="34" charset="0"/>
              <a:cs typeface="Arial"/>
            </a:endParaRPr>
          </a:p>
          <a:p>
            <a:pPr marL="160655" indent="-160655">
              <a:lnSpc>
                <a:spcPct val="107000"/>
              </a:lnSpc>
            </a:pPr>
            <a:r>
              <a:rPr lang="en-GB" sz="1700" kern="100" dirty="0">
                <a:latin typeface="Arial"/>
                <a:ea typeface="Aptos" panose="020B0004020202020204" pitchFamily="34" charset="0"/>
                <a:cs typeface="Arial"/>
              </a:rPr>
              <a:t>The marks from both </a:t>
            </a:r>
            <a:r>
              <a:rPr lang="en-GB" sz="1700" kern="100" dirty="0">
                <a:effectLst/>
                <a:latin typeface="Arial"/>
                <a:ea typeface="Aptos" panose="020B0004020202020204" pitchFamily="34" charset="0"/>
                <a:cs typeface="Arial"/>
              </a:rPr>
              <a:t>Higher History </a:t>
            </a:r>
            <a:r>
              <a:rPr lang="en-GB" sz="1700" kern="100" dirty="0">
                <a:latin typeface="Arial"/>
                <a:ea typeface="Aptos" panose="020B0004020202020204" pitchFamily="34" charset="0"/>
                <a:cs typeface="Arial"/>
              </a:rPr>
              <a:t>question papers and the coursework assignment this year confirmed this feedback from markers on the standard </a:t>
            </a:r>
            <a:r>
              <a:rPr lang="en-GB" sz="1700" kern="100" dirty="0">
                <a:effectLst/>
                <a:latin typeface="Arial"/>
                <a:ea typeface="Aptos" panose="020B0004020202020204" pitchFamily="34" charset="0"/>
                <a:cs typeface="Arial"/>
              </a:rPr>
              <a:t>of </a:t>
            </a:r>
            <a:r>
              <a:rPr lang="en-GB" sz="1700" kern="100" dirty="0">
                <a:latin typeface="Arial"/>
                <a:ea typeface="Aptos" panose="020B0004020202020204" pitchFamily="34" charset="0"/>
                <a:cs typeface="Arial"/>
              </a:rPr>
              <a:t>performance</a:t>
            </a:r>
          </a:p>
          <a:p>
            <a:pPr marL="160655" indent="-160655">
              <a:lnSpc>
                <a:spcPct val="107000"/>
              </a:lnSpc>
            </a:pPr>
            <a:endParaRPr lang="en-GB" sz="1700" kern="100" dirty="0">
              <a:latin typeface="Arial"/>
              <a:ea typeface="Aptos" panose="020B0004020202020204" pitchFamily="34" charset="0"/>
              <a:cs typeface="Arial"/>
            </a:endParaRPr>
          </a:p>
          <a:p>
            <a:pPr marL="160655" indent="-160655">
              <a:lnSpc>
                <a:spcPct val="107000"/>
              </a:lnSpc>
              <a:buFont typeface="Symbol" panose="05050102010706020507" pitchFamily="18" charset="2"/>
              <a:buChar char=""/>
            </a:pPr>
            <a:r>
              <a:rPr lang="en-GB" sz="1700" kern="100" dirty="0">
                <a:latin typeface="Arial"/>
                <a:ea typeface="Aptos" panose="020B0004020202020204" pitchFamily="34" charset="0"/>
                <a:cs typeface="Arial"/>
              </a:rPr>
              <a:t>The grade boundary meeting was conducted in accordance with SQA’s prescribed procedures - the meeting considered a wide range of qualitative and quantitative information before making its decision</a:t>
            </a:r>
          </a:p>
          <a:p>
            <a:pPr marL="342900" lvl="0" indent="-342900">
              <a:lnSpc>
                <a:spcPct val="107000"/>
              </a:lnSpc>
              <a:buFont typeface="Symbol" panose="05050102010706020507" pitchFamily="18" charset="2"/>
              <a:buChar char=""/>
            </a:pPr>
            <a:endParaRPr lang="en-GB" sz="1700" kern="100" dirty="0">
              <a:effectLst/>
              <a:ea typeface="Aptos" panose="020B0004020202020204" pitchFamily="34" charset="0"/>
            </a:endParaRPr>
          </a:p>
          <a:p>
            <a:pPr marL="160655" indent="-160655"/>
            <a:endParaRPr lang="en-GB" dirty="0"/>
          </a:p>
          <a:p>
            <a:pPr marL="160655" indent="-160655"/>
            <a:endParaRPr lang="en-GB" dirty="0"/>
          </a:p>
        </p:txBody>
      </p:sp>
    </p:spTree>
    <p:extLst>
      <p:ext uri="{BB962C8B-B14F-4D97-AF65-F5344CB8AC3E}">
        <p14:creationId xmlns:p14="http://schemas.microsoft.com/office/powerpoint/2010/main" val="2475864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428A-0FB0-0F6D-7AB8-9D6B07023546}"/>
              </a:ext>
            </a:extLst>
          </p:cNvPr>
          <p:cNvSpPr>
            <a:spLocks noGrp="1"/>
          </p:cNvSpPr>
          <p:nvPr>
            <p:ph type="title"/>
          </p:nvPr>
        </p:nvSpPr>
        <p:spPr>
          <a:xfrm>
            <a:off x="201561" y="243197"/>
            <a:ext cx="6938999" cy="601870"/>
          </a:xfrm>
        </p:spPr>
        <p:txBody>
          <a:bodyPr lIns="91440" tIns="45720" rIns="91440" bIns="45720" anchor="t"/>
          <a:lstStyle/>
          <a:p>
            <a:r>
              <a:rPr lang="en-GB" sz="1900" dirty="0">
                <a:latin typeface="Arial"/>
                <a:cs typeface="Arial"/>
              </a:rPr>
              <a:t>Independent external review – marking SQA’s homework</a:t>
            </a:r>
          </a:p>
        </p:txBody>
      </p:sp>
      <p:sp>
        <p:nvSpPr>
          <p:cNvPr id="3" name="Text Placeholder 2">
            <a:extLst>
              <a:ext uri="{FF2B5EF4-FFF2-40B4-BE49-F238E27FC236}">
                <a16:creationId xmlns:a16="http://schemas.microsoft.com/office/drawing/2014/main" id="{BD7EFDB5-8AD5-316F-D419-3AFA0F49EC12}"/>
              </a:ext>
            </a:extLst>
          </p:cNvPr>
          <p:cNvSpPr>
            <a:spLocks noGrp="1"/>
          </p:cNvSpPr>
          <p:nvPr>
            <p:ph type="body" sz="quarter" idx="10"/>
          </p:nvPr>
        </p:nvSpPr>
        <p:spPr>
          <a:xfrm>
            <a:off x="201561" y="845067"/>
            <a:ext cx="7216877" cy="4558704"/>
          </a:xfrm>
        </p:spPr>
        <p:txBody>
          <a:bodyPr lIns="91440" tIns="45720" rIns="91440" bIns="45720" anchor="t"/>
          <a:lstStyle/>
          <a:p>
            <a:pPr marL="0" indent="0">
              <a:lnSpc>
                <a:spcPct val="107000"/>
              </a:lnSpc>
              <a:buNone/>
            </a:pPr>
            <a:r>
              <a:rPr lang="en-GB" sz="1700" kern="100" dirty="0">
                <a:latin typeface="Arial"/>
                <a:ea typeface="Aptos" panose="020B0004020202020204" pitchFamily="34" charset="0"/>
                <a:cs typeface="Arial"/>
              </a:rPr>
              <a:t>Richard Harry, Executive Director of Qualifications and Assessment at WJEC, Wales’ largest awarding body:  </a:t>
            </a:r>
          </a:p>
          <a:p>
            <a:pPr marL="0" indent="0">
              <a:lnSpc>
                <a:spcPct val="107000"/>
              </a:lnSpc>
              <a:spcAft>
                <a:spcPts val="800"/>
              </a:spcAft>
              <a:buNone/>
            </a:pPr>
            <a:endParaRPr lang="en-GB" sz="1200" kern="100" dirty="0">
              <a:effectLst/>
              <a:latin typeface="Aptos" panose="020B0004020202020204" pitchFamily="34" charset="0"/>
              <a:ea typeface="Aptos" panose="020B0004020202020204" pitchFamily="34" charset="0"/>
              <a:cs typeface="Arial" panose="020B0604020202020204" pitchFamily="34" charset="0"/>
            </a:endParaRPr>
          </a:p>
          <a:p>
            <a:pPr marL="0" indent="0">
              <a:lnSpc>
                <a:spcPct val="107000"/>
              </a:lnSpc>
              <a:spcAft>
                <a:spcPts val="800"/>
              </a:spcAft>
              <a:buNone/>
            </a:pPr>
            <a:r>
              <a:rPr lang="en-GB" sz="1500" kern="100" dirty="0">
                <a:effectLst/>
                <a:latin typeface="Aptos" panose="020B0004020202020204" pitchFamily="34" charset="0"/>
                <a:ea typeface="Aptos" panose="020B0004020202020204" pitchFamily="34" charset="0"/>
                <a:cs typeface="Arial" panose="020B0604020202020204" pitchFamily="34" charset="0"/>
              </a:rPr>
              <a:t>“On behalf of WJEC, I have undertaken a review of the report produced by SQA regarding their History Higher qualification this summer. I have engaged with those producing the report on the extent to which the evidence and analysis set out in the report supports its conclusions and recommendations. To this end, I have engaged with the review team on several occasions prior to the publication of the report, and I thank the team for their candour and openness to challenge through this process.</a:t>
            </a:r>
          </a:p>
          <a:p>
            <a:pPr marL="0" indent="0">
              <a:lnSpc>
                <a:spcPct val="107000"/>
              </a:lnSpc>
              <a:spcAft>
                <a:spcPts val="800"/>
              </a:spcAft>
              <a:buNone/>
            </a:pPr>
            <a:r>
              <a:rPr lang="en-GB" sz="1500" kern="100" dirty="0">
                <a:effectLst/>
                <a:latin typeface="Aptos" panose="020B0004020202020204" pitchFamily="34" charset="0"/>
                <a:ea typeface="Aptos" panose="020B0004020202020204" pitchFamily="34" charset="0"/>
                <a:cs typeface="Arial" panose="020B0604020202020204" pitchFamily="34" charset="0"/>
              </a:rPr>
              <a:t>“Any assessment process relies on the judgements of key individuals at each stage, to ensure valid and fair outcomes. In line with the feedback received regarding this summer’s results, the focus of the review was on the marking standard and related processes. I am content that the report’s conclusions are supported sufficiently.”</a:t>
            </a:r>
          </a:p>
          <a:p>
            <a:pPr marL="342900" indent="-342900">
              <a:lnSpc>
                <a:spcPct val="107000"/>
              </a:lnSpc>
              <a:buFont typeface="Symbol" panose="05050102010706020507" pitchFamily="18" charset="2"/>
              <a:buChar char=""/>
            </a:pPr>
            <a:endParaRPr lang="en-GB" sz="1700" kern="100" dirty="0"/>
          </a:p>
          <a:p>
            <a:pPr marL="342900" indent="-342900">
              <a:lnSpc>
                <a:spcPct val="107000"/>
              </a:lnSpc>
              <a:buChar char=""/>
            </a:pPr>
            <a:endParaRPr lang="en-GB" sz="1700" kern="100" dirty="0"/>
          </a:p>
          <a:p>
            <a:pPr marL="160655" indent="-160655"/>
            <a:endParaRPr lang="en-GB" sz="1700" dirty="0"/>
          </a:p>
          <a:p>
            <a:pPr marL="160655" indent="-160655"/>
            <a:endParaRPr lang="en-GB" dirty="0"/>
          </a:p>
          <a:p>
            <a:pPr marL="160655" indent="-160655"/>
            <a:endParaRPr lang="en-GB" dirty="0"/>
          </a:p>
        </p:txBody>
      </p:sp>
    </p:spTree>
    <p:extLst>
      <p:ext uri="{BB962C8B-B14F-4D97-AF65-F5344CB8AC3E}">
        <p14:creationId xmlns:p14="http://schemas.microsoft.com/office/powerpoint/2010/main" val="2381382396"/>
      </p:ext>
    </p:extLst>
  </p:cSld>
  <p:clrMapOvr>
    <a:masterClrMapping/>
  </p:clrMapOvr>
</p:sld>
</file>

<file path=ppt/theme/theme1.xml><?xml version="1.0" encoding="utf-8"?>
<a:theme xmlns:a="http://schemas.openxmlformats.org/drawingml/2006/main" name="SQA HOLDING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9FABB946-0470-4FE4-9F4E-774AD65256DD}"/>
    </a:ext>
  </a:extLst>
</a:theme>
</file>

<file path=ppt/theme/theme10.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9FABB946-0470-4FE4-9F4E-774AD65256DD}"/>
    </a:ext>
  </a:extLst>
</a:theme>
</file>

<file path=ppt/theme/theme3.xml><?xml version="1.0" encoding="utf-8"?>
<a:theme xmlns:a="http://schemas.openxmlformats.org/drawingml/2006/main" name="SQA DARK BACKGROUND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30C71AAD-07E7-4B16-BEA7-1444E9AA8CB9}"/>
    </a:ext>
  </a:extLst>
</a:theme>
</file>

<file path=ppt/theme/theme4.xml><?xml version="1.0" encoding="utf-8"?>
<a:theme xmlns:a="http://schemas.openxmlformats.org/drawingml/2006/main" name="SQA DARK BACKGROUND PI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5.xml><?xml version="1.0" encoding="utf-8"?>
<a:theme xmlns:a="http://schemas.openxmlformats.org/drawingml/2006/main" name="SQA LARGE TEXT AND IMAG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7.xml><?xml version="1.0" encoding="utf-8"?>
<a:theme xmlns:a="http://schemas.openxmlformats.org/drawingml/2006/main" name="SQA LIGHT BACKGROUND PI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8.xml><?xml version="1.0" encoding="utf-8"?>
<a:theme xmlns:a="http://schemas.openxmlformats.org/drawingml/2006/main" name="SQA LIGHT BACKGROUND LARGE TEXT AND IMAG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9.xml><?xml version="1.0" encoding="utf-8"?>
<a:theme xmlns:a="http://schemas.openxmlformats.org/drawingml/2006/main" name="SQA WEB and TELEPH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30C71AAD-07E7-4B16-BEA7-1444E9AA8CB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B32C9D394E8246990A66356DC663D1" ma:contentTypeVersion="4" ma:contentTypeDescription="Create a new document." ma:contentTypeScope="" ma:versionID="fbd42079897a1eb6b7f4e35ef9735802">
  <xsd:schema xmlns:xsd="http://www.w3.org/2001/XMLSchema" xmlns:xs="http://www.w3.org/2001/XMLSchema" xmlns:p="http://schemas.microsoft.com/office/2006/metadata/properties" xmlns:ns2="84fc1549-7975-4b10-befd-951f287a4b26" xmlns:ns3="008f024d-6f42-456d-9c90-d56dcdd3bb33" targetNamespace="http://schemas.microsoft.com/office/2006/metadata/properties" ma:root="true" ma:fieldsID="31612f60c191b8742c2b99a41d9aa900" ns2:_="" ns3:_="">
    <xsd:import namespace="84fc1549-7975-4b10-befd-951f287a4b26"/>
    <xsd:import namespace="008f024d-6f42-456d-9c90-d56dcdd3bb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fc1549-7975-4b10-befd-951f287a4b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8f024d-6f42-456d-9c90-d56dcdd3bb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E1D1F0-5054-410C-A96E-65242032C896}">
  <ds:schemaRefs>
    <ds:schemaRef ds:uri="008f024d-6f42-456d-9c90-d56dcdd3bb33"/>
    <ds:schemaRef ds:uri="84fc1549-7975-4b10-befd-951f287a4b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34F061B-F6E5-4E84-BEA0-9C6EC54DE1DF}">
  <ds:schemaRefs>
    <ds:schemaRef ds:uri="http://schemas.microsoft.com/sharepoint/v3/contenttype/forms"/>
  </ds:schemaRefs>
</ds:datastoreItem>
</file>

<file path=customXml/itemProps3.xml><?xml version="1.0" encoding="utf-8"?>
<ds:datastoreItem xmlns:ds="http://schemas.openxmlformats.org/officeDocument/2006/customXml" ds:itemID="{E0B8561C-E3AA-400F-98D8-A780A7718B70}">
  <ds:schemaRefs>
    <ds:schemaRef ds:uri="008f024d-6f42-456d-9c90-d56dcdd3bb33"/>
    <ds:schemaRef ds:uri="84fc1549-7975-4b10-befd-951f287a4b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SQA_Corporate_Aug14</Template>
  <TotalTime>89</TotalTime>
  <Words>959</Words>
  <Application>Microsoft Office PowerPoint</Application>
  <PresentationFormat>Custom</PresentationFormat>
  <Paragraphs>101</Paragraphs>
  <Slides>11</Slides>
  <Notes>10</Notes>
  <HiddenSlides>0</HiddenSlides>
  <MMClips>0</MMClips>
  <ScaleCrop>false</ScaleCrop>
  <HeadingPairs>
    <vt:vector size="6" baseType="variant">
      <vt:variant>
        <vt:lpstr>Fonts Used</vt:lpstr>
      </vt:variant>
      <vt:variant>
        <vt:i4>5</vt:i4>
      </vt:variant>
      <vt:variant>
        <vt:lpstr>Theme</vt:lpstr>
      </vt:variant>
      <vt:variant>
        <vt:i4>10</vt:i4>
      </vt:variant>
      <vt:variant>
        <vt:lpstr>Slide Titles</vt:lpstr>
      </vt:variant>
      <vt:variant>
        <vt:i4>11</vt:i4>
      </vt:variant>
    </vt:vector>
  </HeadingPairs>
  <TitlesOfParts>
    <vt:vector size="26" baseType="lpstr">
      <vt:lpstr>Aptos</vt:lpstr>
      <vt:lpstr>Arial</vt:lpstr>
      <vt:lpstr>Calibri</vt:lpstr>
      <vt:lpstr>Calibri Light</vt:lpstr>
      <vt:lpstr>Symbol</vt:lpstr>
      <vt:lpstr>SQA HOLDING SLIDE</vt:lpstr>
      <vt:lpstr>SQA TITLE GOES HERE</vt:lpstr>
      <vt:lpstr>SQA DARK BACKGROUND </vt:lpstr>
      <vt:lpstr>SQA DARK BACKGROUND PICTURE</vt:lpstr>
      <vt:lpstr>SQA LARGE TEXT AND IMAGES</vt:lpstr>
      <vt:lpstr>SQA LIGHT BACKGROUND</vt:lpstr>
      <vt:lpstr>SQA LIGHT BACKGROUND PICTURE</vt:lpstr>
      <vt:lpstr>SQA LIGHT BACKGROUND LARGE TEXT AND IMAGES</vt:lpstr>
      <vt:lpstr>SQA WEB and TELEPHONE</vt:lpstr>
      <vt:lpstr>Custom Design</vt:lpstr>
      <vt:lpstr>Review of Higher History 2024  In strictest confidence    </vt:lpstr>
      <vt:lpstr>Context</vt:lpstr>
      <vt:lpstr>Conclusions</vt:lpstr>
      <vt:lpstr>Standard-setting</vt:lpstr>
      <vt:lpstr>Review process</vt:lpstr>
      <vt:lpstr>Conclusions - rationale</vt:lpstr>
      <vt:lpstr>Conclusions - rationale</vt:lpstr>
      <vt:lpstr>Conclusions - rationale</vt:lpstr>
      <vt:lpstr>Independent external review – marking SQA’s homework</vt:lpstr>
      <vt:lpstr>Wider reflections</vt:lpstr>
      <vt:lpstr>  Questions</vt:lpstr>
    </vt:vector>
  </TitlesOfParts>
  <Company>SQA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Brown</dc:creator>
  <cp:lastModifiedBy>Alan Redhead</cp:lastModifiedBy>
  <cp:revision>3</cp:revision>
  <cp:lastPrinted>2013-10-31T13:53:25Z</cp:lastPrinted>
  <dcterms:created xsi:type="dcterms:W3CDTF">2019-08-26T14:37:28Z</dcterms:created>
  <dcterms:modified xsi:type="dcterms:W3CDTF">2025-01-08T16:56:54Z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0x0101004EB32C9D394E8246990A66356DC663D1</vt:lpwstr>
  </property>
</Properties>
</file>