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5"/>
    <p:sldMasterId id="2147483736" r:id="rId6"/>
    <p:sldMasterId id="2147483738" r:id="rId7"/>
    <p:sldMasterId id="2147483740" r:id="rId8"/>
    <p:sldMasterId id="2147483744" r:id="rId9"/>
    <p:sldMasterId id="2147483746" r:id="rId10"/>
    <p:sldMasterId id="2147483754" r:id="rId11"/>
    <p:sldMasterId id="2147483762" r:id="rId12"/>
    <p:sldMasterId id="2147483768" r:id="rId13"/>
    <p:sldMasterId id="2147483770" r:id="rId14"/>
    <p:sldMasterId id="2147483772" r:id="rId15"/>
  </p:sldMasterIdLst>
  <p:notesMasterIdLst>
    <p:notesMasterId r:id="rId24"/>
  </p:notesMasterIdLst>
  <p:handoutMasterIdLst>
    <p:handoutMasterId r:id="rId25"/>
  </p:handoutMasterIdLst>
  <p:sldIdLst>
    <p:sldId id="256" r:id="rId16"/>
    <p:sldId id="281" r:id="rId17"/>
    <p:sldId id="271" r:id="rId18"/>
    <p:sldId id="282" r:id="rId19"/>
    <p:sldId id="283" r:id="rId20"/>
    <p:sldId id="280" r:id="rId21"/>
    <p:sldId id="279" r:id="rId22"/>
    <p:sldId id="261"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DEC455-DD0B-28E7-C112-9D153D9990C1}" name="Liz Johnston" initials="LJ" userId="S::liz.johnston@sqa.org.uk::98021557-1ea6-4779-b1ee-d58547e8e04e" providerId="AD"/>
  <p188:author id="{79BAB4D5-9067-1775-C8B7-46C41E27A039}" name="Alastair Black" initials="AB" userId="S::alastair.black@sqa.org.uk::8b1189ca-1b9f-471e-8549-f68dc716471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2AA9C0"/>
    <a:srgbClr val="4B5AA9"/>
    <a:srgbClr val="CAD2D4"/>
    <a:srgbClr val="F9A635"/>
    <a:srgbClr val="999999"/>
    <a:srgbClr val="871421"/>
    <a:srgbClr val="28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CFF4B-532D-4B10-B6CB-0BC5ECEAED71}" v="12" dt="2025-04-09T16:11:55.755"/>
    <p1510:client id="{70F71287-E34F-51A5-FDE9-37AF0B7B4F3B}" v="5" dt="2025-04-09T14:04:05.459"/>
    <p1510:client id="{E719F8EA-3236-6B78-3311-01F6ECD484F3}" v="5" dt="2025-04-09T16:35:48.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A67766-5AFD-456A-A2D6-4C4E023CCB5E}" type="datetime1">
              <a:rPr lang="en-US"/>
              <a:pPr>
                <a:defRPr/>
              </a:pPr>
              <a:t>9/29/2025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41FD4D-9F5A-4973-B6DC-21C5F590D826}" type="slidenum">
              <a:rPr lang="en-US"/>
              <a:pPr>
                <a:defRPr/>
              </a:pPr>
              <a:t>‹#›</a:t>
            </a:fld>
            <a:endParaRPr lang="en-US"/>
          </a:p>
        </p:txBody>
      </p:sp>
    </p:spTree>
    <p:extLst>
      <p:ext uri="{BB962C8B-B14F-4D97-AF65-F5344CB8AC3E}">
        <p14:creationId xmlns:p14="http://schemas.microsoft.com/office/powerpoint/2010/main" val="126811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9CB7A4-6C2F-4947-B266-15B686FC2177}" type="datetime1">
              <a:rPr lang="en-US"/>
              <a:pPr>
                <a:defRPr/>
              </a:pPr>
              <a:t>9/29/2025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63A72AC-102D-4B97-B84A-4376F291C1E0}" type="slidenum">
              <a:rPr lang="en-US"/>
              <a:pPr>
                <a:defRPr/>
              </a:pPr>
              <a:t>‹#›</a:t>
            </a:fld>
            <a:endParaRPr lang="en-US"/>
          </a:p>
        </p:txBody>
      </p:sp>
    </p:spTree>
    <p:extLst>
      <p:ext uri="{BB962C8B-B14F-4D97-AF65-F5344CB8AC3E}">
        <p14:creationId xmlns:p14="http://schemas.microsoft.com/office/powerpoint/2010/main" val="34005536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p>
        </p:txBody>
      </p:sp>
      <p:sp>
        <p:nvSpPr>
          <p:cNvPr id="10244" name="Slide Number Placeholder 3"/>
          <p:cNvSpPr>
            <a:spLocks noGrp="1"/>
          </p:cNvSpPr>
          <p:nvPr>
            <p:ph type="sldNum" sz="quarter" idx="5"/>
          </p:nvPr>
        </p:nvSpPr>
        <p:spPr bwMode="auto">
          <a:noFill/>
          <a:ln>
            <a:miter lim="800000"/>
            <a:headEnd/>
            <a:tailEnd/>
          </a:ln>
        </p:spPr>
        <p:txBody>
          <a:bodyPr/>
          <a:lstStyle/>
          <a:p>
            <a:fld id="{348245C5-4132-4985-B9A3-139443FBBD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a:bodyPr>
          <a:lstStyle/>
          <a:p>
            <a:endParaRPr lang="en-GB">
              <a:cs typeface="Calibri"/>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35F9ABC-F45C-41FE-A0F9-5642D66416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4</a:t>
            </a:fld>
            <a:endParaRPr lang="en-US"/>
          </a:p>
        </p:txBody>
      </p:sp>
    </p:spTree>
    <p:extLst>
      <p:ext uri="{BB962C8B-B14F-4D97-AF65-F5344CB8AC3E}">
        <p14:creationId xmlns:p14="http://schemas.microsoft.com/office/powerpoint/2010/main" val="11478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5</a:t>
            </a:fld>
            <a:endParaRPr lang="en-US"/>
          </a:p>
        </p:txBody>
      </p:sp>
    </p:spTree>
    <p:extLst>
      <p:ext uri="{BB962C8B-B14F-4D97-AF65-F5344CB8AC3E}">
        <p14:creationId xmlns:p14="http://schemas.microsoft.com/office/powerpoint/2010/main" val="22268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GB" i="1"/>
              <a:t>Complete a SWOT for each option.</a:t>
            </a: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53D49417-14E3-450C-A2FB-D92A7EDAAE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36A959FA-5A59-412A-AB81-6BE1646CCB7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9197524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8625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0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3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211932" y="1371602"/>
            <a:ext cx="3485597" cy="1774825"/>
          </a:xfrm>
          <a:prstGeom prst="rect">
            <a:avLst/>
          </a:prstGeom>
        </p:spPr>
        <p:txBody>
          <a:bodyPr anchor="b">
            <a:normAutofit/>
          </a:bodyPr>
          <a:lstStyle>
            <a:lvl1pPr algn="l">
              <a:lnSpc>
                <a:spcPts val="2800"/>
              </a:lnSpc>
              <a:defRPr sz="28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3200400" y="3352800"/>
            <a:ext cx="3497128" cy="685800"/>
          </a:xfrm>
          <a:prstGeom prst="rect">
            <a:avLst/>
          </a:prstGeom>
        </p:spPr>
        <p:txBody>
          <a:bodyPr/>
          <a:lstStyle>
            <a:lvl1pPr marL="0" indent="0" algn="l">
              <a:lnSpc>
                <a:spcPts val="16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lide Number Placeholder 3"/>
          <p:cNvSpPr>
            <a:spLocks noGrp="1"/>
          </p:cNvSpPr>
          <p:nvPr>
            <p:ph type="sldNum" sz="quarter" idx="11"/>
          </p:nvPr>
        </p:nvSpPr>
        <p:spPr/>
        <p:txBody>
          <a:bodyPr/>
          <a:lstStyle>
            <a:lvl1pPr>
              <a:defRPr/>
            </a:lvl1pPr>
          </a:lstStyle>
          <a:p>
            <a:pPr>
              <a:defRPr/>
            </a:pPr>
            <a:fld id="{8009DFEF-B13D-45B5-8AA1-7B86401128F2}" type="slidenum">
              <a:rPr lang="en-US" smtClean="0"/>
              <a:pPr>
                <a:defRPr/>
              </a:pPr>
              <a:t>‹#›</a:t>
            </a:fld>
            <a:endParaRPr lang="en-US"/>
          </a:p>
        </p:txBody>
      </p:sp>
    </p:spTree>
    <p:extLst>
      <p:ext uri="{BB962C8B-B14F-4D97-AF65-F5344CB8AC3E}">
        <p14:creationId xmlns:p14="http://schemas.microsoft.com/office/powerpoint/2010/main" val="42156120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978360"/>
            <a:ext cx="8229600" cy="621840"/>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57200" y="1981202"/>
            <a:ext cx="8229600" cy="414496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11"/>
          </p:nvPr>
        </p:nvSpPr>
        <p:spPr/>
        <p:txBody>
          <a:bodyPr/>
          <a:lstStyle>
            <a:lvl1pPr>
              <a:defRPr sz="800"/>
            </a:lvl1pPr>
          </a:lstStyle>
          <a:p>
            <a:pPr>
              <a:defRPr/>
            </a:pPr>
            <a:fld id="{BDC1054C-501D-4E38-841A-F52D4BC1A8CA}" type="slidenum">
              <a:rPr lang="en-US" smtClean="0"/>
              <a:pPr>
                <a:defRPr/>
              </a:pPr>
              <a:t>‹#›</a:t>
            </a:fld>
            <a:endParaRPr lang="en-US"/>
          </a:p>
        </p:txBody>
      </p:sp>
    </p:spTree>
    <p:extLst>
      <p:ext uri="{BB962C8B-B14F-4D97-AF65-F5344CB8AC3E}">
        <p14:creationId xmlns:p14="http://schemas.microsoft.com/office/powerpoint/2010/main" val="35902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5156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a:solidFill>
                  <a:srgbClr val="FFFFFF"/>
                </a:solidFill>
              </a:rPr>
              <a:t>www.sqa.org.uk </a:t>
            </a:r>
            <a:r>
              <a:rPr lang="en-GB" altLang="en-US" sz="2600">
                <a:solidFill>
                  <a:srgbClr val="FFFFFF"/>
                </a:solidFill>
                <a:latin typeface="Arial Narrow" panose="020B0606020202030204" pitchFamily="34" charset="0"/>
              </a:rPr>
              <a:t>I</a:t>
            </a:r>
            <a:r>
              <a:rPr lang="en-GB" altLang="en-US" sz="2600" b="1">
                <a:solidFill>
                  <a:srgbClr val="FFFFFF"/>
                </a:solidFill>
              </a:rPr>
              <a:t> 0303 333 0330</a:t>
            </a:r>
            <a:endParaRPr lang="en-US" altLang="en-US" sz="2600" b="1">
              <a:solidFill>
                <a:srgbClr val="FFFFFF"/>
              </a:solidFill>
            </a:endParaRPr>
          </a:p>
          <a:p>
            <a:endParaRPr lang="en-GB">
              <a:solidFill>
                <a:srgbClr val="000000"/>
              </a:solidFill>
            </a:endParaRPr>
          </a:p>
        </p:txBody>
      </p:sp>
    </p:spTree>
    <p:extLst>
      <p:ext uri="{BB962C8B-B14F-4D97-AF65-F5344CB8AC3E}">
        <p14:creationId xmlns:p14="http://schemas.microsoft.com/office/powerpoint/2010/main" val="620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2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6"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3426698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9697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045"/>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76386"/>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166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7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94076"/>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2760272422"/>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4044"/>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5F3B-977A-4A3E-9BB1-014F3E99036C}" type="slidenum">
              <a:rPr lang="en-GB" smtClean="0"/>
              <a:t>‹#›</a:t>
            </a:fld>
            <a:endParaRPr lang="en-GB"/>
          </a:p>
        </p:txBody>
      </p:sp>
    </p:spTree>
    <p:extLst>
      <p:ext uri="{BB962C8B-B14F-4D97-AF65-F5344CB8AC3E}">
        <p14:creationId xmlns:p14="http://schemas.microsoft.com/office/powerpoint/2010/main" val="3732887523"/>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6788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urpass.com/copilo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7651295.fs1.hubspotusercontent-na1.net/hubfs/7651295/Surpass%20Copilot%20FAQ%20eBook%20OCT24%20final.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qanow.sharepoint.com/:w:/s/EqualitiesCorporateParenting/EasqNQP54lBIkE4mzQAM2rsBMmDDXL8nQdVLn5P35Ro8UA?e=f9Mc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qanow.sharepoint.com/sites/C196800153/SitePages/Data-Protection-Impact-Assessment-(DPIA).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p:cNvSpPr>
          <p:nvPr>
            <p:ph type="ctrTitle" idx="4294967295"/>
          </p:nvPr>
        </p:nvSpPr>
        <p:spPr>
          <a:xfrm>
            <a:off x="0" y="228600"/>
            <a:ext cx="6610350" cy="838200"/>
          </a:xfrm>
          <a:prstGeom prst="rect">
            <a:avLst/>
          </a:prstGeom>
        </p:spPr>
        <p:txBody>
          <a:bodyPr>
            <a:noAutofit/>
          </a:bodyPr>
          <a:lstStyle/>
          <a:p>
            <a:r>
              <a:rPr lang="en-US" sz="2800">
                <a:solidFill>
                  <a:schemeClr val="bg1"/>
                </a:solidFill>
                <a:latin typeface="Arial" charset="0"/>
                <a:cs typeface="Arial" charset="0"/>
              </a:rPr>
              <a:t>Business Systems</a:t>
            </a:r>
            <a:br>
              <a:rPr lang="en-US" sz="2800">
                <a:solidFill>
                  <a:schemeClr val="bg1"/>
                </a:solidFill>
                <a:latin typeface="Arial" charset="0"/>
                <a:cs typeface="Arial" charset="0"/>
              </a:rPr>
            </a:br>
            <a:r>
              <a:rPr lang="en-US" sz="2800">
                <a:solidFill>
                  <a:schemeClr val="bg1"/>
                </a:solidFill>
                <a:latin typeface="Arial" charset="0"/>
                <a:cs typeface="Arial" charset="0"/>
              </a:rPr>
              <a:t>Design Authority Decision</a:t>
            </a:r>
          </a:p>
        </p:txBody>
      </p:sp>
      <p:sp>
        <p:nvSpPr>
          <p:cNvPr id="3" name="Subtitle 2"/>
          <p:cNvSpPr>
            <a:spLocks noGrp="1"/>
          </p:cNvSpPr>
          <p:nvPr>
            <p:ph type="subTitle" idx="4294967295"/>
          </p:nvPr>
        </p:nvSpPr>
        <p:spPr>
          <a:xfrm>
            <a:off x="152400" y="3810000"/>
            <a:ext cx="8808720" cy="1246630"/>
          </a:xfrm>
          <a:prstGeom prst="rect">
            <a:avLst/>
          </a:prstGeom>
        </p:spPr>
        <p:txBody>
          <a:bodyPr lIns="91440" tIns="45720" rIns="91440" bIns="45720" anchor="t">
            <a:noAutofit/>
          </a:bodyPr>
          <a:lstStyle/>
          <a:p>
            <a:pPr algn="ctr">
              <a:spcBef>
                <a:spcPct val="0"/>
              </a:spcBef>
              <a:buNone/>
            </a:pPr>
            <a:r>
              <a:rPr lang="en-GB" sz="2000" dirty="0">
                <a:solidFill>
                  <a:schemeClr val="bg1"/>
                </a:solidFill>
                <a:latin typeface="Arial"/>
                <a:ea typeface="+mj-ea"/>
                <a:cs typeface="Arial"/>
              </a:rPr>
              <a:t>Assessment Development &amp; Delivery: Digital Assessment Services</a:t>
            </a:r>
          </a:p>
          <a:p>
            <a:pPr algn="ctr">
              <a:spcBef>
                <a:spcPct val="0"/>
              </a:spcBef>
              <a:buNone/>
            </a:pPr>
            <a:r>
              <a:rPr lang="en-GB" sz="2000" dirty="0">
                <a:solidFill>
                  <a:schemeClr val="bg1"/>
                </a:solidFill>
                <a:latin typeface="Arial"/>
                <a:ea typeface="+mj-ea"/>
                <a:cs typeface="Arial"/>
              </a:rPr>
              <a:t>Surpass Copilot V2 Trial</a:t>
            </a:r>
          </a:p>
        </p:txBody>
      </p:sp>
      <p:sp>
        <p:nvSpPr>
          <p:cNvPr id="2" name="Rectangle 1">
            <a:extLst>
              <a:ext uri="{FF2B5EF4-FFF2-40B4-BE49-F238E27FC236}">
                <a16:creationId xmlns:a16="http://schemas.microsoft.com/office/drawing/2014/main" id="{D435EDB0-E60A-5126-C4F2-C6F6E56539FE}"/>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Assessment Development &amp; Delivery: Digital Assessment Services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06DB30E-1F9C-E292-B330-4E03298E41CD}"/>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Assessment Development &amp; Delivery: Digital Assessment Services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77900"/>
            <a:ext cx="8229600" cy="622300"/>
          </a:xfrm>
          <a:prstGeom prst="rect">
            <a:avLst/>
          </a:prstGeom>
        </p:spPr>
        <p:txBody>
          <a:bodyPr/>
          <a:lstStyle/>
          <a:p>
            <a:r>
              <a:rPr lang="en-GB"/>
              <a:t>Controls</a:t>
            </a:r>
          </a:p>
        </p:txBody>
      </p:sp>
      <p:sp>
        <p:nvSpPr>
          <p:cNvPr id="5" name="Slide Number Placeholder 4"/>
          <p:cNvSpPr>
            <a:spLocks noGrp="1"/>
          </p:cNvSpPr>
          <p:nvPr>
            <p:ph type="sldNum" sz="quarter" idx="4294967295"/>
          </p:nvPr>
        </p:nvSpPr>
        <p:spPr/>
        <p:txBody>
          <a:bodyPr/>
          <a:lstStyle/>
          <a:p>
            <a:pPr>
              <a:defRPr/>
            </a:pPr>
            <a:fld id="{BDC1054C-501D-4E38-841A-F52D4BC1A8CA}" type="slidenum">
              <a:rPr lang="en-US" smtClean="0"/>
              <a:pPr>
                <a:defRPr/>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17331635"/>
              </p:ext>
            </p:extLst>
          </p:nvPr>
        </p:nvGraphicFramePr>
        <p:xfrm>
          <a:off x="458788" y="1905000"/>
          <a:ext cx="8380413" cy="1371600"/>
        </p:xfrm>
        <a:graphic>
          <a:graphicData uri="http://schemas.openxmlformats.org/drawingml/2006/table">
            <a:tbl>
              <a:tblPr/>
              <a:tblGrid>
                <a:gridCol w="2589212">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228601">
                  <a:extLst>
                    <a:ext uri="{9D8B030D-6E8A-4147-A177-3AD203B41FA5}">
                      <a16:colId xmlns:a16="http://schemas.microsoft.com/office/drawing/2014/main" val="20002"/>
                    </a:ext>
                  </a:extLst>
                </a:gridCol>
              </a:tblGrid>
              <a:tr h="1371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Author: Alastair Black</a:t>
                      </a:r>
                    </a:p>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Version: </a:t>
                      </a:r>
                      <a:r>
                        <a:rPr kumimoji="0" lang="en-GB" sz="1200" b="0" i="0" u="none" strike="noStrike" cap="none" normalizeH="0" baseline="0" dirty="0">
                          <a:ln>
                            <a:noFill/>
                          </a:ln>
                          <a:solidFill>
                            <a:schemeClr val="bg1"/>
                          </a:solidFill>
                          <a:effectLst/>
                          <a:latin typeface="Arial"/>
                          <a:cs typeface="Arial"/>
                        </a:rPr>
                        <a:t>1.0</a:t>
                      </a:r>
                      <a:r>
                        <a:rPr lang="en-GB" sz="1200" b="1" i="0" u="none" strike="noStrike" cap="none" normalizeH="0" baseline="0" dirty="0">
                          <a:ln>
                            <a:noFill/>
                          </a:ln>
                          <a:solidFill>
                            <a:schemeClr val="bg1"/>
                          </a:solidFill>
                          <a:effectLst/>
                          <a:latin typeface="Arial"/>
                          <a:cs typeface="Arial"/>
                        </a:rPr>
                        <a:t> </a:t>
                      </a:r>
                      <a:endParaRPr kumimoji="0" lang="en-GB" sz="12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Status: </a:t>
                      </a:r>
                      <a:r>
                        <a:rPr kumimoji="0" lang="en-GB" sz="1200" b="0" i="0" u="none" strike="noStrike" cap="none" normalizeH="0" baseline="0" dirty="0">
                          <a:ln>
                            <a:noFill/>
                          </a:ln>
                          <a:solidFill>
                            <a:schemeClr val="bg1"/>
                          </a:solidFill>
                          <a:effectLst/>
                          <a:latin typeface="Arial"/>
                          <a:cs typeface="Arial"/>
                        </a:rPr>
                        <a:t>For Approval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ARB Approval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Ref: </a:t>
                      </a:r>
                      <a:r>
                        <a:rPr kumimoji="0" lang="en-GB" sz="1200" b="0" i="0" u="none" strike="noStrike" cap="none" normalizeH="0" baseline="0" dirty="0">
                          <a:ln>
                            <a:noFill/>
                          </a:ln>
                          <a:solidFill>
                            <a:schemeClr val="bg1"/>
                          </a:solidFill>
                          <a:effectLst/>
                          <a:latin typeface="Arial"/>
                          <a:cs typeface="Arial"/>
                        </a:rPr>
                        <a:t>DA-140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a:cs typeface="Arial"/>
                        </a:rPr>
                        <a:t>DA Decision: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bg1"/>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a:cs typeface="Arial"/>
                        </a:rPr>
                        <a:t>Propose that Surpass Copilot V2 is added to roadmaps with status Emergent</a:t>
                      </a: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3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D2CDF1F-3D41-4137-7989-8A47F2AE1C3F}"/>
              </a:ext>
            </a:extLst>
          </p:cNvPr>
          <p:cNvGraphicFramePr>
            <a:graphicFrameLocks noGrp="1"/>
          </p:cNvGraphicFramePr>
          <p:nvPr>
            <p:extLst>
              <p:ext uri="{D42A27DB-BD31-4B8C-83A1-F6EECF244321}">
                <p14:modId xmlns:p14="http://schemas.microsoft.com/office/powerpoint/2010/main" val="1084060485"/>
              </p:ext>
            </p:extLst>
          </p:nvPr>
        </p:nvGraphicFramePr>
        <p:xfrm>
          <a:off x="458787" y="3791858"/>
          <a:ext cx="8380413" cy="1483360"/>
        </p:xfrm>
        <a:graphic>
          <a:graphicData uri="http://schemas.openxmlformats.org/drawingml/2006/table">
            <a:tbl>
              <a:tblPr firstRow="1" bandRow="1">
                <a:tableStyleId>{5940675A-B579-460E-94D1-54222C63F5DA}</a:tableStyleId>
              </a:tblPr>
              <a:tblGrid>
                <a:gridCol w="3144384">
                  <a:extLst>
                    <a:ext uri="{9D8B030D-6E8A-4147-A177-3AD203B41FA5}">
                      <a16:colId xmlns:a16="http://schemas.microsoft.com/office/drawing/2014/main" val="212770777"/>
                    </a:ext>
                  </a:extLst>
                </a:gridCol>
                <a:gridCol w="3614058">
                  <a:extLst>
                    <a:ext uri="{9D8B030D-6E8A-4147-A177-3AD203B41FA5}">
                      <a16:colId xmlns:a16="http://schemas.microsoft.com/office/drawing/2014/main" val="2847594783"/>
                    </a:ext>
                  </a:extLst>
                </a:gridCol>
                <a:gridCol w="1621971">
                  <a:extLst>
                    <a:ext uri="{9D8B030D-6E8A-4147-A177-3AD203B41FA5}">
                      <a16:colId xmlns:a16="http://schemas.microsoft.com/office/drawing/2014/main" val="2323950919"/>
                    </a:ext>
                  </a:extLst>
                </a:gridCol>
              </a:tblGrid>
              <a:tr h="370840">
                <a:tc>
                  <a:txBody>
                    <a:bodyPr/>
                    <a:lstStyle/>
                    <a:p>
                      <a:r>
                        <a:rPr lang="en-GB" sz="1200" b="0" baseline="0" dirty="0"/>
                        <a:t>Is this a request to run a pilot?</a:t>
                      </a:r>
                    </a:p>
                  </a:txBody>
                  <a:tcPr/>
                </a:tc>
                <a:tc>
                  <a:txBody>
                    <a:bodyPr/>
                    <a:lstStyle/>
                    <a:p>
                      <a:r>
                        <a:rPr lang="en-GB" sz="1200" b="0" i="1" baseline="0" dirty="0"/>
                        <a:t>Yes</a:t>
                      </a:r>
                    </a:p>
                  </a:txBody>
                  <a:tcPr/>
                </a:tc>
                <a:tc>
                  <a:txBody>
                    <a:bodyPr/>
                    <a:lstStyle/>
                    <a:p>
                      <a:endParaRPr lang="en-GB" sz="1200" i="1" baseline="0" dirty="0"/>
                    </a:p>
                  </a:txBody>
                  <a:tcPr/>
                </a:tc>
                <a:extLst>
                  <a:ext uri="{0D108BD9-81ED-4DB2-BD59-A6C34878D82A}">
                    <a16:rowId xmlns:a16="http://schemas.microsoft.com/office/drawing/2014/main" val="2316254146"/>
                  </a:ext>
                </a:extLst>
              </a:tr>
              <a:tr h="370840">
                <a:tc>
                  <a:txBody>
                    <a:bodyPr/>
                    <a:lstStyle/>
                    <a:p>
                      <a:r>
                        <a:rPr lang="en-GB" sz="1200" baseline="0" dirty="0"/>
                        <a:t>Pilot owner</a:t>
                      </a:r>
                    </a:p>
                  </a:txBody>
                  <a:tcPr/>
                </a:tc>
                <a:tc>
                  <a:txBody>
                    <a:bodyPr/>
                    <a:lstStyle/>
                    <a:p>
                      <a:r>
                        <a:rPr lang="en-GB" sz="1200" i="1" baseline="0" dirty="0"/>
                        <a:t>Alastair Black</a:t>
                      </a:r>
                    </a:p>
                  </a:txBody>
                  <a:tcPr/>
                </a:tc>
                <a:tc>
                  <a:txBody>
                    <a:bodyPr/>
                    <a:lstStyle/>
                    <a:p>
                      <a:endParaRPr lang="en-GB" sz="1200" i="1" baseline="0" dirty="0"/>
                    </a:p>
                  </a:txBody>
                  <a:tcPr/>
                </a:tc>
                <a:extLst>
                  <a:ext uri="{0D108BD9-81ED-4DB2-BD59-A6C34878D82A}">
                    <a16:rowId xmlns:a16="http://schemas.microsoft.com/office/drawing/2014/main" val="833675718"/>
                  </a:ext>
                </a:extLst>
              </a:tr>
              <a:tr h="370840">
                <a:tc>
                  <a:txBody>
                    <a:bodyPr/>
                    <a:lstStyle/>
                    <a:p>
                      <a:r>
                        <a:rPr lang="en-GB" sz="1200" baseline="0" dirty="0"/>
                        <a:t>Pilot target completion date</a:t>
                      </a:r>
                    </a:p>
                  </a:txBody>
                  <a:tcPr/>
                </a:tc>
                <a:tc>
                  <a:txBody>
                    <a:bodyPr/>
                    <a:lstStyle/>
                    <a:p>
                      <a:r>
                        <a:rPr lang="en-GB" sz="1200" i="1" baseline="0" dirty="0"/>
                        <a:t>30/04/2026</a:t>
                      </a:r>
                    </a:p>
                  </a:txBody>
                  <a:tcPr/>
                </a:tc>
                <a:tc>
                  <a:txBody>
                    <a:bodyPr/>
                    <a:lstStyle/>
                    <a:p>
                      <a:endParaRPr lang="en-GB" sz="1200" i="1" baseline="0"/>
                    </a:p>
                  </a:txBody>
                  <a:tcPr/>
                </a:tc>
                <a:extLst>
                  <a:ext uri="{0D108BD9-81ED-4DB2-BD59-A6C34878D82A}">
                    <a16:rowId xmlns:a16="http://schemas.microsoft.com/office/drawing/2014/main" val="3625590338"/>
                  </a:ext>
                </a:extLst>
              </a:tr>
              <a:tr h="370840">
                <a:tc>
                  <a:txBody>
                    <a:bodyPr/>
                    <a:lstStyle/>
                    <a:p>
                      <a:r>
                        <a:rPr lang="en-GB" sz="1200" baseline="0" dirty="0"/>
                        <a:t>Pilot completion outcome</a:t>
                      </a:r>
                    </a:p>
                  </a:txBody>
                  <a:tcPr/>
                </a:tc>
                <a:tc>
                  <a:txBody>
                    <a:bodyPr/>
                    <a:lstStyle/>
                    <a:p>
                      <a:r>
                        <a:rPr lang="en-GB" sz="1200" i="1" baseline="0" dirty="0"/>
                        <a:t>Approved / Approved with conditions /Discontinued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baseline="0" dirty="0"/>
                        <a:t>dd/mm/</a:t>
                      </a:r>
                      <a:r>
                        <a:rPr lang="en-GB" sz="1200" i="1" baseline="0" dirty="0" err="1"/>
                        <a:t>yyyy</a:t>
                      </a:r>
                      <a:endParaRPr lang="en-GB" sz="1200" i="1" baseline="0" dirty="0"/>
                    </a:p>
                  </a:txBody>
                  <a:tcPr/>
                </a:tc>
                <a:extLst>
                  <a:ext uri="{0D108BD9-81ED-4DB2-BD59-A6C34878D82A}">
                    <a16:rowId xmlns:a16="http://schemas.microsoft.com/office/drawing/2014/main" val="23555815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14400" y="977900"/>
            <a:ext cx="8229600" cy="622300"/>
          </a:xfrm>
          <a:prstGeom prst="rect">
            <a:avLst/>
          </a:prstGeom>
        </p:spPr>
        <p:txBody>
          <a:bodyPr/>
          <a:lstStyle/>
          <a:p>
            <a:r>
              <a:rPr lang="en-GB"/>
              <a:t>Context</a:t>
            </a:r>
          </a:p>
        </p:txBody>
      </p:sp>
      <p:sp>
        <p:nvSpPr>
          <p:cNvPr id="5122" name="Slide Number Placeholder 3"/>
          <p:cNvSpPr>
            <a:spLocks noGrp="1"/>
          </p:cNvSpPr>
          <p:nvPr>
            <p:ph type="sldNum" sz="quarter" idx="4294967295"/>
          </p:nvPr>
        </p:nvSpPr>
        <p:spPr>
          <a:noFill/>
          <a:ln>
            <a:miter lim="800000"/>
            <a:headEnd/>
            <a:tailEnd/>
          </a:ln>
        </p:spPr>
        <p:txBody>
          <a:bodyPr/>
          <a:lstStyle/>
          <a:p>
            <a:fld id="{6608A411-AB7D-44FC-873D-A2D332B3121C}" type="slidenum">
              <a:rPr lang="en-US" smtClean="0">
                <a:latin typeface="Arial" charset="0"/>
                <a:cs typeface="Arial" charset="0"/>
              </a:rPr>
              <a:pPr/>
              <a:t>3</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48145784"/>
              </p:ext>
            </p:extLst>
          </p:nvPr>
        </p:nvGraphicFramePr>
        <p:xfrm>
          <a:off x="152400" y="1905000"/>
          <a:ext cx="8763000" cy="4282440"/>
        </p:xfrm>
        <a:graphic>
          <a:graphicData uri="http://schemas.openxmlformats.org/drawingml/2006/table">
            <a:tbl>
              <a:tblPr/>
              <a:tblGrid>
                <a:gridCol w="8763000">
                  <a:extLst>
                    <a:ext uri="{9D8B030D-6E8A-4147-A177-3AD203B41FA5}">
                      <a16:colId xmlns:a16="http://schemas.microsoft.com/office/drawing/2014/main" val="20000"/>
                    </a:ext>
                  </a:extLst>
                </a:gridCol>
              </a:tblGrid>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Arial" charset="0"/>
                        </a:rPr>
                        <a:t>Summary:</a:t>
                      </a:r>
                      <a:endParaRPr kumimoji="0" lang="en-GB" sz="5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hlinkClick r:id="rId3"/>
                        </a:rPr>
                        <a:t>Surpass Copilot </a:t>
                      </a:r>
                      <a:r>
                        <a:rPr kumimoji="0" lang="en-GB" sz="1200" b="0" i="0" u="none" strike="noStrike" cap="none" normalizeH="0" baseline="0" dirty="0">
                          <a:ln>
                            <a:noFill/>
                          </a:ln>
                          <a:solidFill>
                            <a:schemeClr val="tx1"/>
                          </a:solidFill>
                          <a:effectLst/>
                          <a:latin typeface="Arial" charset="0"/>
                          <a:cs typeface="Arial" charset="0"/>
                        </a:rPr>
                        <a:t>is an artificial intelligence (AI) powered tool incorporated into the Surpass Platform, on which SOLAR, SQA’s digital assessment platform, runs. Surpass Copilot provides the capability to automatically generate multiple choice questions (MCQs) using generative AI. Surpass Copilot uses the Microsoft Azure OpenAI GPT 4o model. Content can be generated using uploaded domain knowledge and/or the OpenAI publicly available data model. We want to trial its effectiveness and potential to support and bring efficiencies and cost savings to the assessment development process.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rPr>
                        <a:t>A draft 2-phase trial plan has been created including evaluation and feedback. The first phase will involve internal staff with subject matter expertise to evaluate Surpass Copilot including what prompts to use, what, if any, domain knowledge we would provide, how valid items generated are, and the development of guidance and training. Informed by the first phase, and subject to its success, the second phase will involve appointees using Surpass Copilot to assist in the generation of assessment content and providing feedback on their experience.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rPr>
                        <a:t>A full description of Surpass Copilot and the AI model used, data security, copyright etc can be found in the </a:t>
                      </a:r>
                      <a:r>
                        <a:rPr kumimoji="0" lang="en-GB" sz="1200" b="0" i="0" u="none" strike="noStrike" cap="none" normalizeH="0" baseline="0" dirty="0">
                          <a:ln>
                            <a:noFill/>
                          </a:ln>
                          <a:solidFill>
                            <a:schemeClr val="tx1"/>
                          </a:solidFill>
                          <a:effectLst/>
                          <a:latin typeface="Arial" charset="0"/>
                          <a:cs typeface="Arial" charset="0"/>
                          <a:hlinkClick r:id="rId4"/>
                        </a:rPr>
                        <a:t>Surpass Copilot eBook</a:t>
                      </a:r>
                      <a:r>
                        <a:rPr kumimoji="0" lang="en-GB" sz="1200" b="0" i="0" u="none" strike="noStrike" cap="none" normalizeH="0" baseline="0" dirty="0">
                          <a:ln>
                            <a:noFill/>
                          </a:ln>
                          <a:solidFill>
                            <a:schemeClr val="tx1"/>
                          </a:solidFill>
                          <a:effectLst/>
                          <a:latin typeface="Arial" charset="0"/>
                          <a:cs typeface="Arial" charset="0"/>
                        </a:rPr>
                        <a: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Arial" charset="0"/>
                        </a:rPr>
                        <a:t>Assumptions, Risks , Dependencies (A/R/D):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rPr>
                        <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rPr>
                        <a:t>R: Appointees </a:t>
                      </a:r>
                      <a:r>
                        <a:rPr kumimoji="0" lang="en-GB" sz="1200" b="0" i="0" u="none" strike="noStrike" cap="none" normalizeH="0" baseline="0">
                          <a:ln>
                            <a:noFill/>
                          </a:ln>
                          <a:solidFill>
                            <a:schemeClr val="tx1"/>
                          </a:solidFill>
                          <a:effectLst/>
                          <a:latin typeface="Arial" charset="0"/>
                          <a:cs typeface="Arial" charset="0"/>
                        </a:rPr>
                        <a:t>are already using </a:t>
                      </a:r>
                      <a:r>
                        <a:rPr kumimoji="0" lang="en-GB" sz="1200" b="0" i="0" u="none" strike="noStrike" cap="none" normalizeH="0" baseline="0" dirty="0">
                          <a:ln>
                            <a:noFill/>
                          </a:ln>
                          <a:solidFill>
                            <a:schemeClr val="tx1"/>
                          </a:solidFill>
                          <a:effectLst/>
                          <a:latin typeface="Arial" charset="0"/>
                          <a:cs typeface="Arial" charset="0"/>
                        </a:rPr>
                        <a:t>open generative AI platforms to create assessment content with no rules and guidelines.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cs typeface="Arial" charset="0"/>
                        </a:rPr>
                        <a:t>D: The Surpass Platform</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endParaRPr kumimoji="0" lang="en-GB" sz="5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1"/>
                          </a:solidFill>
                          <a:effectLst/>
                          <a:latin typeface="Arial" charset="0"/>
                          <a:cs typeface="Arial" charset="0"/>
                        </a:rPr>
                        <a:t>Alternatives Considered: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charset="0"/>
                          <a:cs typeface="Arial" charset="0"/>
                        </a:rPr>
                        <a:t>All major generative AI platforms, eg ChatGPT, Microsoft Copilot, Google Gemini, Claude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2959079834"/>
              </p:ext>
            </p:extLst>
          </p:nvPr>
        </p:nvGraphicFramePr>
        <p:xfrm>
          <a:off x="167949" y="1058862"/>
          <a:ext cx="8752115" cy="3583052"/>
        </p:xfrm>
        <a:graphic>
          <a:graphicData uri="http://schemas.openxmlformats.org/drawingml/2006/table">
            <a:tbl>
              <a:tblPr firstRow="1" firstCol="1" bandRow="1">
                <a:tableStyleId>{F5AB1C69-6EDB-4FF4-983F-18BD219EF322}</a:tableStyleId>
              </a:tblPr>
              <a:tblGrid>
                <a:gridCol w="658263">
                  <a:extLst>
                    <a:ext uri="{9D8B030D-6E8A-4147-A177-3AD203B41FA5}">
                      <a16:colId xmlns:a16="http://schemas.microsoft.com/office/drawing/2014/main" val="735300498"/>
                    </a:ext>
                  </a:extLst>
                </a:gridCol>
                <a:gridCol w="8093852">
                  <a:extLst>
                    <a:ext uri="{9D8B030D-6E8A-4147-A177-3AD203B41FA5}">
                      <a16:colId xmlns:a16="http://schemas.microsoft.com/office/drawing/2014/main" val="4239288205"/>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4290699109"/>
                  </a:ext>
                </a:extLst>
              </a:tr>
              <a:tr h="242309">
                <a:tc gridSpan="2">
                  <a:txBody>
                    <a:bodyPr/>
                    <a:lstStyle/>
                    <a:p>
                      <a:pPr marL="0" algn="ctr" defTabSz="914400" rtl="0" eaLnBrk="1" latinLnBrk="0" hangingPunct="1">
                        <a:lnSpc>
                          <a:spcPct val="107000"/>
                        </a:lnSpc>
                        <a:spcAft>
                          <a:spcPts val="800"/>
                        </a:spcAft>
                      </a:pPr>
                      <a:r>
                        <a:rPr lang="en-GB" sz="1000" b="1" dirty="0">
                          <a:solidFill>
                            <a:schemeClr val="tx1"/>
                          </a:solidFill>
                          <a:effectLst/>
                        </a:rPr>
                        <a:t>General</a:t>
                      </a:r>
                      <a:endParaRPr kumimoji="0" lang="en-GB" sz="1000" b="1" i="0" u="none" strike="noStrike" kern="1200" cap="none" normalizeH="0" baseline="0" dirty="0">
                        <a:ln>
                          <a:noFill/>
                        </a:ln>
                        <a:solidFill>
                          <a:schemeClr val="tx1"/>
                        </a:solidFill>
                        <a:effectLst/>
                        <a:latin typeface="Arial" charset="0"/>
                        <a:ea typeface="+mn-ea"/>
                        <a:cs typeface="Arial" charset="0"/>
                      </a:endParaRPr>
                    </a:p>
                  </a:txBody>
                  <a:tcPr marL="45720" marR="45720" anchor="ctr"/>
                </a:tc>
                <a:tc hMerge="1">
                  <a:txBody>
                    <a:bodyPr/>
                    <a:lstStyle/>
                    <a:p>
                      <a:pPr marL="0" algn="ctr" defTabSz="914400" rtl="0" eaLnBrk="1" latinLnBrk="0" hangingPunct="1">
                        <a:lnSpc>
                          <a:spcPct val="107000"/>
                        </a:lnSpc>
                        <a:spcAft>
                          <a:spcPts val="800"/>
                        </a:spcAft>
                      </a:pPr>
                      <a:r>
                        <a:rPr lang="en-GB" sz="1000" b="1">
                          <a:solidFill>
                            <a:schemeClr val="tx1"/>
                          </a:solidFill>
                          <a:effectLst/>
                        </a:rPr>
                        <a:t>General</a:t>
                      </a:r>
                      <a:endParaRPr kumimoji="0" lang="en-GB" sz="1000" b="1" i="0" u="none" strike="noStrike" kern="1200" cap="none" normalizeH="0" baseline="0">
                        <a:ln>
                          <a:noFill/>
                        </a:ln>
                        <a:solidFill>
                          <a:schemeClr val="tx1"/>
                        </a:solidFill>
                        <a:effectLst/>
                        <a:latin typeface="Arial" charset="0"/>
                        <a:ea typeface="+mn-ea"/>
                        <a:cs typeface="Arial" charset="0"/>
                      </a:endParaRPr>
                    </a:p>
                  </a:txBody>
                  <a:tcPr marL="45720" marR="45720" anchor="ctr">
                    <a:solidFill>
                      <a:schemeClr val="accent1"/>
                    </a:solidFill>
                  </a:tcPr>
                </a:tc>
                <a:extLst>
                  <a:ext uri="{0D108BD9-81ED-4DB2-BD59-A6C34878D82A}">
                    <a16:rowId xmlns:a16="http://schemas.microsoft.com/office/drawing/2014/main" val="436226597"/>
                  </a:ext>
                </a:extLst>
              </a:tr>
              <a:tr h="428230">
                <a:tc>
                  <a:txBody>
                    <a:bodyPr/>
                    <a:lstStyle/>
                    <a:p>
                      <a:pPr algn="ctr">
                        <a:lnSpc>
                          <a:spcPct val="107000"/>
                        </a:lnSpc>
                        <a:spcAft>
                          <a:spcPts val="800"/>
                        </a:spcAft>
                      </a:pPr>
                      <a:r>
                        <a:rPr lang="en-GB" sz="1100" dirty="0">
                          <a:solidFill>
                            <a:schemeClr val="tx1"/>
                          </a:solidFill>
                          <a:effectLst/>
                        </a:rPr>
                        <a:t>Financial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algn="l" defTabSz="914400" rtl="0" eaLnBrk="1" latinLnBrk="0" hangingPunct="1">
                        <a:lnSpc>
                          <a:spcPct val="107000"/>
                        </a:lnSpc>
                        <a:spcAft>
                          <a:spcPts val="800"/>
                        </a:spcAft>
                      </a:pPr>
                      <a:r>
                        <a:rPr kumimoji="0" lang="en-GB" sz="1000" b="0" u="none" strike="noStrike" kern="1200" cap="none" normalizeH="0" baseline="0" dirty="0">
                          <a:ln>
                            <a:noFill/>
                          </a:ln>
                          <a:solidFill>
                            <a:schemeClr val="tx1"/>
                          </a:solidFill>
                          <a:effectLst/>
                        </a:rPr>
                        <a:t>Costs of partners, hardware, software, subscriptions etc. And source of funding?</a:t>
                      </a:r>
                    </a:p>
                    <a:p>
                      <a:pPr marL="0" algn="l" defTabSz="914400" rtl="0" eaLnBrk="1" latinLnBrk="0" hangingPunct="1">
                        <a:lnSpc>
                          <a:spcPct val="107000"/>
                        </a:lnSpc>
                        <a:spcAft>
                          <a:spcPts val="800"/>
                        </a:spcAft>
                      </a:pPr>
                      <a:r>
                        <a:rPr kumimoji="0" lang="en-GB" sz="1000" b="0" i="0" u="none" strike="noStrike" kern="1200" cap="none" normalizeH="0" baseline="0" dirty="0">
                          <a:ln>
                            <a:noFill/>
                          </a:ln>
                          <a:solidFill>
                            <a:schemeClr val="tx1"/>
                          </a:solidFill>
                          <a:effectLst/>
                          <a:latin typeface="Arial" charset="0"/>
                          <a:ea typeface="+mn-ea"/>
                          <a:cs typeface="Arial" charset="0"/>
                        </a:rPr>
                        <a:t>Surpass Assessment have provided SQA with access to Surpass Copilot for a year for free.</a:t>
                      </a:r>
                    </a:p>
                  </a:txBody>
                  <a:tcPr marL="45720" marR="45720"/>
                </a:tc>
                <a:extLst>
                  <a:ext uri="{0D108BD9-81ED-4DB2-BD59-A6C34878D82A}">
                    <a16:rowId xmlns:a16="http://schemas.microsoft.com/office/drawing/2014/main" val="3139297911"/>
                  </a:ext>
                </a:extLst>
              </a:tr>
              <a:tr h="453203">
                <a:tc>
                  <a:txBody>
                    <a:bodyPr/>
                    <a:lstStyle/>
                    <a:p>
                      <a:pPr algn="ctr">
                        <a:lnSpc>
                          <a:spcPct val="107000"/>
                        </a:lnSpc>
                        <a:spcAft>
                          <a:spcPts val="800"/>
                        </a:spcAft>
                      </a:pPr>
                      <a:r>
                        <a:rPr lang="en-GB" sz="1100" dirty="0">
                          <a:solidFill>
                            <a:schemeClr val="tx1"/>
                          </a:solidFill>
                          <a:effectLst/>
                        </a:rPr>
                        <a:t>People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kumimoji="0" lang="en-GB" sz="1000" b="0" u="none" strike="noStrike" kern="1200" cap="none" normalizeH="0" baseline="0" dirty="0">
                          <a:ln>
                            <a:noFill/>
                          </a:ln>
                          <a:solidFill>
                            <a:schemeClr val="tx1"/>
                          </a:solidFill>
                          <a:effectLst/>
                        </a:rPr>
                        <a:t>Who will be the users? What hiring, training will be required?</a:t>
                      </a:r>
                      <a:br>
                        <a:rPr kumimoji="0" lang="en-GB" sz="1000" b="0" u="none" strike="noStrike" kern="1200" cap="none" normalizeH="0" baseline="0" dirty="0">
                          <a:ln>
                            <a:noFill/>
                          </a:ln>
                          <a:solidFill>
                            <a:srgbClr val="000000"/>
                          </a:solidFill>
                          <a:effectLst/>
                        </a:rPr>
                      </a:br>
                      <a:r>
                        <a:rPr kumimoji="0" lang="en-GB" sz="1000" b="0" u="none" strike="noStrike" kern="1200" cap="none" normalizeH="0" baseline="0" dirty="0">
                          <a:ln>
                            <a:noFill/>
                          </a:ln>
                          <a:solidFill>
                            <a:schemeClr val="tx1"/>
                          </a:solidFill>
                          <a:effectLst/>
                        </a:rPr>
                        <a:t>Is an Equality Impact Assessment (</a:t>
                      </a:r>
                      <a:r>
                        <a:rPr kumimoji="0" lang="en-GB" sz="1000" b="0" u="none" strike="noStrike" kern="1200" cap="none" normalizeH="0" baseline="0" dirty="0" err="1">
                          <a:ln>
                            <a:noFill/>
                          </a:ln>
                          <a:solidFill>
                            <a:schemeClr val="tx1"/>
                          </a:solidFill>
                          <a:effectLst/>
                        </a:rPr>
                        <a:t>EqIA</a:t>
                      </a:r>
                      <a:r>
                        <a:rPr kumimoji="0" lang="en-GB" sz="1000" b="0" u="none" strike="noStrike" kern="1200" cap="none" normalizeH="0" baseline="0" dirty="0">
                          <a:ln>
                            <a:noFill/>
                          </a:ln>
                          <a:solidFill>
                            <a:schemeClr val="tx1"/>
                          </a:solidFill>
                          <a:effectLst/>
                        </a:rPr>
                        <a:t>) needed (has a </a:t>
                      </a:r>
                      <a:r>
                        <a:rPr kumimoji="0" lang="en-GB" sz="1000" b="0" u="none" strike="noStrike" kern="1200" cap="none" normalizeH="0" baseline="0" dirty="0">
                          <a:ln>
                            <a:noFill/>
                          </a:ln>
                          <a:solidFill>
                            <a:schemeClr val="tx1"/>
                          </a:solidFill>
                          <a:effectLst/>
                          <a:hlinkClick r:id="rId3"/>
                        </a:rPr>
                        <a:t>Screening Review</a:t>
                      </a:r>
                      <a:r>
                        <a:rPr lang="en-GB" sz="1000" b="0" u="none" strike="noStrike" kern="1200" cap="none" normalizeH="0" baseline="0" dirty="0">
                          <a:ln>
                            <a:noFill/>
                          </a:ln>
                          <a:solidFill>
                            <a:schemeClr val="tx1"/>
                          </a:solidFill>
                          <a:effectLst/>
                          <a:hlinkClick r:id="rId3"/>
                        </a:rPr>
                        <a:t> </a:t>
                      </a:r>
                      <a:r>
                        <a:rPr lang="en-GB" sz="1000" b="0" u="none" strike="noStrike" kern="1200" cap="none" normalizeH="0" baseline="0" dirty="0">
                          <a:ln>
                            <a:noFill/>
                          </a:ln>
                          <a:solidFill>
                            <a:schemeClr val="tx1"/>
                          </a:solidFill>
                          <a:effectLst/>
                        </a:rPr>
                        <a:t> </a:t>
                      </a:r>
                      <a:r>
                        <a:rPr kumimoji="0" lang="en-GB" sz="1000" b="0" u="none" strike="noStrike" kern="1200" cap="none" normalizeH="0" baseline="0" dirty="0">
                          <a:ln>
                            <a:noFill/>
                          </a:ln>
                          <a:solidFill>
                            <a:schemeClr val="tx1"/>
                          </a:solidFill>
                          <a:effectLst/>
                        </a:rPr>
                        <a:t>been completed)?</a:t>
                      </a:r>
                    </a:p>
                    <a:p>
                      <a:pPr>
                        <a:lnSpc>
                          <a:spcPct val="107000"/>
                        </a:lnSpc>
                        <a:spcAft>
                          <a:spcPts val="800"/>
                        </a:spcAft>
                      </a:pPr>
                      <a:r>
                        <a:rPr kumimoji="0" lang="en-GB" sz="1000" b="0" i="0" u="none" strike="noStrike" kern="1200" cap="none" normalizeH="0" baseline="0" dirty="0">
                          <a:ln>
                            <a:noFill/>
                          </a:ln>
                          <a:solidFill>
                            <a:schemeClr val="tx1"/>
                          </a:solidFill>
                          <a:effectLst/>
                          <a:latin typeface="Arial" charset="0"/>
                          <a:ea typeface="+mn-ea"/>
                          <a:cs typeface="Arial" charset="0"/>
                        </a:rPr>
                        <a:t>During the initial trial phase all users will be SQA staff. Surpass provide guidance on the use of Surpass Copilot, however one of the aims of the trial will be to develop guidance and training on its use. During the second phase of the trial, users will include appointees. </a:t>
                      </a:r>
                      <a:r>
                        <a:rPr kumimoji="0" lang="en-GB" sz="1000" b="0" i="0" u="none" strike="noStrike" kern="1200" cap="none" normalizeH="0" baseline="0" dirty="0" err="1">
                          <a:ln>
                            <a:noFill/>
                          </a:ln>
                          <a:solidFill>
                            <a:schemeClr val="tx1"/>
                          </a:solidFill>
                          <a:effectLst/>
                          <a:latin typeface="Arial" charset="0"/>
                          <a:ea typeface="+mn-ea"/>
                          <a:cs typeface="Arial" charset="0"/>
                        </a:rPr>
                        <a:t>EqIA</a:t>
                      </a:r>
                      <a:r>
                        <a:rPr kumimoji="0" lang="en-GB" sz="1000" b="0" i="0" u="none" strike="noStrike" kern="1200" cap="none" normalizeH="0" baseline="0" dirty="0">
                          <a:ln>
                            <a:noFill/>
                          </a:ln>
                          <a:solidFill>
                            <a:schemeClr val="tx1"/>
                          </a:solidFill>
                          <a:effectLst/>
                          <a:latin typeface="Arial" charset="0"/>
                          <a:ea typeface="+mn-ea"/>
                          <a:cs typeface="Arial" charset="0"/>
                        </a:rPr>
                        <a:t> not needed during the trial phase.</a:t>
                      </a:r>
                    </a:p>
                  </a:txBody>
                  <a:tcPr marL="45720" marR="45720"/>
                </a:tc>
                <a:extLst>
                  <a:ext uri="{0D108BD9-81ED-4DB2-BD59-A6C34878D82A}">
                    <a16:rowId xmlns:a16="http://schemas.microsoft.com/office/drawing/2014/main" val="3934857303"/>
                  </a:ext>
                </a:extLst>
              </a:tr>
              <a:tr h="659578">
                <a:tc>
                  <a:txBody>
                    <a:bodyPr/>
                    <a:lstStyle/>
                    <a:p>
                      <a:pPr algn="ctr">
                        <a:lnSpc>
                          <a:spcPct val="107000"/>
                        </a:lnSpc>
                        <a:spcAft>
                          <a:spcPts val="800"/>
                        </a:spcAft>
                      </a:pPr>
                      <a:r>
                        <a:rPr lang="en-GB" sz="1100" dirty="0">
                          <a:solidFill>
                            <a:schemeClr val="tx1"/>
                          </a:solidFill>
                          <a:effectLst/>
                        </a:rPr>
                        <a:t>Legal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000" b="1" u="none" strike="noStrike" cap="none" normalizeH="0" baseline="0" dirty="0">
                          <a:ln>
                            <a:noFill/>
                          </a:ln>
                          <a:solidFill>
                            <a:schemeClr val="tx1"/>
                          </a:solidFill>
                          <a:effectLst/>
                        </a:rPr>
                        <a:t>Have you completed a </a:t>
                      </a:r>
                      <a:r>
                        <a:rPr kumimoji="0" lang="en-GB" sz="1000" b="1" u="none" strike="noStrike" cap="none" normalizeH="0" baseline="0" dirty="0">
                          <a:ln>
                            <a:noFill/>
                          </a:ln>
                          <a:solidFill>
                            <a:schemeClr val="tx1"/>
                          </a:solidFill>
                          <a:effectLst/>
                          <a:hlinkClick r:id="rId4">
                            <a:extLst>
                              <a:ext uri="{A12FA001-AC4F-418D-AE19-62706E023703}">
                                <ahyp:hlinkClr xmlns:ahyp="http://schemas.microsoft.com/office/drawing/2018/hyperlinkcolor" val="tx"/>
                              </a:ext>
                            </a:extLst>
                          </a:hlinkClick>
                        </a:rPr>
                        <a:t>Data </a:t>
                      </a:r>
                      <a:r>
                        <a:rPr lang="en-GB" sz="1000" b="1" u="none" strike="noStrike" cap="none" normalizeH="0" baseline="0" dirty="0">
                          <a:ln>
                            <a:noFill/>
                          </a:ln>
                          <a:solidFill>
                            <a:schemeClr val="tx1"/>
                          </a:solidFill>
                          <a:effectLst/>
                          <a:hlinkClick r:id="rId4"/>
                        </a:rPr>
                        <a:t>Protection </a:t>
                      </a:r>
                      <a:r>
                        <a:rPr kumimoji="0" lang="en-GB" sz="1000" b="1" u="none" strike="noStrike" cap="none" normalizeH="0" baseline="0" dirty="0">
                          <a:ln>
                            <a:noFill/>
                          </a:ln>
                          <a:solidFill>
                            <a:schemeClr val="tx1"/>
                          </a:solidFill>
                          <a:effectLst/>
                          <a:hlinkClick r:id="rId4">
                            <a:extLst>
                              <a:ext uri="{A12FA001-AC4F-418D-AE19-62706E023703}">
                                <ahyp:hlinkClr xmlns:ahyp="http://schemas.microsoft.com/office/drawing/2018/hyperlinkcolor" val="tx"/>
                              </a:ext>
                            </a:extLst>
                          </a:hlinkClick>
                        </a:rPr>
                        <a:t>Impact Assessment</a:t>
                      </a:r>
                      <a:r>
                        <a:rPr lang="en-GB" sz="1000" b="1" u="none" strike="noStrike" cap="none" normalizeH="0" baseline="0" dirty="0">
                          <a:ln>
                            <a:noFill/>
                          </a:ln>
                          <a:solidFill>
                            <a:schemeClr val="tx1"/>
                          </a:solidFill>
                          <a:effectLst/>
                          <a:hlinkClick r:id="rId4"/>
                        </a:rPr>
                        <a:t> </a:t>
                      </a:r>
                      <a:r>
                        <a:rPr kumimoji="0" lang="en-GB" sz="1000" b="1" u="none" strike="noStrike" cap="none" normalizeH="0" baseline="0" dirty="0">
                          <a:ln>
                            <a:noFill/>
                          </a:ln>
                          <a:solidFill>
                            <a:schemeClr val="tx1"/>
                          </a:solidFill>
                          <a:effectLst/>
                        </a:rPr>
                        <a:t> (Yes/No)?</a:t>
                      </a:r>
                      <a:endParaRPr kumimoji="0" lang="en-GB" sz="1000" b="0" u="none" strike="noStrike" kern="1200"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If no - why is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If yes - what was the outcome?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charset="0"/>
                          <a:ea typeface="+mn-ea"/>
                          <a:cs typeface="Arial" charset="0"/>
                        </a:rPr>
                        <a:t>No personal data will be used during the trial.</a:t>
                      </a:r>
                    </a:p>
                  </a:txBody>
                  <a:tcPr marL="45720" marR="45720"/>
                </a:tc>
                <a:extLst>
                  <a:ext uri="{0D108BD9-81ED-4DB2-BD59-A6C34878D82A}">
                    <a16:rowId xmlns:a16="http://schemas.microsoft.com/office/drawing/2014/main" val="2938225486"/>
                  </a:ext>
                </a:extLst>
              </a:tr>
              <a:tr h="434552">
                <a:tc>
                  <a:txBody>
                    <a:bodyPr/>
                    <a:lstStyle/>
                    <a:p>
                      <a:pPr algn="ctr">
                        <a:lnSpc>
                          <a:spcPct val="107000"/>
                        </a:lnSpc>
                        <a:spcAft>
                          <a:spcPts val="800"/>
                        </a:spcAft>
                      </a:pPr>
                      <a:r>
                        <a:rPr lang="en-GB" sz="1100" b="1" kern="1200" dirty="0">
                          <a:solidFill>
                            <a:schemeClr val="tx1"/>
                          </a:solidFill>
                          <a:effectLst/>
                        </a:rPr>
                        <a:t>Method</a:t>
                      </a:r>
                      <a:endParaRPr lang="en-GB" sz="1100" b="1" kern="1200" dirty="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Which business service are we using the item to support?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Is there a proposed methodology which the item is supporting and are we ready to use 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Assessment/item development.</a:t>
                      </a:r>
                    </a:p>
                  </a:txBody>
                  <a:tcPr marL="45720" marR="45720"/>
                </a:tc>
                <a:extLst>
                  <a:ext uri="{0D108BD9-81ED-4DB2-BD59-A6C34878D82A}">
                    <a16:rowId xmlns:a16="http://schemas.microsoft.com/office/drawing/2014/main" val="1709708027"/>
                  </a:ext>
                </a:extLst>
              </a:tr>
            </a:tbl>
          </a:graphicData>
        </a:graphic>
      </p:graphicFrame>
    </p:spTree>
    <p:extLst>
      <p:ext uri="{BB962C8B-B14F-4D97-AF65-F5344CB8AC3E}">
        <p14:creationId xmlns:p14="http://schemas.microsoft.com/office/powerpoint/2010/main" val="152834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715065351"/>
              </p:ext>
            </p:extLst>
          </p:nvPr>
        </p:nvGraphicFramePr>
        <p:xfrm>
          <a:off x="167949" y="1058862"/>
          <a:ext cx="8752115" cy="5033391"/>
        </p:xfrm>
        <a:graphic>
          <a:graphicData uri="http://schemas.openxmlformats.org/drawingml/2006/table">
            <a:tbl>
              <a:tblPr firstRow="1" firstCol="1" bandRow="1">
                <a:tableStyleId>{F5AB1C69-6EDB-4FF4-983F-18BD219EF322}</a:tableStyleId>
              </a:tblPr>
              <a:tblGrid>
                <a:gridCol w="927131">
                  <a:extLst>
                    <a:ext uri="{9D8B030D-6E8A-4147-A177-3AD203B41FA5}">
                      <a16:colId xmlns:a16="http://schemas.microsoft.com/office/drawing/2014/main" val="735300498"/>
                    </a:ext>
                  </a:extLst>
                </a:gridCol>
                <a:gridCol w="7824984">
                  <a:extLst>
                    <a:ext uri="{9D8B030D-6E8A-4147-A177-3AD203B41FA5}">
                      <a16:colId xmlns:a16="http://schemas.microsoft.com/office/drawing/2014/main" val="75818357"/>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pPr algn="ctr">
                        <a:lnSpc>
                          <a:spcPct val="107000"/>
                        </a:lnSpc>
                        <a:spcAft>
                          <a:spcPts val="800"/>
                        </a:spcAft>
                      </a:pP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90699109"/>
                  </a:ext>
                </a:extLst>
              </a:tr>
              <a:tr h="2399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u="none" strike="noStrike" kern="1200" cap="none" normalizeH="0" baseline="0" dirty="0">
                          <a:ln>
                            <a:noFill/>
                          </a:ln>
                          <a:solidFill>
                            <a:schemeClr val="tx1"/>
                          </a:solidFill>
                          <a:effectLst/>
                        </a:rPr>
                        <a:t>IT Governance</a:t>
                      </a:r>
                      <a:endParaRPr kumimoji="0" lang="en-GB" sz="1000" b="1" u="none" strike="noStrike" kern="1200" cap="none" normalizeH="0" baseline="0" dirty="0">
                        <a:ln>
                          <a:noFill/>
                        </a:ln>
                        <a:solidFill>
                          <a:schemeClr val="tx1"/>
                        </a:solidFill>
                        <a:effectLst/>
                        <a:latin typeface="+mn-lt"/>
                        <a:ea typeface="+mn-ea"/>
                        <a:cs typeface="+mn-cs"/>
                      </a:endParaRPr>
                    </a:p>
                  </a:txBody>
                  <a:tcPr marL="45720" marR="45720"/>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u="none" strike="noStrike" kern="1200" cap="none" normalizeH="0" baseline="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133713291"/>
                  </a:ext>
                </a:extLst>
              </a:tr>
              <a:tr h="405860">
                <a:tc>
                  <a:txBody>
                    <a:bodyPr/>
                    <a:lstStyle/>
                    <a:p>
                      <a:pPr algn="ctr">
                        <a:lnSpc>
                          <a:spcPct val="107000"/>
                        </a:lnSpc>
                        <a:spcAft>
                          <a:spcPts val="800"/>
                        </a:spcAft>
                      </a:pPr>
                      <a:r>
                        <a:rPr lang="en-GB" sz="1100" b="1" kern="1200">
                          <a:solidFill>
                            <a:schemeClr val="tx1"/>
                          </a:solidFill>
                          <a:effectLst/>
                        </a:rPr>
                        <a:t>Support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How will the item be supported (is the IT Helpdesk required to support is another model being used)?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The Digital Assessment Services Business Area will deliver and support the trial, in conjunction with Surpass where required.</a:t>
                      </a:r>
                    </a:p>
                  </a:txBody>
                  <a:tcPr marL="45720" marR="45720"/>
                </a:tc>
                <a:extLst>
                  <a:ext uri="{0D108BD9-81ED-4DB2-BD59-A6C34878D82A}">
                    <a16:rowId xmlns:a16="http://schemas.microsoft.com/office/drawing/2014/main" val="3932695988"/>
                  </a:ext>
                </a:extLst>
              </a:tr>
              <a:tr h="359172">
                <a:tc>
                  <a:txBody>
                    <a:bodyPr/>
                    <a:lstStyle/>
                    <a:p>
                      <a:pPr algn="ctr">
                        <a:lnSpc>
                          <a:spcPct val="107000"/>
                        </a:lnSpc>
                        <a:spcAft>
                          <a:spcPts val="800"/>
                        </a:spcAft>
                      </a:pPr>
                      <a:r>
                        <a:rPr lang="en-GB" sz="1100" b="1" kern="1200">
                          <a:solidFill>
                            <a:schemeClr val="tx1"/>
                          </a:solidFill>
                          <a:effectLst/>
                        </a:rPr>
                        <a:t>Licencing</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What is the proposed licencing model, who will purchase and who will manage licences going forward?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charset="0"/>
                          <a:ea typeface="+mn-ea"/>
                          <a:cs typeface="Arial" charset="0"/>
                        </a:rPr>
                        <a:t>Surpass Assessment have provided SQA with access to Surpass Copilot for a year for free. If the trial is successful and SQA wants to license the use of Surpass Copilot in future a Business Proposal will be submitted for approval.</a:t>
                      </a:r>
                    </a:p>
                  </a:txBody>
                  <a:tcPr marL="45720" marR="45720"/>
                </a:tc>
                <a:extLst>
                  <a:ext uri="{0D108BD9-81ED-4DB2-BD59-A6C34878D82A}">
                    <a16:rowId xmlns:a16="http://schemas.microsoft.com/office/drawing/2014/main" val="742274231"/>
                  </a:ext>
                </a:extLst>
              </a:tr>
              <a:tr h="516604">
                <a:tc>
                  <a:txBody>
                    <a:bodyPr/>
                    <a:lstStyle/>
                    <a:p>
                      <a:pPr algn="ctr">
                        <a:lnSpc>
                          <a:spcPct val="107000"/>
                        </a:lnSpc>
                        <a:spcAft>
                          <a:spcPts val="800"/>
                        </a:spcAft>
                      </a:pPr>
                      <a:r>
                        <a:rPr lang="en-GB" sz="1100" b="1" kern="1200">
                          <a:solidFill>
                            <a:schemeClr val="tx1"/>
                          </a:solidFill>
                          <a:effectLst/>
                        </a:rPr>
                        <a:t>Admin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What is the proposed approach to administration/management of the proposed item?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How will user permissions be managed over time including leavers and joiners?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The Digital Assessment Team will manage and control access to Surpass Copilot as an extension of their current role in managing and controlling access to the Surpass Platform. As with all features within the Surpass Platform, access to Surpass Copilot will be controlled through roles and permissions and the functionality can be switched on and off at a Subject level, so will only be available within specific Subjects being used for the trial.</a:t>
                      </a:r>
                    </a:p>
                  </a:txBody>
                  <a:tcPr marL="45720" marR="45720"/>
                </a:tc>
                <a:extLst>
                  <a:ext uri="{0D108BD9-81ED-4DB2-BD59-A6C34878D82A}">
                    <a16:rowId xmlns:a16="http://schemas.microsoft.com/office/drawing/2014/main" val="891336630"/>
                  </a:ext>
                </a:extLst>
              </a:tr>
              <a:tr h="428230">
                <a:tc>
                  <a:txBody>
                    <a:bodyPr/>
                    <a:lstStyle/>
                    <a:p>
                      <a:pPr algn="ctr">
                        <a:lnSpc>
                          <a:spcPct val="107000"/>
                        </a:lnSpc>
                        <a:spcAft>
                          <a:spcPts val="800"/>
                        </a:spcAft>
                      </a:pPr>
                      <a:r>
                        <a:rPr lang="en-GB" sz="1100" b="1" kern="1200">
                          <a:solidFill>
                            <a:schemeClr val="tx1"/>
                          </a:solidFill>
                          <a:effectLst/>
                        </a:rPr>
                        <a:t>Deployment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How will the item be made available to users and is any help required (is it a SaaS offering or installed?)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Surpass will make Surpass Copilot available to SQA on our live instance of the Surpass Platform. It will be available from the deployment of the latest Surpass release 25.1 which is scheduled for Tuesday 29 April.</a:t>
                      </a:r>
                    </a:p>
                  </a:txBody>
                  <a:tcPr marL="45720" marR="45720"/>
                </a:tc>
                <a:extLst>
                  <a:ext uri="{0D108BD9-81ED-4DB2-BD59-A6C34878D82A}">
                    <a16:rowId xmlns:a16="http://schemas.microsoft.com/office/drawing/2014/main" val="225413246"/>
                  </a:ext>
                </a:extLst>
              </a:tr>
              <a:tr h="348066">
                <a:tc>
                  <a:txBody>
                    <a:bodyPr/>
                    <a:lstStyle/>
                    <a:p>
                      <a:pPr algn="ctr">
                        <a:lnSpc>
                          <a:spcPct val="107000"/>
                        </a:lnSpc>
                        <a:spcAft>
                          <a:spcPts val="800"/>
                        </a:spcAft>
                      </a:pPr>
                      <a:r>
                        <a:rPr lang="en-GB" sz="1100" b="1" kern="1200">
                          <a:solidFill>
                            <a:schemeClr val="tx1"/>
                          </a:solidFill>
                          <a:effectLst/>
                        </a:rPr>
                        <a:t>Integration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How / if at all will this item integrate into our existing estate and what information will be shared?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Surpass Copilot is already integrated into the Surpass Platform.</a:t>
                      </a:r>
                    </a:p>
                  </a:txBody>
                  <a:tcPr marL="45720" marR="45720"/>
                </a:tc>
                <a:extLst>
                  <a:ext uri="{0D108BD9-81ED-4DB2-BD59-A6C34878D82A}">
                    <a16:rowId xmlns:a16="http://schemas.microsoft.com/office/drawing/2014/main" val="2018370018"/>
                  </a:ext>
                </a:extLst>
              </a:tr>
              <a:tr h="359172">
                <a:tc>
                  <a:txBody>
                    <a:bodyPr/>
                    <a:lstStyle/>
                    <a:p>
                      <a:pPr algn="ctr">
                        <a:lnSpc>
                          <a:spcPct val="107000"/>
                        </a:lnSpc>
                        <a:spcAft>
                          <a:spcPts val="800"/>
                        </a:spcAft>
                      </a:pPr>
                      <a:r>
                        <a:rPr lang="en-GB" sz="1100" b="1" kern="1200">
                          <a:solidFill>
                            <a:schemeClr val="tx1"/>
                          </a:solidFill>
                          <a:effectLst/>
                        </a:rPr>
                        <a:t>Security</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Have you cleared the item with IT - Security?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cap="none" normalizeH="0" baseline="0" dirty="0">
                          <a:ln>
                            <a:noFill/>
                          </a:ln>
                          <a:solidFill>
                            <a:schemeClr val="tx1"/>
                          </a:solidFill>
                          <a:effectLst/>
                          <a:latin typeface="Arial" charset="0"/>
                          <a:cs typeface="Arial" charset="0"/>
                        </a:rPr>
                        <a:t>Surpass Copilot services have been configured to ensure that all customer information (prompts, outputs, or uploaded domain knowledge) is secure and protected and will never be used in any public training data. Furthermore, customer data within Surpass Copilot is siloed, so that as well as Azure and OpenAI not having access to prompts and outputs, no other Surpass customer has access either. </a:t>
                      </a:r>
                      <a:endPar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45720" marR="45720"/>
                </a:tc>
                <a:extLst>
                  <a:ext uri="{0D108BD9-81ED-4DB2-BD59-A6C34878D82A}">
                    <a16:rowId xmlns:a16="http://schemas.microsoft.com/office/drawing/2014/main" val="637726903"/>
                  </a:ext>
                </a:extLst>
              </a:tr>
            </a:tbl>
          </a:graphicData>
        </a:graphic>
      </p:graphicFrame>
    </p:spTree>
    <p:extLst>
      <p:ext uri="{BB962C8B-B14F-4D97-AF65-F5344CB8AC3E}">
        <p14:creationId xmlns:p14="http://schemas.microsoft.com/office/powerpoint/2010/main" val="281248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950" y="436725"/>
            <a:ext cx="8229600" cy="622300"/>
          </a:xfrm>
          <a:prstGeom prst="rect">
            <a:avLst/>
          </a:prstGeom>
        </p:spPr>
        <p:txBody>
          <a:bodyPr/>
          <a:lstStyle/>
          <a:p>
            <a:r>
              <a:rPr lang="en-GB"/>
              <a:t>SWOT Analysis</a:t>
            </a:r>
          </a:p>
        </p:txBody>
      </p:sp>
      <p:sp>
        <p:nvSpPr>
          <p:cNvPr id="6147" name="Slide Number Placeholder 3"/>
          <p:cNvSpPr>
            <a:spLocks noGrp="1"/>
          </p:cNvSpPr>
          <p:nvPr>
            <p:ph type="sldNum" sz="quarter" idx="4294967295"/>
          </p:nvPr>
        </p:nvSpPr>
        <p:spPr>
          <a:noFill/>
          <a:ln>
            <a:miter lim="800000"/>
            <a:headEnd/>
            <a:tailEnd/>
          </a:ln>
        </p:spPr>
        <p:txBody>
          <a:bodyPr/>
          <a:lstStyle/>
          <a:p>
            <a:fld id="{12FA6222-4E96-44A4-AE10-65C4D6B7110B}" type="slidenum">
              <a:rPr lang="en-US" smtClean="0">
                <a:latin typeface="Arial" charset="0"/>
                <a:cs typeface="Arial" charset="0"/>
              </a:rPr>
              <a:pPr/>
              <a:t>6</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03311094"/>
              </p:ext>
            </p:extLst>
          </p:nvPr>
        </p:nvGraphicFramePr>
        <p:xfrm>
          <a:off x="167951" y="1059024"/>
          <a:ext cx="8808100" cy="4218650"/>
        </p:xfrm>
        <a:graphic>
          <a:graphicData uri="http://schemas.openxmlformats.org/drawingml/2006/table">
            <a:tbl>
              <a:tblPr firstRow="1" bandRow="1">
                <a:tableStyleId>{5C22544A-7EE6-4342-B048-85BDC9FD1C3A}</a:tableStyleId>
              </a:tblPr>
              <a:tblGrid>
                <a:gridCol w="1761620">
                  <a:extLst>
                    <a:ext uri="{9D8B030D-6E8A-4147-A177-3AD203B41FA5}">
                      <a16:colId xmlns:a16="http://schemas.microsoft.com/office/drawing/2014/main" val="20000"/>
                    </a:ext>
                  </a:extLst>
                </a:gridCol>
                <a:gridCol w="1761620">
                  <a:extLst>
                    <a:ext uri="{9D8B030D-6E8A-4147-A177-3AD203B41FA5}">
                      <a16:colId xmlns:a16="http://schemas.microsoft.com/office/drawing/2014/main" val="20001"/>
                    </a:ext>
                  </a:extLst>
                </a:gridCol>
                <a:gridCol w="1761620">
                  <a:extLst>
                    <a:ext uri="{9D8B030D-6E8A-4147-A177-3AD203B41FA5}">
                      <a16:colId xmlns:a16="http://schemas.microsoft.com/office/drawing/2014/main" val="20002"/>
                    </a:ext>
                  </a:extLst>
                </a:gridCol>
                <a:gridCol w="1761620">
                  <a:extLst>
                    <a:ext uri="{9D8B030D-6E8A-4147-A177-3AD203B41FA5}">
                      <a16:colId xmlns:a16="http://schemas.microsoft.com/office/drawing/2014/main" val="20003"/>
                    </a:ext>
                  </a:extLst>
                </a:gridCol>
                <a:gridCol w="1761620">
                  <a:extLst>
                    <a:ext uri="{9D8B030D-6E8A-4147-A177-3AD203B41FA5}">
                      <a16:colId xmlns:a16="http://schemas.microsoft.com/office/drawing/2014/main" val="20004"/>
                    </a:ext>
                  </a:extLst>
                </a:gridCol>
              </a:tblGrid>
              <a:tr h="312576">
                <a:tc>
                  <a:txBody>
                    <a:bodyPr/>
                    <a:lstStyle/>
                    <a:p>
                      <a:r>
                        <a:rPr lang="en-GB" sz="1200">
                          <a:latin typeface="Arial" pitchFamily="34" charset="0"/>
                          <a:cs typeface="Arial" pitchFamily="34" charset="0"/>
                        </a:rPr>
                        <a:t>Option</a:t>
                      </a:r>
                    </a:p>
                  </a:txBody>
                  <a:tcPr/>
                </a:tc>
                <a:tc>
                  <a:txBody>
                    <a:bodyPr/>
                    <a:lstStyle/>
                    <a:p>
                      <a:r>
                        <a:rPr lang="en-GB" sz="1200">
                          <a:latin typeface="Arial" pitchFamily="34" charset="0"/>
                          <a:cs typeface="Arial" pitchFamily="34" charset="0"/>
                        </a:rPr>
                        <a:t>Strengths</a:t>
                      </a:r>
                    </a:p>
                  </a:txBody>
                  <a:tcPr/>
                </a:tc>
                <a:tc>
                  <a:txBody>
                    <a:bodyPr/>
                    <a:lstStyle/>
                    <a:p>
                      <a:r>
                        <a:rPr lang="en-GB" sz="1200">
                          <a:latin typeface="Arial" pitchFamily="34" charset="0"/>
                          <a:cs typeface="Arial" pitchFamily="34" charset="0"/>
                        </a:rPr>
                        <a:t>Weaknesses</a:t>
                      </a:r>
                    </a:p>
                  </a:txBody>
                  <a:tcPr/>
                </a:tc>
                <a:tc>
                  <a:txBody>
                    <a:bodyPr/>
                    <a:lstStyle/>
                    <a:p>
                      <a:r>
                        <a:rPr lang="en-GB" sz="1200">
                          <a:latin typeface="Arial" pitchFamily="34" charset="0"/>
                          <a:cs typeface="Arial" pitchFamily="34" charset="0"/>
                        </a:rPr>
                        <a:t>Opportunities</a:t>
                      </a:r>
                    </a:p>
                  </a:txBody>
                  <a:tcPr/>
                </a:tc>
                <a:tc>
                  <a:txBody>
                    <a:bodyPr/>
                    <a:lstStyle/>
                    <a:p>
                      <a:r>
                        <a:rPr lang="en-GB" sz="1200">
                          <a:latin typeface="Arial" pitchFamily="34" charset="0"/>
                          <a:cs typeface="Arial" pitchFamily="34" charset="0"/>
                        </a:rPr>
                        <a:t>Threats</a:t>
                      </a:r>
                    </a:p>
                  </a:txBody>
                  <a:tcPr/>
                </a:tc>
                <a:extLst>
                  <a:ext uri="{0D108BD9-81ED-4DB2-BD59-A6C34878D82A}">
                    <a16:rowId xmlns:a16="http://schemas.microsoft.com/office/drawing/2014/main" val="10000"/>
                  </a:ext>
                </a:extLst>
              </a:tr>
              <a:tr h="1872000">
                <a:tc>
                  <a:txBody>
                    <a:bodyPr/>
                    <a:lstStyle/>
                    <a:p>
                      <a:r>
                        <a:rPr lang="en-GB" sz="1200" b="1" dirty="0">
                          <a:latin typeface="+mn-lt"/>
                        </a:rPr>
                        <a:t>Preferred Option</a:t>
                      </a:r>
                    </a:p>
                    <a:p>
                      <a:r>
                        <a:rPr lang="en-GB" sz="1200" b="1" dirty="0">
                          <a:latin typeface="+mn-lt"/>
                        </a:rPr>
                        <a:t>Surpass Copilot</a:t>
                      </a:r>
                    </a:p>
                  </a:txBody>
                  <a:tcPr/>
                </a:tc>
                <a:tc>
                  <a:txBody>
                    <a:bodyPr/>
                    <a:lstStyle/>
                    <a:p>
                      <a:r>
                        <a:rPr lang="en-GB" sz="1200" b="1" dirty="0">
                          <a:latin typeface="+mn-lt"/>
                        </a:rPr>
                        <a:t>Integrated within the Surpass Platform.</a:t>
                      </a:r>
                    </a:p>
                    <a:p>
                      <a:r>
                        <a:rPr lang="en-GB" sz="1200" b="1" dirty="0">
                          <a:latin typeface="+mn-lt"/>
                        </a:rPr>
                        <a:t>Fully controlled and contained environment.</a:t>
                      </a:r>
                    </a:p>
                  </a:txBody>
                  <a:tcPr/>
                </a:tc>
                <a:tc>
                  <a:txBody>
                    <a:bodyPr/>
                    <a:lstStyle/>
                    <a:p>
                      <a:r>
                        <a:rPr lang="en-GB" sz="1200" b="1" dirty="0">
                          <a:latin typeface="+mn-lt"/>
                          <a:cs typeface="Arial" pitchFamily="34" charset="0"/>
                        </a:rPr>
                        <a:t>Licence cost beyond the first year.</a:t>
                      </a:r>
                    </a:p>
                  </a:txBody>
                  <a:tcPr/>
                </a:tc>
                <a:tc>
                  <a:txBody>
                    <a:bodyPr/>
                    <a:lstStyle/>
                    <a:p>
                      <a:r>
                        <a:rPr lang="en-GB" sz="1200" b="1" dirty="0">
                          <a:latin typeface="+mn-lt"/>
                          <a:cs typeface="Arial" pitchFamily="34" charset="0"/>
                        </a:rPr>
                        <a:t>More efficient assessment development process.</a:t>
                      </a:r>
                    </a:p>
                    <a:p>
                      <a:r>
                        <a:rPr lang="en-GB" sz="1200" b="1" dirty="0">
                          <a:latin typeface="+mn-lt"/>
                          <a:cs typeface="Arial" pitchFamily="34" charset="0"/>
                        </a:rPr>
                        <a:t>Cost savings for the assessment development process.</a:t>
                      </a:r>
                    </a:p>
                  </a:txBody>
                  <a:tcPr/>
                </a:tc>
                <a:tc>
                  <a:txBody>
                    <a:bodyPr/>
                    <a:lstStyle/>
                    <a:p>
                      <a:r>
                        <a:rPr lang="en-GB" sz="1200" b="1" dirty="0">
                          <a:latin typeface="+mn-lt"/>
                          <a:cs typeface="Arial" pitchFamily="34" charset="0"/>
                        </a:rPr>
                        <a:t>Appointees use open generative AI platforms to create assessment content with no rules and guidelines.</a:t>
                      </a:r>
                    </a:p>
                  </a:txBody>
                  <a:tcPr/>
                </a:tc>
                <a:extLst>
                  <a:ext uri="{0D108BD9-81ED-4DB2-BD59-A6C34878D82A}">
                    <a16:rowId xmlns:a16="http://schemas.microsoft.com/office/drawing/2014/main" val="10001"/>
                  </a:ext>
                </a:extLst>
              </a:tr>
              <a:tr h="1017037">
                <a:tc>
                  <a:txBody>
                    <a:bodyPr/>
                    <a:lstStyle/>
                    <a:p>
                      <a:r>
                        <a:rPr lang="en-GB" sz="1200" dirty="0">
                          <a:latin typeface="+mn-lt"/>
                          <a:cs typeface="Arial" pitchFamily="34" charset="0"/>
                        </a:rPr>
                        <a:t>Alternative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itchFamily="34" charset="0"/>
                        </a:rPr>
                        <a:t>Microsoft Copilot</a:t>
                      </a:r>
                    </a:p>
                    <a:p>
                      <a:endParaRPr lang="en-GB" sz="1200" dirty="0">
                        <a:latin typeface="+mn-lt"/>
                        <a:cs typeface="Arial" pitchFamily="34" charset="0"/>
                      </a:endParaRPr>
                    </a:p>
                  </a:txBody>
                  <a:tcPr/>
                </a:tc>
                <a:tc>
                  <a:txBody>
                    <a:bodyPr/>
                    <a:lstStyle/>
                    <a:p>
                      <a:r>
                        <a:rPr lang="en-GB" sz="1200" dirty="0">
                          <a:latin typeface="+mn-lt"/>
                          <a:cs typeface="Arial" pitchFamily="34" charset="0"/>
                        </a:rPr>
                        <a:t>Available as part of SQA’s O365 license.</a:t>
                      </a:r>
                    </a:p>
                  </a:txBody>
                  <a:tcPr/>
                </a:tc>
                <a:tc>
                  <a:txBody>
                    <a:bodyPr/>
                    <a:lstStyle/>
                    <a:p>
                      <a:r>
                        <a:rPr lang="en-GB" sz="1200" dirty="0">
                          <a:latin typeface="+mn-lt"/>
                          <a:cs typeface="Arial" pitchFamily="34" charset="0"/>
                        </a:rPr>
                        <a:t>Not integrated with the Surpass Platform.</a:t>
                      </a:r>
                    </a:p>
                    <a:p>
                      <a:r>
                        <a:rPr lang="en-GB" sz="1200" dirty="0">
                          <a:latin typeface="+mn-lt"/>
                          <a:cs typeface="Arial" pitchFamily="34" charset="0"/>
                        </a:rPr>
                        <a:t>Appointee access.</a:t>
                      </a:r>
                    </a:p>
                    <a:p>
                      <a:r>
                        <a:rPr lang="en-GB" sz="1200" dirty="0">
                          <a:latin typeface="+mn-lt"/>
                          <a:cs typeface="Arial" pitchFamily="34" charset="0"/>
                        </a:rPr>
                        <a:t>Open environment.</a:t>
                      </a:r>
                    </a:p>
                    <a:p>
                      <a:endParaRPr lang="en-GB" sz="1200" dirty="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r>
                        <a:rPr lang="en-GB" sz="1200" dirty="0">
                          <a:latin typeface="+mn-lt"/>
                          <a:cs typeface="Arial" pitchFamily="34" charset="0"/>
                        </a:rPr>
                        <a:t>Prompts, content etc used to train the generative AI model.</a:t>
                      </a:r>
                    </a:p>
                  </a:txBody>
                  <a:tcPr/>
                </a:tc>
                <a:extLst>
                  <a:ext uri="{0D108BD9-81ED-4DB2-BD59-A6C34878D82A}">
                    <a16:rowId xmlns:a16="http://schemas.microsoft.com/office/drawing/2014/main" val="10002"/>
                  </a:ext>
                </a:extLst>
              </a:tr>
              <a:tr h="101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itchFamily="34" charset="0"/>
                        </a:rPr>
                        <a:t>Alternative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itchFamily="34" charset="0"/>
                        </a:rPr>
                        <a:t>ChatGPT</a:t>
                      </a:r>
                    </a:p>
                  </a:txBody>
                  <a:tcPr/>
                </a:tc>
                <a:tc>
                  <a:txBody>
                    <a:bodyPr/>
                    <a:lstStyle/>
                    <a:p>
                      <a:r>
                        <a:rPr lang="en-GB" sz="1200" dirty="0">
                          <a:latin typeface="+mn-lt"/>
                          <a:cs typeface="Arial" pitchFamily="34" charset="0"/>
                        </a:rPr>
                        <a:t>Basic model free.</a:t>
                      </a:r>
                    </a:p>
                  </a:txBody>
                  <a:tcPr/>
                </a:tc>
                <a:tc>
                  <a:txBody>
                    <a:bodyPr/>
                    <a:lstStyle/>
                    <a:p>
                      <a:r>
                        <a:rPr lang="en-GB" sz="1200" dirty="0">
                          <a:latin typeface="+mn-lt"/>
                          <a:cs typeface="Arial" pitchFamily="34" charset="0"/>
                        </a:rPr>
                        <a:t>Not integrated with the Surpass Platform.</a:t>
                      </a:r>
                    </a:p>
                    <a:p>
                      <a:r>
                        <a:rPr lang="en-GB" sz="1200" dirty="0">
                          <a:latin typeface="+mn-lt"/>
                          <a:cs typeface="Arial" pitchFamily="34" charset="0"/>
                        </a:rPr>
                        <a:t>Open environment.</a:t>
                      </a:r>
                    </a:p>
                  </a:txBody>
                  <a:tcPr/>
                </a:tc>
                <a:tc>
                  <a:txBody>
                    <a:bodyPr/>
                    <a:lstStyle/>
                    <a:p>
                      <a:endParaRPr lang="en-GB" sz="1200">
                        <a:latin typeface="+mn-l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itchFamily="34" charset="0"/>
                        </a:rPr>
                        <a:t>Prompts, content etc used to train the generative AI model.</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977900"/>
            <a:ext cx="8229600" cy="622300"/>
          </a:xfrm>
          <a:prstGeom prst="rect">
            <a:avLst/>
          </a:prstGeom>
        </p:spPr>
        <p:txBody>
          <a:bodyPr/>
          <a:lstStyle/>
          <a:p>
            <a:r>
              <a:rPr lang="en-GB"/>
              <a:t>Decision</a:t>
            </a:r>
          </a:p>
        </p:txBody>
      </p:sp>
      <p:sp>
        <p:nvSpPr>
          <p:cNvPr id="7170" name="Slide Number Placeholder 3"/>
          <p:cNvSpPr>
            <a:spLocks noGrp="1"/>
          </p:cNvSpPr>
          <p:nvPr>
            <p:ph type="sldNum" sz="quarter" idx="4294967295"/>
          </p:nvPr>
        </p:nvSpPr>
        <p:spPr/>
        <p:txBody>
          <a:bodyPr/>
          <a:lstStyle/>
          <a:p>
            <a:fld id="{1B95D194-9089-40F4-AD5E-FB96A53B5D1C}"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01876765"/>
              </p:ext>
            </p:extLst>
          </p:nvPr>
        </p:nvGraphicFramePr>
        <p:xfrm>
          <a:off x="457200" y="1858408"/>
          <a:ext cx="8153400" cy="3587646"/>
        </p:xfrm>
        <a:graphic>
          <a:graphicData uri="http://schemas.openxmlformats.org/drawingml/2006/table">
            <a:tbl>
              <a:tblPr/>
              <a:tblGrid>
                <a:gridCol w="8153400">
                  <a:extLst>
                    <a:ext uri="{9D8B030D-6E8A-4147-A177-3AD203B41FA5}">
                      <a16:colId xmlns:a16="http://schemas.microsoft.com/office/drawing/2014/main" val="20000"/>
                    </a:ext>
                  </a:extLst>
                </a:gridCol>
              </a:tblGrid>
              <a:tr h="570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charset="0"/>
                          <a:cs typeface="Arial" charset="0"/>
                        </a:rPr>
                        <a:t>Decision: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Propose that Surpass Copilot V2 is added to roadmaps with </a:t>
                      </a:r>
                      <a:r>
                        <a:rPr kumimoji="0" lang="en-GB" sz="1200" b="0" i="0" u="none" strike="noStrike" cap="none" normalizeH="0" baseline="0">
                          <a:ln>
                            <a:noFill/>
                          </a:ln>
                          <a:solidFill>
                            <a:schemeClr val="tx2"/>
                          </a:solidFill>
                          <a:effectLst/>
                          <a:latin typeface="Arial" charset="0"/>
                          <a:cs typeface="Arial" charset="0"/>
                        </a:rPr>
                        <a:t>status Emergent.</a:t>
                      </a:r>
                      <a:endParaRPr kumimoji="0" lang="en-GB" sz="1200" b="0" i="0" u="none" strike="noStrike" cap="none" normalizeH="0" baseline="0" dirty="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9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Justification: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It is essential that we pilot the use of generative AI to support assessment development to evaluate its potential to bring efficiencies and cost savings to the assessment development process, and to mitigate the risk that appointees are already using open generative AI platforms to generate assessment content. Using Surpass Copilot, which is already integrated into the Surpass Platform, allows us to pilot in a contained and controlled way and will allow us to seamlessly integrate the use of generative AI into the SOLAR assessment development process.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bg1"/>
                          </a:solidFill>
                          <a:effectLst/>
                          <a:latin typeface="Arial"/>
                          <a:cs typeface="Arial"/>
                        </a:rPr>
                        <a:t>Propose that Surpass Copilot V2 is added to roadmaps with status Emerg</a:t>
                      </a: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Related Decisions: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N/A</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Next Steps: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The evaluation and findings from the pilot will inform the next steps in using Surpass Copilot and whether SQA wants to license its use going forward.</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38400" y="4038600"/>
            <a:ext cx="3497128" cy="685800"/>
          </a:xfrm>
        </p:spPr>
        <p:txBody>
          <a:bodyPr/>
          <a:lstStyle/>
          <a:p>
            <a:r>
              <a:rPr lang="en-GB"/>
              <a:t>End of Document</a:t>
            </a:r>
          </a:p>
        </p:txBody>
      </p:sp>
    </p:spTree>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C9C6E9C-4457-49F8-9DC9-A251FEEC0E71}"/>
    </a:ext>
  </a:extLst>
</a:theme>
</file>

<file path=ppt/theme/theme10.xml><?xml version="1.0" encoding="utf-8"?>
<a:theme xmlns:a="http://schemas.openxmlformats.org/drawingml/2006/main" name="1_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2DAC372-A731-4CE9-A44F-D8C310159A1A}"/>
    </a:ext>
  </a:extLst>
</a:theme>
</file>

<file path=ppt/theme/theme11.xml><?xml version="1.0" encoding="utf-8"?>
<a:theme xmlns:a="http://schemas.openxmlformats.org/drawingml/2006/main" name="1_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C2C5270-8414-4D9A-B582-28FA19114139}"/>
    </a:ext>
  </a:extLst>
</a:theme>
</file>

<file path=ppt/theme/theme7.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A5C8EB15-43A5-4A4D-A2B7-5760610B2E25}"/>
    </a:ext>
  </a:extLst>
</a:theme>
</file>

<file path=ppt/theme/theme8.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9.xml><?xml version="1.0" encoding="utf-8"?>
<a:theme xmlns:a="http://schemas.openxmlformats.org/drawingml/2006/main" name="1_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9BB19A9F42242BFC726405C64E527" ma:contentTypeVersion="6" ma:contentTypeDescription="Create a new document." ma:contentTypeScope="" ma:versionID="b964305e6c4136bbab06101646f2d931">
  <xsd:schema xmlns:xsd="http://www.w3.org/2001/XMLSchema" xmlns:xs="http://www.w3.org/2001/XMLSchema" xmlns:p="http://schemas.microsoft.com/office/2006/metadata/properties" xmlns:ns2="38a83558-4430-43fc-9c0d-675d23647dd8" xmlns:ns3="66121787-fe2a-4001-8c62-69a017fdb8fb" targetNamespace="http://schemas.microsoft.com/office/2006/metadata/properties" ma:root="true" ma:fieldsID="1c226c3290d413826b9e16d68a7f9486" ns2:_="" ns3:_="">
    <xsd:import namespace="38a83558-4430-43fc-9c0d-675d23647dd8"/>
    <xsd:import namespace="66121787-fe2a-4001-8c62-69a017fdb8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83558-4430-43fc-9c0d-675d2364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121787-fe2a-4001-8c62-69a017fdb8f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66121787-fe2a-4001-8c62-69a017fdb8fb">
      <UserInfo>
        <DisplayName>Strategic Design Members</DisplayName>
        <AccountId>290</AccountId>
        <AccountType/>
      </UserInfo>
      <UserInfo>
        <DisplayName>Moira Stenhouse</DisplayName>
        <AccountId>59</AccountId>
        <AccountType/>
      </UserInfo>
      <UserInfo>
        <DisplayName>Neal Tait</DisplayName>
        <AccountId>304</AccountId>
        <AccountType/>
      </UserInfo>
      <UserInfo>
        <DisplayName>Matthew Jones</DisplayName>
        <AccountId>641</AccountId>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5B79D47-E7AA-44A0-B61E-5A430BFA6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a83558-4430-43fc-9c0d-675d23647dd8"/>
    <ds:schemaRef ds:uri="66121787-fe2a-4001-8c62-69a017fdb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5440D6-CD0D-46AF-AC0C-68CFBE300172}">
  <ds:schemaRefs>
    <ds:schemaRef ds:uri="http://schemas.microsoft.com/sharepoint/v3/contenttype/forms"/>
  </ds:schemaRefs>
</ds:datastoreItem>
</file>

<file path=customXml/itemProps3.xml><?xml version="1.0" encoding="utf-8"?>
<ds:datastoreItem xmlns:ds="http://schemas.openxmlformats.org/officeDocument/2006/customXml" ds:itemID="{ECE81902-660F-4BA9-9877-E9B7F57E05AB}">
  <ds:schemaRefs>
    <ds:schemaRef ds:uri="http://www.w3.org/XML/1998/namespace"/>
    <ds:schemaRef ds:uri="http://purl.org/dc/dcmitype/"/>
    <ds:schemaRef ds:uri="http://purl.org/dc/elements/1.1/"/>
    <ds:schemaRef ds:uri="8085a4ee-ee64-444c-b6fc-3c651bbde1fa"/>
    <ds:schemaRef ds:uri="http://purl.org/dc/terms/"/>
    <ds:schemaRef ds:uri="http://schemas.microsoft.com/office/infopath/2007/PartnerControls"/>
    <ds:schemaRef ds:uri="d8f625b6-95d8-44e0-8fb4-4eb0d4730635"/>
    <ds:schemaRef ds:uri="http://schemas.microsoft.com/office/2006/documentManagement/types"/>
    <ds:schemaRef ds:uri="http://schemas.microsoft.com/office/2006/metadata/properties"/>
    <ds:schemaRef ds:uri="http://schemas.openxmlformats.org/package/2006/metadata/core-properties"/>
    <ds:schemaRef ds:uri="66121787-fe2a-4001-8c62-69a017fdb8fb"/>
  </ds:schemaRefs>
</ds:datastoreItem>
</file>

<file path=customXml/itemProps4.xml><?xml version="1.0" encoding="utf-8"?>
<ds:datastoreItem xmlns:ds="http://schemas.openxmlformats.org/officeDocument/2006/customXml" ds:itemID="{93799FA6-9846-45A1-8442-582D2B623B1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Example SQA Template</Template>
  <TotalTime>384</TotalTime>
  <Words>1293</Words>
  <Application>Microsoft Office PowerPoint</Application>
  <PresentationFormat>On-screen Show (4:3)</PresentationFormat>
  <Paragraphs>136</Paragraphs>
  <Slides>8</Slides>
  <Notes>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8</vt:i4>
      </vt:variant>
    </vt:vector>
  </HeadingPairs>
  <TitlesOfParts>
    <vt:vector size="24" baseType="lpstr">
      <vt:lpstr>Arial</vt:lpstr>
      <vt:lpstr>Arial Narrow</vt:lpstr>
      <vt:lpstr>Calibri</vt:lpstr>
      <vt:lpstr>Segoe UI</vt:lpstr>
      <vt:lpstr>Symbol</vt:lpstr>
      <vt:lpstr>SQA TITLE HOLDING SLIDE</vt:lpstr>
      <vt:lpstr>SQA TITLE GOES HERE</vt:lpstr>
      <vt:lpstr>SQA DARK BACKGROUND</vt:lpstr>
      <vt:lpstr>SQA LIGHT BACKGROUND</vt:lpstr>
      <vt:lpstr>CORPORATE BLANK LIGHT</vt:lpstr>
      <vt:lpstr>SQA FINAL HOLDING SLIDE</vt:lpstr>
      <vt:lpstr>ICBD SQA LIGHT BACKGROUND</vt:lpstr>
      <vt:lpstr>1_SQA TITLE GOES HERE</vt:lpstr>
      <vt:lpstr>1_SQA LIGHT BACKGROUND</vt:lpstr>
      <vt:lpstr>1_CORPORATE BLANK DARK</vt:lpstr>
      <vt:lpstr>1_CORPORATE BLANK LIGHT</vt:lpstr>
      <vt:lpstr>Business Systems Design Authority Decision</vt:lpstr>
      <vt:lpstr>Controls</vt:lpstr>
      <vt:lpstr>Context</vt:lpstr>
      <vt:lpstr>Governance Summary</vt:lpstr>
      <vt:lpstr>Governance Summary</vt:lpstr>
      <vt:lpstr>SWOT Analysis</vt:lpstr>
      <vt:lpstr>Decision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Template</dc:title>
  <dc:creator>C31858</dc:creator>
  <cp:lastModifiedBy>Jocelyn Martin</cp:lastModifiedBy>
  <cp:revision>19</cp:revision>
  <cp:lastPrinted>2012-01-04T19:59:10Z</cp:lastPrinted>
  <dcterms:created xsi:type="dcterms:W3CDTF">2011-09-24T13:56:27Z</dcterms:created>
  <dcterms:modified xsi:type="dcterms:W3CDTF">2025-09-29T16:19:29Z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0x010100F129BB19A9F42242BFC726405C64E527</vt:lpwstr>
  </property>
  <property fmtid="{D5CDD505-2E9C-101B-9397-08002B2CF9AE}" pid="4" name="MediaServiceImageTags">
    <vt:lpwstr/>
  </property>
</Properties>
</file>