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5"/>
    <p:sldMasterId id="2147483736" r:id="rId6"/>
    <p:sldMasterId id="2147483738" r:id="rId7"/>
    <p:sldMasterId id="2147483740" r:id="rId8"/>
    <p:sldMasterId id="2147483744" r:id="rId9"/>
    <p:sldMasterId id="2147483746" r:id="rId10"/>
    <p:sldMasterId id="2147483754" r:id="rId11"/>
    <p:sldMasterId id="2147483762" r:id="rId12"/>
    <p:sldMasterId id="2147483768" r:id="rId13"/>
    <p:sldMasterId id="2147483770" r:id="rId14"/>
    <p:sldMasterId id="2147483772" r:id="rId15"/>
  </p:sldMasterIdLst>
  <p:notesMasterIdLst>
    <p:notesMasterId r:id="rId24"/>
  </p:notesMasterIdLst>
  <p:handoutMasterIdLst>
    <p:handoutMasterId r:id="rId25"/>
  </p:handoutMasterIdLst>
  <p:sldIdLst>
    <p:sldId id="256" r:id="rId16"/>
    <p:sldId id="281" r:id="rId17"/>
    <p:sldId id="271" r:id="rId18"/>
    <p:sldId id="282" r:id="rId19"/>
    <p:sldId id="283" r:id="rId20"/>
    <p:sldId id="280" r:id="rId21"/>
    <p:sldId id="279" r:id="rId22"/>
    <p:sldId id="261"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2AA9C0"/>
    <a:srgbClr val="4B5AA9"/>
    <a:srgbClr val="CAD2D4"/>
    <a:srgbClr val="F9A635"/>
    <a:srgbClr val="999999"/>
    <a:srgbClr val="871421"/>
    <a:srgbClr val="28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5A67766-5AFD-456A-A2D6-4C4E023CCB5E}" type="datetime1">
              <a:rPr lang="en-US"/>
              <a:pPr>
                <a:defRPr/>
              </a:pPr>
              <a:t>9/29/2025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41FD4D-9F5A-4973-B6DC-21C5F590D826}" type="slidenum">
              <a:rPr lang="en-US"/>
              <a:pPr>
                <a:defRPr/>
              </a:pPr>
              <a:t>‹#›</a:t>
            </a:fld>
            <a:endParaRPr lang="en-US"/>
          </a:p>
        </p:txBody>
      </p:sp>
    </p:spTree>
    <p:extLst>
      <p:ext uri="{BB962C8B-B14F-4D97-AF65-F5344CB8AC3E}">
        <p14:creationId xmlns:p14="http://schemas.microsoft.com/office/powerpoint/2010/main" val="1268115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9CB7A4-6C2F-4947-B266-15B686FC2177}" type="datetime1">
              <a:rPr lang="en-US"/>
              <a:pPr>
                <a:defRPr/>
              </a:pPr>
              <a:t>9/29/2025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63A72AC-102D-4B97-B84A-4376F291C1E0}" type="slidenum">
              <a:rPr lang="en-US"/>
              <a:pPr>
                <a:defRPr/>
              </a:pPr>
              <a:t>‹#›</a:t>
            </a:fld>
            <a:endParaRPr lang="en-US"/>
          </a:p>
        </p:txBody>
      </p:sp>
    </p:spTree>
    <p:extLst>
      <p:ext uri="{BB962C8B-B14F-4D97-AF65-F5344CB8AC3E}">
        <p14:creationId xmlns:p14="http://schemas.microsoft.com/office/powerpoint/2010/main" val="34005536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a:p>
        </p:txBody>
      </p:sp>
      <p:sp>
        <p:nvSpPr>
          <p:cNvPr id="10244" name="Slide Number Placeholder 3"/>
          <p:cNvSpPr>
            <a:spLocks noGrp="1"/>
          </p:cNvSpPr>
          <p:nvPr>
            <p:ph type="sldNum" sz="quarter" idx="5"/>
          </p:nvPr>
        </p:nvSpPr>
        <p:spPr bwMode="auto">
          <a:noFill/>
          <a:ln>
            <a:miter lim="800000"/>
            <a:headEnd/>
            <a:tailEnd/>
          </a:ln>
        </p:spPr>
        <p:txBody>
          <a:bodyPr/>
          <a:lstStyle/>
          <a:p>
            <a:fld id="{348245C5-4132-4985-B9A3-139443FBBD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a:bodyPr>
          <a:lstStyle/>
          <a:p>
            <a:endParaRPr lang="en-GB">
              <a:cs typeface="Calibri"/>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35F9ABC-F45C-41FE-A0F9-5642D66416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4</a:t>
            </a:fld>
            <a:endParaRPr lang="en-US"/>
          </a:p>
        </p:txBody>
      </p:sp>
    </p:spTree>
    <p:extLst>
      <p:ext uri="{BB962C8B-B14F-4D97-AF65-F5344CB8AC3E}">
        <p14:creationId xmlns:p14="http://schemas.microsoft.com/office/powerpoint/2010/main" val="11478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5</a:t>
            </a:fld>
            <a:endParaRPr lang="en-US"/>
          </a:p>
        </p:txBody>
      </p:sp>
    </p:spTree>
    <p:extLst>
      <p:ext uri="{BB962C8B-B14F-4D97-AF65-F5344CB8AC3E}">
        <p14:creationId xmlns:p14="http://schemas.microsoft.com/office/powerpoint/2010/main" val="22268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r>
              <a:rPr lang="en-GB" i="1"/>
              <a:t>Complete a SWOT for each option.</a:t>
            </a:r>
            <a:endParaRPr lang="en-GB"/>
          </a:p>
        </p:txBody>
      </p:sp>
      <p:sp>
        <p:nvSpPr>
          <p:cNvPr id="12292" name="Slide Number Placeholder 3"/>
          <p:cNvSpPr>
            <a:spLocks noGrp="1"/>
          </p:cNvSpPr>
          <p:nvPr>
            <p:ph type="sldNum" sz="quarter" idx="5"/>
          </p:nvPr>
        </p:nvSpPr>
        <p:spPr bwMode="auto">
          <a:noFill/>
          <a:ln>
            <a:miter lim="800000"/>
            <a:headEnd/>
            <a:tailEnd/>
          </a:ln>
        </p:spPr>
        <p:txBody>
          <a:bodyPr/>
          <a:lstStyle/>
          <a:p>
            <a:fld id="{53D49417-14E3-450C-A2FB-D92A7EDAAE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a:p>
        </p:txBody>
      </p:sp>
      <p:sp>
        <p:nvSpPr>
          <p:cNvPr id="14340" name="Slide Number Placeholder 3"/>
          <p:cNvSpPr>
            <a:spLocks noGrp="1"/>
          </p:cNvSpPr>
          <p:nvPr>
            <p:ph type="sldNum" sz="quarter" idx="5"/>
          </p:nvPr>
        </p:nvSpPr>
        <p:spPr bwMode="auto">
          <a:noFill/>
          <a:ln>
            <a:miter lim="800000"/>
            <a:headEnd/>
            <a:tailEnd/>
          </a:ln>
        </p:spPr>
        <p:txBody>
          <a:bodyPr/>
          <a:lstStyle/>
          <a:p>
            <a:fld id="{36A959FA-5A59-412A-AB81-6BE1646CCB7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29197524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86251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0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3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211932" y="1371602"/>
            <a:ext cx="3485597" cy="1774825"/>
          </a:xfrm>
          <a:prstGeom prst="rect">
            <a:avLst/>
          </a:prstGeom>
        </p:spPr>
        <p:txBody>
          <a:bodyPr anchor="b">
            <a:normAutofit/>
          </a:bodyPr>
          <a:lstStyle>
            <a:lvl1pPr algn="l">
              <a:lnSpc>
                <a:spcPts val="2800"/>
              </a:lnSpc>
              <a:defRPr sz="28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3200400" y="3352800"/>
            <a:ext cx="3497128" cy="685800"/>
          </a:xfrm>
          <a:prstGeom prst="rect">
            <a:avLst/>
          </a:prstGeom>
        </p:spPr>
        <p:txBody>
          <a:bodyPr/>
          <a:lstStyle>
            <a:lvl1pPr marL="0" indent="0" algn="l">
              <a:lnSpc>
                <a:spcPts val="16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lide Number Placeholder 3"/>
          <p:cNvSpPr>
            <a:spLocks noGrp="1"/>
          </p:cNvSpPr>
          <p:nvPr>
            <p:ph type="sldNum" sz="quarter" idx="11"/>
          </p:nvPr>
        </p:nvSpPr>
        <p:spPr/>
        <p:txBody>
          <a:bodyPr/>
          <a:lstStyle>
            <a:lvl1pPr>
              <a:defRPr/>
            </a:lvl1pPr>
          </a:lstStyle>
          <a:p>
            <a:pPr>
              <a:defRPr/>
            </a:pPr>
            <a:fld id="{8009DFEF-B13D-45B5-8AA1-7B86401128F2}" type="slidenum">
              <a:rPr lang="en-US" smtClean="0"/>
              <a:pPr>
                <a:defRPr/>
              </a:pPr>
              <a:t>‹#›</a:t>
            </a:fld>
            <a:endParaRPr lang="en-US"/>
          </a:p>
        </p:txBody>
      </p:sp>
    </p:spTree>
    <p:extLst>
      <p:ext uri="{BB962C8B-B14F-4D97-AF65-F5344CB8AC3E}">
        <p14:creationId xmlns:p14="http://schemas.microsoft.com/office/powerpoint/2010/main" val="421561202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978360"/>
            <a:ext cx="8229600" cy="621840"/>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57200" y="1981202"/>
            <a:ext cx="8229600" cy="414496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11"/>
          </p:nvPr>
        </p:nvSpPr>
        <p:spPr/>
        <p:txBody>
          <a:bodyPr/>
          <a:lstStyle>
            <a:lvl1pPr>
              <a:defRPr sz="800"/>
            </a:lvl1pPr>
          </a:lstStyle>
          <a:p>
            <a:pPr>
              <a:defRPr/>
            </a:pPr>
            <a:fld id="{BDC1054C-501D-4E38-841A-F52D4BC1A8CA}" type="slidenum">
              <a:rPr lang="en-US" smtClean="0"/>
              <a:pPr>
                <a:defRPr/>
              </a:pPr>
              <a:t>‹#›</a:t>
            </a:fld>
            <a:endParaRPr lang="en-US"/>
          </a:p>
        </p:txBody>
      </p:sp>
    </p:spTree>
    <p:extLst>
      <p:ext uri="{BB962C8B-B14F-4D97-AF65-F5344CB8AC3E}">
        <p14:creationId xmlns:p14="http://schemas.microsoft.com/office/powerpoint/2010/main" val="35902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35156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44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a:solidFill>
                  <a:srgbClr val="FFFFFF"/>
                </a:solidFill>
              </a:rPr>
              <a:t>www.sqa.org.uk </a:t>
            </a:r>
            <a:r>
              <a:rPr lang="en-GB" altLang="en-US" sz="2600">
                <a:solidFill>
                  <a:srgbClr val="FFFFFF"/>
                </a:solidFill>
                <a:latin typeface="Arial Narrow" panose="020B0606020202030204" pitchFamily="34" charset="0"/>
              </a:rPr>
              <a:t>I</a:t>
            </a:r>
            <a:r>
              <a:rPr lang="en-GB" altLang="en-US" sz="2600" b="1">
                <a:solidFill>
                  <a:srgbClr val="FFFFFF"/>
                </a:solidFill>
              </a:rPr>
              <a:t> 0303 333 0330</a:t>
            </a:r>
            <a:endParaRPr lang="en-US" altLang="en-US" sz="2600" b="1">
              <a:solidFill>
                <a:srgbClr val="FFFFFF"/>
              </a:solidFill>
            </a:endParaRPr>
          </a:p>
          <a:p>
            <a:endParaRPr lang="en-GB">
              <a:solidFill>
                <a:srgbClr val="000000"/>
              </a:solidFill>
            </a:endParaRPr>
          </a:p>
        </p:txBody>
      </p:sp>
    </p:spTree>
    <p:extLst>
      <p:ext uri="{BB962C8B-B14F-4D97-AF65-F5344CB8AC3E}">
        <p14:creationId xmlns:p14="http://schemas.microsoft.com/office/powerpoint/2010/main" val="6206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2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6"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34266988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396970"/>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08045"/>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76386"/>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591665"/>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27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94076"/>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2760272422"/>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4044"/>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C5F3B-977A-4A3E-9BB1-014F3E99036C}" type="slidenum">
              <a:rPr lang="en-GB" smtClean="0"/>
              <a:t>‹#›</a:t>
            </a:fld>
            <a:endParaRPr lang="en-GB"/>
          </a:p>
        </p:txBody>
      </p:sp>
    </p:spTree>
    <p:extLst>
      <p:ext uri="{BB962C8B-B14F-4D97-AF65-F5344CB8AC3E}">
        <p14:creationId xmlns:p14="http://schemas.microsoft.com/office/powerpoint/2010/main" val="3732887523"/>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67880"/>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qanow.sharepoint.com/:w:/s/EqualitiesCorporateParenting/EasqNQP54lBIkE4mzQAM2rsBMmDDXL8nQdVLn5P35Ro8UA?e=f9Mct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qanow.sharepoint.com/sites/C196800153/SitePages/Data-Protection-Impact-Assessment-(DPIA).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p:cNvSpPr>
          <p:nvPr>
            <p:ph type="ctrTitle" idx="4294967295"/>
          </p:nvPr>
        </p:nvSpPr>
        <p:spPr>
          <a:xfrm>
            <a:off x="0" y="228600"/>
            <a:ext cx="6610350" cy="838200"/>
          </a:xfrm>
          <a:prstGeom prst="rect">
            <a:avLst/>
          </a:prstGeom>
        </p:spPr>
        <p:txBody>
          <a:bodyPr>
            <a:noAutofit/>
          </a:bodyPr>
          <a:lstStyle/>
          <a:p>
            <a:r>
              <a:rPr lang="en-US" sz="2800">
                <a:solidFill>
                  <a:schemeClr val="bg1"/>
                </a:solidFill>
                <a:latin typeface="Arial" charset="0"/>
                <a:cs typeface="Arial" charset="0"/>
              </a:rPr>
              <a:t>Business Systems</a:t>
            </a:r>
            <a:br>
              <a:rPr lang="en-US" sz="2800">
                <a:solidFill>
                  <a:schemeClr val="bg1"/>
                </a:solidFill>
                <a:latin typeface="Arial" charset="0"/>
                <a:cs typeface="Arial" charset="0"/>
              </a:rPr>
            </a:br>
            <a:r>
              <a:rPr lang="en-US" sz="2800">
                <a:solidFill>
                  <a:schemeClr val="bg1"/>
                </a:solidFill>
                <a:latin typeface="Arial" charset="0"/>
                <a:cs typeface="Arial" charset="0"/>
              </a:rPr>
              <a:t>Design Authority Decision</a:t>
            </a:r>
          </a:p>
        </p:txBody>
      </p:sp>
      <p:sp>
        <p:nvSpPr>
          <p:cNvPr id="3" name="Subtitle 2"/>
          <p:cNvSpPr>
            <a:spLocks noGrp="1"/>
          </p:cNvSpPr>
          <p:nvPr>
            <p:ph type="subTitle" idx="4294967295"/>
          </p:nvPr>
        </p:nvSpPr>
        <p:spPr>
          <a:xfrm>
            <a:off x="2133600" y="3810000"/>
            <a:ext cx="7010400" cy="838200"/>
          </a:xfrm>
          <a:prstGeom prst="rect">
            <a:avLst/>
          </a:prstGeom>
        </p:spPr>
        <p:txBody>
          <a:bodyPr>
            <a:noAutofit/>
          </a:bodyPr>
          <a:lstStyle/>
          <a:p>
            <a:pPr algn="ctr">
              <a:spcBef>
                <a:spcPct val="0"/>
              </a:spcBef>
              <a:buNone/>
            </a:pPr>
            <a:r>
              <a:rPr lang="en-GB" sz="2800">
                <a:solidFill>
                  <a:schemeClr val="bg1"/>
                </a:solidFill>
                <a:latin typeface="Arial" charset="0"/>
                <a:ea typeface="+mj-ea"/>
                <a:cs typeface="Arial" charset="0"/>
              </a:rPr>
              <a:t>Canva</a:t>
            </a:r>
            <a:endParaRPr lang="en-GB" sz="2800" dirty="0">
              <a:solidFill>
                <a:schemeClr val="bg1"/>
              </a:solidFill>
              <a:latin typeface="Arial" charset="0"/>
              <a:ea typeface="+mj-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77900"/>
            <a:ext cx="8229600" cy="622300"/>
          </a:xfrm>
          <a:prstGeom prst="rect">
            <a:avLst/>
          </a:prstGeom>
        </p:spPr>
        <p:txBody>
          <a:bodyPr/>
          <a:lstStyle/>
          <a:p>
            <a:r>
              <a:rPr lang="en-GB"/>
              <a:t>Controls</a:t>
            </a:r>
          </a:p>
        </p:txBody>
      </p:sp>
      <p:sp>
        <p:nvSpPr>
          <p:cNvPr id="5" name="Slide Number Placeholder 4"/>
          <p:cNvSpPr>
            <a:spLocks noGrp="1"/>
          </p:cNvSpPr>
          <p:nvPr>
            <p:ph type="sldNum" sz="quarter" idx="4294967295"/>
          </p:nvPr>
        </p:nvSpPr>
        <p:spPr/>
        <p:txBody>
          <a:bodyPr/>
          <a:lstStyle/>
          <a:p>
            <a:pPr>
              <a:defRPr/>
            </a:pPr>
            <a:fld id="{BDC1054C-501D-4E38-841A-F52D4BC1A8CA}" type="slidenum">
              <a:rPr lang="en-US" smtClean="0"/>
              <a:pPr>
                <a:defRPr/>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52125159"/>
              </p:ext>
            </p:extLst>
          </p:nvPr>
        </p:nvGraphicFramePr>
        <p:xfrm>
          <a:off x="458788" y="1905000"/>
          <a:ext cx="8380413" cy="1371600"/>
        </p:xfrm>
        <a:graphic>
          <a:graphicData uri="http://schemas.openxmlformats.org/drawingml/2006/table">
            <a:tbl>
              <a:tblPr/>
              <a:tblGrid>
                <a:gridCol w="2589212">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gridCol w="228601">
                  <a:extLst>
                    <a:ext uri="{9D8B030D-6E8A-4147-A177-3AD203B41FA5}">
                      <a16:colId xmlns:a16="http://schemas.microsoft.com/office/drawing/2014/main" val="20002"/>
                    </a:ext>
                  </a:extLst>
                </a:gridCol>
              </a:tblGrid>
              <a:tr h="1371600">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Author: </a:t>
                      </a:r>
                      <a:r>
                        <a:rPr lang="en-GB" sz="1200" b="1" i="0" u="none" strike="noStrike" cap="none" normalizeH="0" baseline="0" noProof="0" dirty="0">
                          <a:ln>
                            <a:noFill/>
                          </a:ln>
                          <a:solidFill>
                            <a:schemeClr val="bg1"/>
                          </a:solidFill>
                          <a:effectLst/>
                          <a:latin typeface="Arial"/>
                        </a:rPr>
                        <a:t>Steve Borley/Agnieszka </a:t>
                      </a:r>
                      <a:r>
                        <a:rPr lang="en-GB" sz="1200" b="1" i="0" u="none" strike="noStrike" cap="none" normalizeH="0" baseline="0" noProof="0" dirty="0" err="1">
                          <a:ln>
                            <a:noFill/>
                          </a:ln>
                          <a:solidFill>
                            <a:schemeClr val="bg1"/>
                          </a:solidFill>
                          <a:effectLst/>
                          <a:latin typeface="Arial"/>
                        </a:rPr>
                        <a:t>Cozas</a:t>
                      </a:r>
                      <a:endParaRPr lang="en-GB" sz="1200" b="0" i="0" u="none" strike="noStrike" cap="none" normalizeH="0" baseline="0" noProof="0" dirty="0" err="1">
                        <a:ln>
                          <a:noFill/>
                        </a:ln>
                        <a:solidFill>
                          <a:srgbClr val="000000"/>
                        </a:solidFill>
                        <a:effectLst/>
                        <a:latin typeface="Arial"/>
                      </a:endParaRPr>
                    </a:p>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Version: </a:t>
                      </a:r>
                      <a:r>
                        <a:rPr kumimoji="0" lang="en-GB" sz="1200" b="0" i="0" u="none" strike="noStrike" cap="none" normalizeH="0" baseline="0" dirty="0">
                          <a:ln>
                            <a:noFill/>
                          </a:ln>
                          <a:solidFill>
                            <a:schemeClr val="bg1"/>
                          </a:solidFill>
                          <a:effectLst/>
                          <a:latin typeface="Arial"/>
                          <a:cs typeface="Arial"/>
                        </a:rPr>
                        <a:t>1.0</a:t>
                      </a:r>
                      <a:r>
                        <a:rPr lang="en-GB" sz="1200" b="1" i="0" u="none" strike="noStrike" cap="none" normalizeH="0" baseline="0" dirty="0">
                          <a:ln>
                            <a:noFill/>
                          </a:ln>
                          <a:solidFill>
                            <a:schemeClr val="bg1"/>
                          </a:solidFill>
                          <a:effectLst/>
                          <a:latin typeface="Arial"/>
                          <a:cs typeface="Arial"/>
                        </a:rPr>
                        <a:t> </a:t>
                      </a:r>
                      <a:endParaRPr kumimoji="0" lang="en-GB" sz="12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Status: </a:t>
                      </a:r>
                      <a:r>
                        <a:rPr kumimoji="0" lang="en-GB" sz="1200" b="0" i="0" u="none" strike="noStrike" cap="none" normalizeH="0" baseline="0" dirty="0">
                          <a:ln>
                            <a:noFill/>
                          </a:ln>
                          <a:solidFill>
                            <a:schemeClr val="bg1"/>
                          </a:solidFill>
                          <a:effectLst/>
                          <a:latin typeface="Arial"/>
                          <a:cs typeface="Arial"/>
                        </a:rPr>
                        <a:t>For approval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ARB Approval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Ref</a:t>
                      </a:r>
                      <a:r>
                        <a:rPr kumimoji="0" lang="en-GB" sz="1200" b="1" i="0" u="none" strike="noStrike" cap="none" normalizeH="0" baseline="0">
                          <a:ln>
                            <a:noFill/>
                          </a:ln>
                          <a:solidFill>
                            <a:schemeClr val="bg1"/>
                          </a:solidFill>
                          <a:effectLst/>
                          <a:latin typeface="Arial"/>
                          <a:cs typeface="Arial"/>
                        </a:rPr>
                        <a:t>: </a:t>
                      </a:r>
                      <a:r>
                        <a:rPr kumimoji="0" lang="en-GB" sz="1200" b="0" i="0" u="none" strike="noStrike" cap="none" normalizeH="0" baseline="0">
                          <a:ln>
                            <a:noFill/>
                          </a:ln>
                          <a:solidFill>
                            <a:schemeClr val="bg1"/>
                          </a:solidFill>
                          <a:effectLst/>
                          <a:latin typeface="Arial"/>
                          <a:cs typeface="Arial"/>
                        </a:rPr>
                        <a:t>DA-134</a:t>
                      </a:r>
                      <a:endParaRPr kumimoji="0" lang="en-GB" sz="1200" b="0" i="0" u="none" strike="noStrike" cap="none" normalizeH="0" baseline="0" dirty="0">
                        <a:ln>
                          <a:noFill/>
                        </a:ln>
                        <a:solidFill>
                          <a:schemeClr val="bg1"/>
                        </a:solidFill>
                        <a:effectLst/>
                        <a:latin typeface="Arial"/>
                        <a:cs typeface="Arial"/>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a:cs typeface="Arial"/>
                        </a:rPr>
                        <a:t>DA Decision: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1" i="1" u="none" strike="noStrike" cap="none" normalizeH="0" baseline="0" dirty="0">
                        <a:ln>
                          <a:noFill/>
                        </a:ln>
                        <a:solidFill>
                          <a:schemeClr val="bg1"/>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a:cs typeface="Arial"/>
                        </a:rPr>
                        <a:t>Propose that Canva is added to roadmaps with status Emergent</a:t>
                      </a:r>
                      <a:endParaRPr kumimoji="0" lang="en-GB" sz="1200" b="0" i="1"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3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3D2CDF1F-3D41-4137-7989-8A47F2AE1C3F}"/>
              </a:ext>
            </a:extLst>
          </p:cNvPr>
          <p:cNvGraphicFramePr>
            <a:graphicFrameLocks noGrp="1"/>
          </p:cNvGraphicFramePr>
          <p:nvPr>
            <p:extLst>
              <p:ext uri="{D42A27DB-BD31-4B8C-83A1-F6EECF244321}">
                <p14:modId xmlns:p14="http://schemas.microsoft.com/office/powerpoint/2010/main" val="1629344066"/>
              </p:ext>
            </p:extLst>
          </p:nvPr>
        </p:nvGraphicFramePr>
        <p:xfrm>
          <a:off x="458787" y="3791858"/>
          <a:ext cx="8380413" cy="1483360"/>
        </p:xfrm>
        <a:graphic>
          <a:graphicData uri="http://schemas.openxmlformats.org/drawingml/2006/table">
            <a:tbl>
              <a:tblPr firstRow="1" bandRow="1">
                <a:tableStyleId>{5940675A-B579-460E-94D1-54222C63F5DA}</a:tableStyleId>
              </a:tblPr>
              <a:tblGrid>
                <a:gridCol w="3144384">
                  <a:extLst>
                    <a:ext uri="{9D8B030D-6E8A-4147-A177-3AD203B41FA5}">
                      <a16:colId xmlns:a16="http://schemas.microsoft.com/office/drawing/2014/main" val="212770777"/>
                    </a:ext>
                  </a:extLst>
                </a:gridCol>
                <a:gridCol w="3614058">
                  <a:extLst>
                    <a:ext uri="{9D8B030D-6E8A-4147-A177-3AD203B41FA5}">
                      <a16:colId xmlns:a16="http://schemas.microsoft.com/office/drawing/2014/main" val="2847594783"/>
                    </a:ext>
                  </a:extLst>
                </a:gridCol>
                <a:gridCol w="1621971">
                  <a:extLst>
                    <a:ext uri="{9D8B030D-6E8A-4147-A177-3AD203B41FA5}">
                      <a16:colId xmlns:a16="http://schemas.microsoft.com/office/drawing/2014/main" val="2323950919"/>
                    </a:ext>
                  </a:extLst>
                </a:gridCol>
              </a:tblGrid>
              <a:tr h="370840">
                <a:tc>
                  <a:txBody>
                    <a:bodyPr/>
                    <a:lstStyle/>
                    <a:p>
                      <a:r>
                        <a:rPr lang="en-GB" sz="1200" b="0" baseline="0" dirty="0"/>
                        <a:t>Is this a request to run a pilot?</a:t>
                      </a:r>
                    </a:p>
                  </a:txBody>
                  <a:tcPr/>
                </a:tc>
                <a:tc>
                  <a:txBody>
                    <a:bodyPr/>
                    <a:lstStyle/>
                    <a:p>
                      <a:r>
                        <a:rPr lang="en-GB" sz="1200" b="0" i="1" baseline="0" dirty="0"/>
                        <a:t>No</a:t>
                      </a:r>
                    </a:p>
                  </a:txBody>
                  <a:tcPr/>
                </a:tc>
                <a:tc>
                  <a:txBody>
                    <a:bodyPr/>
                    <a:lstStyle/>
                    <a:p>
                      <a:endParaRPr lang="en-GB" sz="1200" i="1" baseline="0" dirty="0"/>
                    </a:p>
                  </a:txBody>
                  <a:tcPr/>
                </a:tc>
                <a:extLst>
                  <a:ext uri="{0D108BD9-81ED-4DB2-BD59-A6C34878D82A}">
                    <a16:rowId xmlns:a16="http://schemas.microsoft.com/office/drawing/2014/main" val="2316254146"/>
                  </a:ext>
                </a:extLst>
              </a:tr>
              <a:tr h="370840">
                <a:tc>
                  <a:txBody>
                    <a:bodyPr/>
                    <a:lstStyle/>
                    <a:p>
                      <a:r>
                        <a:rPr lang="en-GB" sz="1200" baseline="0" dirty="0"/>
                        <a:t>Pilot owner</a:t>
                      </a:r>
                    </a:p>
                  </a:txBody>
                  <a:tcPr/>
                </a:tc>
                <a:tc>
                  <a:txBody>
                    <a:bodyPr/>
                    <a:lstStyle/>
                    <a:p>
                      <a:r>
                        <a:rPr lang="en-GB" sz="1200" i="1" baseline="0" dirty="0"/>
                        <a:t>N/A</a:t>
                      </a:r>
                    </a:p>
                  </a:txBody>
                  <a:tcPr/>
                </a:tc>
                <a:tc>
                  <a:txBody>
                    <a:bodyPr/>
                    <a:lstStyle/>
                    <a:p>
                      <a:endParaRPr lang="en-GB" sz="1200" i="1" baseline="0" dirty="0"/>
                    </a:p>
                  </a:txBody>
                  <a:tcPr/>
                </a:tc>
                <a:extLst>
                  <a:ext uri="{0D108BD9-81ED-4DB2-BD59-A6C34878D82A}">
                    <a16:rowId xmlns:a16="http://schemas.microsoft.com/office/drawing/2014/main" val="833675718"/>
                  </a:ext>
                </a:extLst>
              </a:tr>
              <a:tr h="370840">
                <a:tc>
                  <a:txBody>
                    <a:bodyPr/>
                    <a:lstStyle/>
                    <a:p>
                      <a:r>
                        <a:rPr lang="en-GB" sz="1200" baseline="0" dirty="0"/>
                        <a:t>Pilot target completion date</a:t>
                      </a:r>
                    </a:p>
                  </a:txBody>
                  <a:tcPr/>
                </a:tc>
                <a:tc>
                  <a:txBody>
                    <a:bodyPr/>
                    <a:lstStyle/>
                    <a:p>
                      <a:r>
                        <a:rPr lang="en-GB" sz="1200" i="1" baseline="0" dirty="0"/>
                        <a:t>N/A</a:t>
                      </a:r>
                    </a:p>
                  </a:txBody>
                  <a:tcPr/>
                </a:tc>
                <a:tc>
                  <a:txBody>
                    <a:bodyPr/>
                    <a:lstStyle/>
                    <a:p>
                      <a:endParaRPr lang="en-GB" sz="1200" i="1" baseline="0"/>
                    </a:p>
                  </a:txBody>
                  <a:tcPr/>
                </a:tc>
                <a:extLst>
                  <a:ext uri="{0D108BD9-81ED-4DB2-BD59-A6C34878D82A}">
                    <a16:rowId xmlns:a16="http://schemas.microsoft.com/office/drawing/2014/main" val="3625590338"/>
                  </a:ext>
                </a:extLst>
              </a:tr>
              <a:tr h="370840">
                <a:tc>
                  <a:txBody>
                    <a:bodyPr/>
                    <a:lstStyle/>
                    <a:p>
                      <a:r>
                        <a:rPr lang="en-GB" sz="1200" baseline="0" dirty="0"/>
                        <a:t>Pilot completion outcome</a:t>
                      </a:r>
                    </a:p>
                  </a:txBody>
                  <a:tcPr/>
                </a:tc>
                <a:tc>
                  <a:txBody>
                    <a:bodyPr/>
                    <a:lstStyle/>
                    <a:p>
                      <a:r>
                        <a:rPr lang="en-GB" sz="1200" i="1" baseline="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baseline="0" dirty="0"/>
                    </a:p>
                  </a:txBody>
                  <a:tcPr/>
                </a:tc>
                <a:extLst>
                  <a:ext uri="{0D108BD9-81ED-4DB2-BD59-A6C34878D82A}">
                    <a16:rowId xmlns:a16="http://schemas.microsoft.com/office/drawing/2014/main" val="235558157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57011"/>
            <a:ext cx="8229600" cy="622300"/>
          </a:xfrm>
          <a:prstGeom prst="rect">
            <a:avLst/>
          </a:prstGeom>
        </p:spPr>
        <p:txBody>
          <a:bodyPr/>
          <a:lstStyle/>
          <a:p>
            <a:r>
              <a:rPr lang="en-GB" dirty="0"/>
              <a:t>Context</a:t>
            </a:r>
          </a:p>
        </p:txBody>
      </p:sp>
      <p:sp>
        <p:nvSpPr>
          <p:cNvPr id="5122" name="Slide Number Placeholder 3"/>
          <p:cNvSpPr>
            <a:spLocks noGrp="1"/>
          </p:cNvSpPr>
          <p:nvPr>
            <p:ph type="sldNum" sz="quarter" idx="4294967295"/>
          </p:nvPr>
        </p:nvSpPr>
        <p:spPr>
          <a:noFill/>
          <a:ln>
            <a:miter lim="800000"/>
            <a:headEnd/>
            <a:tailEnd/>
          </a:ln>
        </p:spPr>
        <p:txBody>
          <a:bodyPr/>
          <a:lstStyle/>
          <a:p>
            <a:fld id="{6608A411-AB7D-44FC-873D-A2D332B3121C}" type="slidenum">
              <a:rPr lang="en-US" smtClean="0">
                <a:latin typeface="Arial" charset="0"/>
                <a:cs typeface="Arial" charset="0"/>
              </a:rPr>
              <a:pPr/>
              <a:t>3</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46512491"/>
              </p:ext>
            </p:extLst>
          </p:nvPr>
        </p:nvGraphicFramePr>
        <p:xfrm>
          <a:off x="107245" y="979311"/>
          <a:ext cx="8763000" cy="4739640"/>
        </p:xfrm>
        <a:graphic>
          <a:graphicData uri="http://schemas.openxmlformats.org/drawingml/2006/table">
            <a:tbl>
              <a:tblPr/>
              <a:tblGrid>
                <a:gridCol w="8763000">
                  <a:extLst>
                    <a:ext uri="{9D8B030D-6E8A-4147-A177-3AD203B41FA5}">
                      <a16:colId xmlns:a16="http://schemas.microsoft.com/office/drawing/2014/main" val="20000"/>
                    </a:ext>
                  </a:extLst>
                </a:gridCol>
              </a:tblGrid>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Summary: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The Internal AI working group has agreed to implement a structured and secure approach to using AI tools within SQA by identifying and approving the most frequently used and valuable tools. The aim is to support staff in using these tools in an informed, secure and compliant way, ensuring data security and privacy.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Canva is an online graphic design tool. It can be used to create social media posts, presentations, posters, videos, logos and more e.g.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dirty="0">
                          <a:latin typeface="Arial" panose="020B0604020202020204" pitchFamily="34" charset="0"/>
                          <a:cs typeface="Arial" panose="020B0604020202020204" pitchFamily="34" charset="0"/>
                        </a:rPr>
                        <a:t>Graphic Design</a:t>
                      </a:r>
                      <a:r>
                        <a:rPr lang="en-GB" sz="1000" dirty="0">
                          <a:latin typeface="Arial" panose="020B0604020202020204" pitchFamily="34" charset="0"/>
                          <a:cs typeface="Arial" panose="020B0604020202020204" pitchFamily="34" charset="0"/>
                        </a:rPr>
                        <a:t>: Create professional-quality graphics for social media, marketing materials, presentations, and more, without needing advanced design skills.</a:t>
                      </a:r>
                    </a:p>
                    <a:p>
                      <a:r>
                        <a:rPr lang="en-GB" sz="1000" b="1" dirty="0">
                          <a:latin typeface="Arial" panose="020B0604020202020204" pitchFamily="34" charset="0"/>
                          <a:cs typeface="Arial" panose="020B0604020202020204" pitchFamily="34" charset="0"/>
                        </a:rPr>
                        <a:t>Templates</a:t>
                      </a:r>
                      <a:r>
                        <a:rPr lang="en-GB" sz="1000" dirty="0">
                          <a:latin typeface="Arial" panose="020B0604020202020204" pitchFamily="34" charset="0"/>
                          <a:cs typeface="Arial" panose="020B0604020202020204" pitchFamily="34" charset="0"/>
                        </a:rPr>
                        <a:t>: Access a wide range of customisable templates for various purposes, such as flyers, posters, infographics, and business cards, saving time on design work.</a:t>
                      </a:r>
                    </a:p>
                    <a:p>
                      <a:r>
                        <a:rPr lang="en-GB" sz="1000" b="1" dirty="0">
                          <a:latin typeface="Arial" panose="020B0604020202020204" pitchFamily="34" charset="0"/>
                          <a:cs typeface="Arial" panose="020B0604020202020204" pitchFamily="34" charset="0"/>
                        </a:rPr>
                        <a:t>Branding</a:t>
                      </a:r>
                      <a:r>
                        <a:rPr lang="en-GB" sz="1000" dirty="0">
                          <a:latin typeface="Arial" panose="020B0604020202020204" pitchFamily="34" charset="0"/>
                          <a:cs typeface="Arial" panose="020B0604020202020204" pitchFamily="34" charset="0"/>
                        </a:rPr>
                        <a:t>: Use the brand kit feature to maintain consistent colours, fonts, and logos across your designs, helping to strengthen your brand identity.</a:t>
                      </a:r>
                    </a:p>
                    <a:p>
                      <a:r>
                        <a:rPr lang="en-GB" sz="1000" b="1" dirty="0">
                          <a:latin typeface="Arial" panose="020B0604020202020204" pitchFamily="34" charset="0"/>
                          <a:cs typeface="Arial" panose="020B0604020202020204" pitchFamily="34" charset="0"/>
                        </a:rPr>
                        <a:t>Collaboration</a:t>
                      </a:r>
                      <a:r>
                        <a:rPr lang="en-GB" sz="1000" dirty="0">
                          <a:latin typeface="Arial" panose="020B0604020202020204" pitchFamily="34" charset="0"/>
                          <a:cs typeface="Arial" panose="020B0604020202020204" pitchFamily="34" charset="0"/>
                        </a:rPr>
                        <a:t>: Share designs with team members for feedback and collaboration, making it easier to work together on projects.</a:t>
                      </a:r>
                    </a:p>
                    <a:p>
                      <a:r>
                        <a:rPr lang="en-GB" sz="1000" b="1" dirty="0">
                          <a:latin typeface="Arial" panose="020B0604020202020204" pitchFamily="34" charset="0"/>
                          <a:cs typeface="Arial" panose="020B0604020202020204" pitchFamily="34" charset="0"/>
                        </a:rPr>
                        <a:t>Marketing Materials</a:t>
                      </a:r>
                      <a:r>
                        <a:rPr lang="en-GB" sz="1000" dirty="0">
                          <a:latin typeface="Arial" panose="020B0604020202020204" pitchFamily="34" charset="0"/>
                          <a:cs typeface="Arial" panose="020B0604020202020204" pitchFamily="34" charset="0"/>
                        </a:rPr>
                        <a:t>: Create promotional materials such as brochures, newsletters, and email headers to enhance your marketing efforts.</a:t>
                      </a:r>
                    </a:p>
                    <a:p>
                      <a:r>
                        <a:rPr lang="en-GB" sz="1000" b="1" dirty="0">
                          <a:latin typeface="Arial" panose="020B0604020202020204" pitchFamily="34" charset="0"/>
                          <a:cs typeface="Arial" panose="020B0604020202020204" pitchFamily="34" charset="0"/>
                        </a:rPr>
                        <a:t>User-Friendly Interface</a:t>
                      </a:r>
                      <a:r>
                        <a:rPr lang="en-GB" sz="1000" dirty="0">
                          <a:latin typeface="Arial" panose="020B0604020202020204" pitchFamily="34" charset="0"/>
                          <a:cs typeface="Arial" panose="020B0604020202020204" pitchFamily="34" charset="0"/>
                        </a:rPr>
                        <a:t>: The intuitive drag-and-drop interface makes it accessible for anyone, even those with little to no design experience.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Assumptions, Risks , Dependencies (A/R/D):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Using the free version of Canva comes with some risks, including:</a:t>
                      </a:r>
                    </a:p>
                    <a:p>
                      <a:r>
                        <a:rPr lang="en-GB" sz="1000" b="1" dirty="0">
                          <a:latin typeface="Arial" panose="020B0604020202020204" pitchFamily="34" charset="0"/>
                          <a:cs typeface="Arial" panose="020B0604020202020204" pitchFamily="34" charset="0"/>
                        </a:rPr>
                        <a:t>Content Licensing</a:t>
                      </a:r>
                      <a:r>
                        <a:rPr lang="en-GB" sz="1000" dirty="0">
                          <a:latin typeface="Arial" panose="020B0604020202020204" pitchFamily="34" charset="0"/>
                          <a:cs typeface="Arial" panose="020B0604020202020204" pitchFamily="34" charset="0"/>
                        </a:rPr>
                        <a:t>: While Canva offers many free resources, some elements may require proper licensing for commercial use. Misusing these can lead to copyright issues.</a:t>
                      </a:r>
                    </a:p>
                    <a:p>
                      <a:r>
                        <a:rPr lang="en-GB" sz="1000" b="1" dirty="0">
                          <a:latin typeface="Arial" panose="020B0604020202020204" pitchFamily="34" charset="0"/>
                          <a:cs typeface="Arial" panose="020B0604020202020204" pitchFamily="34" charset="0"/>
                        </a:rPr>
                        <a:t>Data Privacy</a:t>
                      </a:r>
                      <a:r>
                        <a:rPr lang="en-GB" sz="1000" dirty="0">
                          <a:latin typeface="Arial" panose="020B0604020202020204" pitchFamily="34" charset="0"/>
                          <a:cs typeface="Arial" panose="020B0604020202020204" pitchFamily="34" charset="0"/>
                        </a:rPr>
                        <a:t>: Uploading sensitive or proprietary information to Canva could pose privacy risks if data protection measures aren’t strictly followed.</a:t>
                      </a:r>
                    </a:p>
                    <a:p>
                      <a:r>
                        <a:rPr lang="en-GB" sz="1000" b="1" dirty="0">
                          <a:latin typeface="Arial" panose="020B0604020202020204" pitchFamily="34" charset="0"/>
                          <a:cs typeface="Arial" panose="020B0604020202020204" pitchFamily="34" charset="0"/>
                        </a:rPr>
                        <a:t>Quality Control</a:t>
                      </a:r>
                      <a:r>
                        <a:rPr lang="en-GB" sz="1000" dirty="0">
                          <a:latin typeface="Arial" panose="020B0604020202020204" pitchFamily="34" charset="0"/>
                          <a:cs typeface="Arial" panose="020B0604020202020204" pitchFamily="34" charset="0"/>
                        </a:rPr>
                        <a:t>: As designs are created quickly and easily, there may be a risk of lower quality or inconsistency if not properly reviewed.</a:t>
                      </a:r>
                    </a:p>
                    <a:p>
                      <a:r>
                        <a:rPr lang="en-GB" sz="1000" b="1" dirty="0">
                          <a:latin typeface="Arial" panose="020B0604020202020204" pitchFamily="34" charset="0"/>
                          <a:cs typeface="Arial" panose="020B0604020202020204" pitchFamily="34" charset="0"/>
                        </a:rPr>
                        <a:t>Collaboration Risks</a:t>
                      </a:r>
                      <a:r>
                        <a:rPr lang="en-GB" sz="1000" dirty="0">
                          <a:latin typeface="Arial" panose="020B0604020202020204" pitchFamily="34" charset="0"/>
                          <a:cs typeface="Arial" panose="020B0604020202020204" pitchFamily="34" charset="0"/>
                        </a:rPr>
                        <a:t>: Sharing designs with team members can lead to unauthorised edits or changes if access controls aren’t managed properly.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endParaRPr kumimoji="0" lang="en-GB" sz="5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cap="none" normalizeH="0" baseline="0" dirty="0">
                          <a:ln>
                            <a:noFill/>
                          </a:ln>
                          <a:solidFill>
                            <a:schemeClr val="tx1"/>
                          </a:solidFill>
                          <a:effectLst/>
                          <a:latin typeface="Arial" charset="0"/>
                          <a:cs typeface="Arial" charset="0"/>
                        </a:rPr>
                        <a:t>Alternatives Considered: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cap="none" normalizeH="0" baseline="0" dirty="0">
                          <a:ln>
                            <a:noFill/>
                          </a:ln>
                          <a:solidFill>
                            <a:schemeClr val="tx1"/>
                          </a:solidFill>
                          <a:effectLst/>
                          <a:latin typeface="Arial" charset="0"/>
                          <a:cs typeface="Arial" charset="0"/>
                        </a:rPr>
                        <a:t>Canva has been identified as one of the most frequently used AI tools and has been approved by the Internal AI working group.</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2683048431"/>
              </p:ext>
            </p:extLst>
          </p:nvPr>
        </p:nvGraphicFramePr>
        <p:xfrm>
          <a:off x="167949" y="1058862"/>
          <a:ext cx="8752115" cy="4399859"/>
        </p:xfrm>
        <a:graphic>
          <a:graphicData uri="http://schemas.openxmlformats.org/drawingml/2006/table">
            <a:tbl>
              <a:tblPr firstRow="1" firstCol="1" bandRow="1">
                <a:tableStyleId>{F5AB1C69-6EDB-4FF4-983F-18BD219EF322}</a:tableStyleId>
              </a:tblPr>
              <a:tblGrid>
                <a:gridCol w="658263">
                  <a:extLst>
                    <a:ext uri="{9D8B030D-6E8A-4147-A177-3AD203B41FA5}">
                      <a16:colId xmlns:a16="http://schemas.microsoft.com/office/drawing/2014/main" val="735300498"/>
                    </a:ext>
                  </a:extLst>
                </a:gridCol>
                <a:gridCol w="8093852">
                  <a:extLst>
                    <a:ext uri="{9D8B030D-6E8A-4147-A177-3AD203B41FA5}">
                      <a16:colId xmlns:a16="http://schemas.microsoft.com/office/drawing/2014/main" val="4239288205"/>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GB"/>
                    </a:p>
                  </a:txBody>
                  <a:tcPr/>
                </a:tc>
                <a:extLst>
                  <a:ext uri="{0D108BD9-81ED-4DB2-BD59-A6C34878D82A}">
                    <a16:rowId xmlns:a16="http://schemas.microsoft.com/office/drawing/2014/main" val="4290699109"/>
                  </a:ext>
                </a:extLst>
              </a:tr>
              <a:tr h="242309">
                <a:tc gridSpan="2">
                  <a:txBody>
                    <a:bodyPr/>
                    <a:lstStyle/>
                    <a:p>
                      <a:pPr marL="0" algn="ctr" defTabSz="914400" rtl="0" eaLnBrk="1" latinLnBrk="0" hangingPunct="1">
                        <a:lnSpc>
                          <a:spcPct val="107000"/>
                        </a:lnSpc>
                        <a:spcAft>
                          <a:spcPts val="800"/>
                        </a:spcAft>
                      </a:pPr>
                      <a:r>
                        <a:rPr lang="en-GB" sz="1000" b="1" dirty="0">
                          <a:solidFill>
                            <a:schemeClr val="tx1"/>
                          </a:solidFill>
                          <a:effectLst/>
                        </a:rPr>
                        <a:t>General</a:t>
                      </a:r>
                      <a:endParaRPr kumimoji="0" lang="en-GB" sz="1000" b="1" i="0" u="none" strike="noStrike" kern="1200" cap="none" normalizeH="0" baseline="0" dirty="0">
                        <a:ln>
                          <a:noFill/>
                        </a:ln>
                        <a:solidFill>
                          <a:schemeClr val="tx1"/>
                        </a:solidFill>
                        <a:effectLst/>
                        <a:latin typeface="Arial" charset="0"/>
                        <a:ea typeface="+mn-ea"/>
                        <a:cs typeface="Arial" charset="0"/>
                      </a:endParaRPr>
                    </a:p>
                  </a:txBody>
                  <a:tcPr marL="45720" marR="45720" anchor="ctr"/>
                </a:tc>
                <a:tc hMerge="1">
                  <a:txBody>
                    <a:bodyPr/>
                    <a:lstStyle/>
                    <a:p>
                      <a:pPr marL="0" algn="ctr" defTabSz="914400" rtl="0" eaLnBrk="1" latinLnBrk="0" hangingPunct="1">
                        <a:lnSpc>
                          <a:spcPct val="107000"/>
                        </a:lnSpc>
                        <a:spcAft>
                          <a:spcPts val="800"/>
                        </a:spcAft>
                      </a:pPr>
                      <a:r>
                        <a:rPr lang="en-GB" sz="1000" b="1">
                          <a:solidFill>
                            <a:schemeClr val="tx1"/>
                          </a:solidFill>
                          <a:effectLst/>
                        </a:rPr>
                        <a:t>General</a:t>
                      </a:r>
                      <a:endParaRPr kumimoji="0" lang="en-GB" sz="1000" b="1" i="0" u="none" strike="noStrike" kern="1200" cap="none" normalizeH="0" baseline="0">
                        <a:ln>
                          <a:noFill/>
                        </a:ln>
                        <a:solidFill>
                          <a:schemeClr val="tx1"/>
                        </a:solidFill>
                        <a:effectLst/>
                        <a:latin typeface="Arial" charset="0"/>
                        <a:ea typeface="+mn-ea"/>
                        <a:cs typeface="Arial" charset="0"/>
                      </a:endParaRPr>
                    </a:p>
                  </a:txBody>
                  <a:tcPr marL="45720" marR="45720" anchor="ctr">
                    <a:solidFill>
                      <a:schemeClr val="accent1"/>
                    </a:solidFill>
                  </a:tcPr>
                </a:tc>
                <a:extLst>
                  <a:ext uri="{0D108BD9-81ED-4DB2-BD59-A6C34878D82A}">
                    <a16:rowId xmlns:a16="http://schemas.microsoft.com/office/drawing/2014/main" val="436226597"/>
                  </a:ext>
                </a:extLst>
              </a:tr>
              <a:tr h="428230">
                <a:tc>
                  <a:txBody>
                    <a:bodyPr/>
                    <a:lstStyle/>
                    <a:p>
                      <a:pPr algn="ctr">
                        <a:lnSpc>
                          <a:spcPct val="107000"/>
                        </a:lnSpc>
                        <a:spcAft>
                          <a:spcPts val="800"/>
                        </a:spcAft>
                      </a:pPr>
                      <a:r>
                        <a:rPr lang="en-GB" sz="1100" dirty="0">
                          <a:solidFill>
                            <a:schemeClr val="tx1"/>
                          </a:solidFill>
                          <a:effectLst/>
                        </a:rPr>
                        <a:t>Financial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algn="l" defTabSz="914400" rtl="0" eaLnBrk="1" latinLnBrk="0" hangingPunct="1">
                        <a:lnSpc>
                          <a:spcPct val="107000"/>
                        </a:lnSpc>
                        <a:spcAft>
                          <a:spcPts val="800"/>
                        </a:spcAft>
                      </a:pPr>
                      <a:r>
                        <a:rPr kumimoji="0" lang="en-GB" sz="1000" b="0" u="none" strike="noStrike" kern="1200" cap="none" normalizeH="0" baseline="0" dirty="0">
                          <a:ln>
                            <a:noFill/>
                          </a:ln>
                          <a:solidFill>
                            <a:schemeClr val="tx1"/>
                          </a:solidFill>
                          <a:effectLst/>
                        </a:rPr>
                        <a:t>Free SaaS offering</a:t>
                      </a:r>
                      <a:endParaRPr kumimoji="0" lang="en-GB" sz="1000" b="0" i="0" u="none" strike="noStrike" kern="1200" cap="none" normalizeH="0" baseline="0" dirty="0">
                        <a:ln>
                          <a:noFill/>
                        </a:ln>
                        <a:solidFill>
                          <a:schemeClr val="tx1"/>
                        </a:solidFill>
                        <a:effectLst/>
                        <a:latin typeface="Arial" charset="0"/>
                        <a:ea typeface="+mn-ea"/>
                        <a:cs typeface="Arial" charset="0"/>
                      </a:endParaRPr>
                    </a:p>
                  </a:txBody>
                  <a:tcPr marL="45720" marR="45720"/>
                </a:tc>
                <a:extLst>
                  <a:ext uri="{0D108BD9-81ED-4DB2-BD59-A6C34878D82A}">
                    <a16:rowId xmlns:a16="http://schemas.microsoft.com/office/drawing/2014/main" val="3139297911"/>
                  </a:ext>
                </a:extLst>
              </a:tr>
              <a:tr h="453203">
                <a:tc>
                  <a:txBody>
                    <a:bodyPr/>
                    <a:lstStyle/>
                    <a:p>
                      <a:pPr algn="ctr">
                        <a:lnSpc>
                          <a:spcPct val="107000"/>
                        </a:lnSpc>
                        <a:spcAft>
                          <a:spcPts val="800"/>
                        </a:spcAft>
                      </a:pPr>
                      <a:r>
                        <a:rPr lang="en-GB" sz="1100" dirty="0">
                          <a:solidFill>
                            <a:schemeClr val="tx1"/>
                          </a:solidFill>
                          <a:effectLst/>
                        </a:rPr>
                        <a:t>People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000" b="0" u="none" strike="noStrike" kern="1200" cap="none" normalizeH="0" baseline="0" dirty="0">
                          <a:ln>
                            <a:noFill/>
                          </a:ln>
                          <a:solidFill>
                            <a:schemeClr val="tx1"/>
                          </a:solidFill>
                          <a:effectLst/>
                        </a:rPr>
                        <a:t>Tool available to all staff.</a:t>
                      </a:r>
                    </a:p>
                    <a:p>
                      <a:r>
                        <a:rPr lang="en-GB" sz="1000" dirty="0"/>
                        <a:t>Using Canva typically doesn’t require formal training, but some familiarity with its features can enhance the experience e.g.</a:t>
                      </a:r>
                    </a:p>
                    <a:p>
                      <a:r>
                        <a:rPr lang="en-GB" sz="1000" b="1" dirty="0"/>
                        <a:t>Explore the Interface</a:t>
                      </a:r>
                      <a:r>
                        <a:rPr lang="en-GB" sz="1000" dirty="0"/>
                        <a:t>: Spend time navigating the platform to understand its layout, tools, and functionalities.</a:t>
                      </a:r>
                    </a:p>
                    <a:p>
                      <a:r>
                        <a:rPr lang="en-GB" sz="1000" b="1" dirty="0"/>
                        <a:t>Use Templates</a:t>
                      </a:r>
                      <a:r>
                        <a:rPr lang="en-GB" sz="1000" dirty="0"/>
                        <a:t>: Start with pre-designed templates to get a feel for design elements and layouts without starting from scratch.</a:t>
                      </a:r>
                    </a:p>
                    <a:p>
                      <a:r>
                        <a:rPr lang="en-GB" sz="1000" b="1" dirty="0"/>
                        <a:t>Learn Basic Design Principles</a:t>
                      </a:r>
                      <a:r>
                        <a:rPr lang="en-GB" sz="1000" dirty="0"/>
                        <a:t>: Familiarise yourself with fundamental design concepts, such as colour theory, typography, and composition, to create visually appealing content.</a:t>
                      </a:r>
                    </a:p>
                    <a:p>
                      <a:r>
                        <a:rPr lang="en-GB" sz="1000" b="1" dirty="0"/>
                        <a:t>Watch Tutorials</a:t>
                      </a:r>
                      <a:r>
                        <a:rPr lang="en-GB" sz="1000" dirty="0"/>
                        <a:t>: Canva offers a range of tutorials and resources that can help you learn how to use specific features effectively.</a:t>
                      </a:r>
                    </a:p>
                    <a:p>
                      <a:r>
                        <a:rPr lang="en-GB" sz="1000" b="1" dirty="0"/>
                        <a:t>Practice</a:t>
                      </a:r>
                      <a:r>
                        <a:rPr lang="en-GB" sz="1000" dirty="0"/>
                        <a:t>: Regularly create different types of content to build confidence and discover new features.</a:t>
                      </a:r>
                    </a:p>
                    <a:p>
                      <a:r>
                        <a:rPr lang="en-GB" sz="1000" b="1" dirty="0"/>
                        <a:t>Utilise Help Resources</a:t>
                      </a:r>
                      <a:r>
                        <a:rPr lang="en-GB" sz="1000" dirty="0"/>
                        <a:t>: Take advantage of Canva’s help centre and community forums for troubleshooting and tips.</a:t>
                      </a:r>
                    </a:p>
                    <a:p>
                      <a:pPr>
                        <a:lnSpc>
                          <a:spcPct val="107000"/>
                        </a:lnSpc>
                        <a:spcAft>
                          <a:spcPts val="800"/>
                        </a:spcAft>
                      </a:pPr>
                      <a:br>
                        <a:rPr kumimoji="0" lang="en-GB" sz="1000" b="0" u="none" strike="noStrike" kern="1200" cap="none" normalizeH="0" baseline="0" dirty="0">
                          <a:ln>
                            <a:noFill/>
                          </a:ln>
                          <a:solidFill>
                            <a:srgbClr val="000000"/>
                          </a:solidFill>
                          <a:effectLst/>
                        </a:rPr>
                      </a:br>
                      <a:r>
                        <a:rPr kumimoji="0" lang="en-GB" sz="1000" b="0" u="none" strike="noStrike" kern="1200" cap="none" normalizeH="0" baseline="0" dirty="0">
                          <a:ln>
                            <a:noFill/>
                          </a:ln>
                          <a:solidFill>
                            <a:srgbClr val="FF0000"/>
                          </a:solidFill>
                          <a:effectLst/>
                        </a:rPr>
                        <a:t>Is an Equality Impact Assessment (</a:t>
                      </a:r>
                      <a:r>
                        <a:rPr kumimoji="0" lang="en-GB" sz="1000" b="0" u="none" strike="noStrike" kern="1200" cap="none" normalizeH="0" baseline="0" dirty="0" err="1">
                          <a:ln>
                            <a:noFill/>
                          </a:ln>
                          <a:solidFill>
                            <a:srgbClr val="FF0000"/>
                          </a:solidFill>
                          <a:effectLst/>
                        </a:rPr>
                        <a:t>EqIA</a:t>
                      </a:r>
                      <a:r>
                        <a:rPr kumimoji="0" lang="en-GB" sz="1000" b="0" u="none" strike="noStrike" kern="1200" cap="none" normalizeH="0" baseline="0" dirty="0">
                          <a:ln>
                            <a:noFill/>
                          </a:ln>
                          <a:solidFill>
                            <a:srgbClr val="FF0000"/>
                          </a:solidFill>
                          <a:effectLst/>
                        </a:rPr>
                        <a:t>) needed (has a </a:t>
                      </a:r>
                      <a:r>
                        <a:rPr kumimoji="0" lang="en-GB" sz="1000" b="0" u="none" strike="noStrike" kern="1200" cap="none" normalizeH="0" baseline="0" dirty="0">
                          <a:ln>
                            <a:noFill/>
                          </a:ln>
                          <a:solidFill>
                            <a:srgbClr val="0000FF"/>
                          </a:solidFill>
                          <a:effectLst/>
                          <a:hlinkClick r:id="rId3">
                            <a:extLst>
                              <a:ext uri="{A12FA001-AC4F-418D-AE19-62706E023703}">
                                <ahyp:hlinkClr xmlns:ahyp="http://schemas.microsoft.com/office/drawing/2018/hyperlinkcolor" val="tx"/>
                              </a:ext>
                            </a:extLst>
                          </a:hlinkClick>
                        </a:rPr>
                        <a:t>Screening Review</a:t>
                      </a:r>
                      <a:r>
                        <a:rPr lang="en-GB" sz="1000" b="0" u="none" strike="noStrike" kern="1200" cap="none" normalizeH="0" baseline="0" dirty="0">
                          <a:ln>
                            <a:noFill/>
                          </a:ln>
                          <a:solidFill>
                            <a:srgbClr val="FF0000"/>
                          </a:solidFill>
                          <a:effectLst/>
                          <a:hlinkClick r:id="rId3">
                            <a:extLst>
                              <a:ext uri="{A12FA001-AC4F-418D-AE19-62706E023703}">
                                <ahyp:hlinkClr xmlns:ahyp="http://schemas.microsoft.com/office/drawing/2018/hyperlinkcolor" val="tx"/>
                              </a:ext>
                            </a:extLst>
                          </a:hlinkClick>
                        </a:rPr>
                        <a:t> </a:t>
                      </a:r>
                      <a:r>
                        <a:rPr lang="en-GB" sz="1000" b="0" u="none" strike="noStrike" kern="1200" cap="none" normalizeH="0" baseline="0" dirty="0">
                          <a:ln>
                            <a:noFill/>
                          </a:ln>
                          <a:solidFill>
                            <a:srgbClr val="FF0000"/>
                          </a:solidFill>
                          <a:effectLst/>
                        </a:rPr>
                        <a:t> </a:t>
                      </a:r>
                      <a:r>
                        <a:rPr kumimoji="0" lang="en-GB" sz="1000" b="0" u="none" strike="noStrike" kern="1200" cap="none" normalizeH="0" baseline="0" dirty="0">
                          <a:ln>
                            <a:noFill/>
                          </a:ln>
                          <a:solidFill>
                            <a:srgbClr val="FF0000"/>
                          </a:solidFill>
                          <a:effectLst/>
                        </a:rPr>
                        <a:t>been completed)?</a:t>
                      </a:r>
                      <a:endParaRPr kumimoji="0" lang="en-GB" sz="1000" b="0" i="0" u="none" strike="noStrike" kern="1200" cap="none" normalizeH="0" baseline="0" dirty="0">
                        <a:ln>
                          <a:noFill/>
                        </a:ln>
                        <a:solidFill>
                          <a:srgbClr val="FF0000"/>
                        </a:solidFill>
                        <a:effectLst/>
                        <a:latin typeface="Arial" charset="0"/>
                        <a:ea typeface="+mn-ea"/>
                        <a:cs typeface="Arial" charset="0"/>
                      </a:endParaRPr>
                    </a:p>
                    <a:p>
                      <a:pPr lvl="0" algn="l">
                        <a:lnSpc>
                          <a:spcPct val="100000"/>
                        </a:lnSpc>
                        <a:spcBef>
                          <a:spcPts val="0"/>
                        </a:spcBef>
                        <a:spcAft>
                          <a:spcPts val="0"/>
                        </a:spcAft>
                        <a:buNone/>
                      </a:pPr>
                      <a:r>
                        <a:rPr lang="en-GB" sz="1000" b="0" i="0" u="none" strike="noStrike" kern="1200" cap="none" normalizeH="0" baseline="0" noProof="0" dirty="0">
                          <a:ln>
                            <a:noFill/>
                          </a:ln>
                          <a:solidFill>
                            <a:schemeClr val="tx1"/>
                          </a:solidFill>
                          <a:effectLst/>
                          <a:latin typeface="Calibri"/>
                        </a:rPr>
                        <a:t>An overarching EQIA document is currently being developed for the use of these AI tools by the EQIA Manager</a:t>
                      </a:r>
                      <a:endParaRPr lang="en-GB" sz="1000" b="0" i="0" u="none" strike="noStrike" kern="1200" cap="none" normalizeH="0" baseline="0" noProof="0" dirty="0">
                        <a:ln>
                          <a:noFill/>
                        </a:ln>
                        <a:solidFill>
                          <a:srgbClr val="000000"/>
                        </a:solidFill>
                        <a:effectLst/>
                        <a:latin typeface="Calibri"/>
                      </a:endParaRPr>
                    </a:p>
                    <a:p>
                      <a:pPr lvl="0">
                        <a:lnSpc>
                          <a:spcPct val="107000"/>
                        </a:lnSpc>
                        <a:spcAft>
                          <a:spcPts val="800"/>
                        </a:spcAft>
                        <a:buNone/>
                      </a:pPr>
                      <a:endParaRPr lang="en-GB" sz="1000" b="0" u="none" strike="noStrike" kern="1200" cap="none" normalizeH="0" baseline="0" dirty="0">
                        <a:ln>
                          <a:noFill/>
                        </a:ln>
                        <a:solidFill>
                          <a:srgbClr val="FF0000"/>
                        </a:solidFill>
                        <a:effectLst/>
                      </a:endParaRPr>
                    </a:p>
                  </a:txBody>
                  <a:tcPr marL="45720" marR="45720"/>
                </a:tc>
                <a:extLst>
                  <a:ext uri="{0D108BD9-81ED-4DB2-BD59-A6C34878D82A}">
                    <a16:rowId xmlns:a16="http://schemas.microsoft.com/office/drawing/2014/main" val="3934857303"/>
                  </a:ext>
                </a:extLst>
              </a:tr>
              <a:tr h="659578">
                <a:tc>
                  <a:txBody>
                    <a:bodyPr/>
                    <a:lstStyle/>
                    <a:p>
                      <a:pPr algn="ctr">
                        <a:lnSpc>
                          <a:spcPct val="107000"/>
                        </a:lnSpc>
                        <a:spcAft>
                          <a:spcPts val="800"/>
                        </a:spcAft>
                      </a:pPr>
                      <a:r>
                        <a:rPr lang="en-GB" sz="1100" dirty="0">
                          <a:solidFill>
                            <a:schemeClr val="tx1"/>
                          </a:solidFill>
                          <a:effectLst/>
                        </a:rPr>
                        <a:t>Legal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000" b="1" u="none" strike="noStrike" cap="none" normalizeH="0" baseline="0" dirty="0">
                          <a:ln>
                            <a:noFill/>
                          </a:ln>
                          <a:solidFill>
                            <a:srgbClr val="FF0000"/>
                          </a:solidFill>
                          <a:effectLst/>
                        </a:rPr>
                        <a:t>Have you completed a </a:t>
                      </a:r>
                      <a:r>
                        <a:rPr kumimoji="0"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Data </a:t>
                      </a:r>
                      <a:r>
                        <a:rPr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Protection </a:t>
                      </a:r>
                      <a:r>
                        <a:rPr kumimoji="0"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Impact Assessment</a:t>
                      </a:r>
                      <a:r>
                        <a:rPr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 </a:t>
                      </a:r>
                      <a:r>
                        <a:rPr kumimoji="0" lang="en-GB" sz="1000" b="1" u="none" strike="noStrike" cap="none" normalizeH="0" baseline="0" dirty="0">
                          <a:ln>
                            <a:noFill/>
                          </a:ln>
                          <a:solidFill>
                            <a:srgbClr val="FF0000"/>
                          </a:solidFill>
                          <a:effectLst/>
                        </a:rPr>
                        <a:t> (Yes/No)?</a:t>
                      </a:r>
                      <a:endParaRPr kumimoji="0" lang="en-GB" sz="1000" b="0" u="none" strike="noStrike" kern="1200" cap="none" normalizeH="0" baseline="0" dirty="0">
                        <a:ln>
                          <a:noFill/>
                        </a:ln>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If no - why is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If yes - what was the outcome?</a:t>
                      </a:r>
                    </a:p>
                    <a:p>
                      <a:pPr marL="0" marR="0" lvl="0" indent="0" algn="l">
                        <a:lnSpc>
                          <a:spcPct val="100000"/>
                        </a:lnSpc>
                        <a:spcBef>
                          <a:spcPct val="0"/>
                        </a:spcBef>
                        <a:spcAft>
                          <a:spcPct val="0"/>
                        </a:spcAft>
                        <a:buNone/>
                      </a:pPr>
                      <a:r>
                        <a:rPr lang="en-GB" sz="1000" b="0" i="0" u="none" strike="noStrike" kern="1200" cap="none" normalizeH="0" baseline="0" noProof="0" dirty="0">
                          <a:ln>
                            <a:noFill/>
                          </a:ln>
                          <a:solidFill>
                            <a:schemeClr val="tx1"/>
                          </a:solidFill>
                          <a:effectLst/>
                          <a:latin typeface="Calibri"/>
                        </a:rPr>
                        <a:t>No – use of personal data in AI tools is not permitted, so does not apply.</a:t>
                      </a:r>
                      <a:endParaRPr lang="en-GB" dirty="0"/>
                    </a:p>
                  </a:txBody>
                  <a:tcPr marL="45720" marR="45720"/>
                </a:tc>
                <a:extLst>
                  <a:ext uri="{0D108BD9-81ED-4DB2-BD59-A6C34878D82A}">
                    <a16:rowId xmlns:a16="http://schemas.microsoft.com/office/drawing/2014/main" val="2938225486"/>
                  </a:ext>
                </a:extLst>
              </a:tr>
              <a:tr h="434552">
                <a:tc>
                  <a:txBody>
                    <a:bodyPr/>
                    <a:lstStyle/>
                    <a:p>
                      <a:pPr algn="ctr">
                        <a:lnSpc>
                          <a:spcPct val="107000"/>
                        </a:lnSpc>
                        <a:spcAft>
                          <a:spcPts val="800"/>
                        </a:spcAft>
                      </a:pPr>
                      <a:r>
                        <a:rPr lang="en-GB" sz="1100" b="1" kern="1200" dirty="0">
                          <a:solidFill>
                            <a:schemeClr val="tx1"/>
                          </a:solidFill>
                          <a:effectLst/>
                        </a:rPr>
                        <a:t>Method</a:t>
                      </a:r>
                      <a:endParaRPr lang="en-GB" sz="1100" b="1" kern="1200" dirty="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Tool available to all staff.</a:t>
                      </a:r>
                      <a:endParaRPr kumimoji="0" lang="en-GB" sz="1000" b="0" u="none" strike="noStrike" kern="1200" cap="none" normalizeH="0" baseline="0" dirty="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709708027"/>
                  </a:ext>
                </a:extLst>
              </a:tr>
            </a:tbl>
          </a:graphicData>
        </a:graphic>
      </p:graphicFrame>
    </p:spTree>
    <p:extLst>
      <p:ext uri="{BB962C8B-B14F-4D97-AF65-F5344CB8AC3E}">
        <p14:creationId xmlns:p14="http://schemas.microsoft.com/office/powerpoint/2010/main" val="152834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3187320974"/>
              </p:ext>
            </p:extLst>
          </p:nvPr>
        </p:nvGraphicFramePr>
        <p:xfrm>
          <a:off x="167949" y="1058862"/>
          <a:ext cx="8752115" cy="4348123"/>
        </p:xfrm>
        <a:graphic>
          <a:graphicData uri="http://schemas.openxmlformats.org/drawingml/2006/table">
            <a:tbl>
              <a:tblPr firstRow="1" firstCol="1" bandRow="1">
                <a:tableStyleId>{F5AB1C69-6EDB-4FF4-983F-18BD219EF322}</a:tableStyleId>
              </a:tblPr>
              <a:tblGrid>
                <a:gridCol w="927131">
                  <a:extLst>
                    <a:ext uri="{9D8B030D-6E8A-4147-A177-3AD203B41FA5}">
                      <a16:colId xmlns:a16="http://schemas.microsoft.com/office/drawing/2014/main" val="735300498"/>
                    </a:ext>
                  </a:extLst>
                </a:gridCol>
                <a:gridCol w="7824984">
                  <a:extLst>
                    <a:ext uri="{9D8B030D-6E8A-4147-A177-3AD203B41FA5}">
                      <a16:colId xmlns:a16="http://schemas.microsoft.com/office/drawing/2014/main" val="75818357"/>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pPr algn="ctr">
                        <a:lnSpc>
                          <a:spcPct val="107000"/>
                        </a:lnSpc>
                        <a:spcAft>
                          <a:spcPts val="800"/>
                        </a:spcAft>
                      </a:pP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90699109"/>
                  </a:ext>
                </a:extLst>
              </a:tr>
              <a:tr h="2399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u="none" strike="noStrike" kern="1200" cap="none" normalizeH="0" baseline="0" dirty="0">
                          <a:ln>
                            <a:noFill/>
                          </a:ln>
                          <a:solidFill>
                            <a:schemeClr val="tx1"/>
                          </a:solidFill>
                          <a:effectLst/>
                        </a:rPr>
                        <a:t>IT Governance</a:t>
                      </a:r>
                      <a:endParaRPr kumimoji="0" lang="en-GB" sz="1000" b="1" u="none" strike="noStrike" kern="1200" cap="none" normalizeH="0" baseline="0" dirty="0">
                        <a:ln>
                          <a:noFill/>
                        </a:ln>
                        <a:solidFill>
                          <a:schemeClr val="tx1"/>
                        </a:solidFill>
                        <a:effectLst/>
                        <a:latin typeface="+mn-lt"/>
                        <a:ea typeface="+mn-ea"/>
                        <a:cs typeface="+mn-cs"/>
                      </a:endParaRPr>
                    </a:p>
                  </a:txBody>
                  <a:tcPr marL="45720" marR="45720"/>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u="none" strike="noStrike" kern="1200" cap="none" normalizeH="0" baseline="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133713291"/>
                  </a:ext>
                </a:extLst>
              </a:tr>
              <a:tr h="405860">
                <a:tc>
                  <a:txBody>
                    <a:bodyPr/>
                    <a:lstStyle/>
                    <a:p>
                      <a:pPr algn="ctr">
                        <a:lnSpc>
                          <a:spcPct val="107000"/>
                        </a:lnSpc>
                        <a:spcAft>
                          <a:spcPts val="800"/>
                        </a:spcAft>
                      </a:pPr>
                      <a:r>
                        <a:rPr lang="en-GB" sz="1100" b="1" kern="1200">
                          <a:solidFill>
                            <a:schemeClr val="tx1"/>
                          </a:solidFill>
                          <a:effectLst/>
                        </a:rPr>
                        <a:t>Support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00" dirty="0"/>
                        <a:t>Users will go to </a:t>
                      </a:r>
                      <a:r>
                        <a:rPr lang="en-GB" sz="1000" dirty="0">
                          <a:hlinkClick r:id="rId3"/>
                        </a:rPr>
                        <a:t>canva.com</a:t>
                      </a:r>
                      <a:r>
                        <a:rPr lang="en-GB" sz="1000" dirty="0"/>
                        <a:t> on a web browser</a:t>
                      </a:r>
                      <a:r>
                        <a:rPr lang="en-GB" sz="1000" dirty="0">
                          <a:solidFill>
                            <a:srgbClr val="FF0000"/>
                          </a:solidFill>
                        </a:rPr>
                        <a:t>.</a:t>
                      </a:r>
                      <a:endParaRPr kumimoji="0" lang="en-GB" sz="1000" b="0" i="0" u="none" strike="noStrike" kern="1200" cap="none" normalizeH="0" baseline="0" dirty="0">
                        <a:ln>
                          <a:noFill/>
                        </a:ln>
                        <a:solidFill>
                          <a:srgbClr val="FF0000"/>
                        </a:solidFill>
                        <a:effectLst/>
                        <a:latin typeface="+mn-lt"/>
                        <a:ea typeface="+mn-ea"/>
                        <a:cs typeface="Arial" charset="0"/>
                      </a:endParaRPr>
                    </a:p>
                  </a:txBody>
                  <a:tcPr marL="45720" marR="45720"/>
                </a:tc>
                <a:extLst>
                  <a:ext uri="{0D108BD9-81ED-4DB2-BD59-A6C34878D82A}">
                    <a16:rowId xmlns:a16="http://schemas.microsoft.com/office/drawing/2014/main" val="3932695988"/>
                  </a:ext>
                </a:extLst>
              </a:tr>
              <a:tr h="359172">
                <a:tc>
                  <a:txBody>
                    <a:bodyPr/>
                    <a:lstStyle/>
                    <a:p>
                      <a:pPr algn="ctr">
                        <a:lnSpc>
                          <a:spcPct val="107000"/>
                        </a:lnSpc>
                        <a:spcAft>
                          <a:spcPts val="800"/>
                        </a:spcAft>
                      </a:pPr>
                      <a:r>
                        <a:rPr lang="en-GB" sz="1100" b="1" kern="1200">
                          <a:solidFill>
                            <a:schemeClr val="tx1"/>
                          </a:solidFill>
                          <a:effectLst/>
                        </a:rPr>
                        <a:t>Licencing</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Free SaaS offering</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742274231"/>
                  </a:ext>
                </a:extLst>
              </a:tr>
              <a:tr h="516604">
                <a:tc>
                  <a:txBody>
                    <a:bodyPr/>
                    <a:lstStyle/>
                    <a:p>
                      <a:pPr algn="ctr">
                        <a:lnSpc>
                          <a:spcPct val="107000"/>
                        </a:lnSpc>
                        <a:spcAft>
                          <a:spcPts val="800"/>
                        </a:spcAft>
                      </a:pPr>
                      <a:r>
                        <a:rPr lang="en-GB" sz="1100" b="1" kern="1200">
                          <a:solidFill>
                            <a:schemeClr val="tx1"/>
                          </a:solidFill>
                          <a:effectLst/>
                        </a:rPr>
                        <a:t>Admin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mn-lt"/>
                          <a:ea typeface="+mn-ea"/>
                          <a:cs typeface="Arial" charset="0"/>
                        </a:rPr>
                        <a:t>AI tool usage will be regularly monitored.</a:t>
                      </a:r>
                    </a:p>
                  </a:txBody>
                  <a:tcPr marL="45720" marR="45720"/>
                </a:tc>
                <a:extLst>
                  <a:ext uri="{0D108BD9-81ED-4DB2-BD59-A6C34878D82A}">
                    <a16:rowId xmlns:a16="http://schemas.microsoft.com/office/drawing/2014/main" val="891336630"/>
                  </a:ext>
                </a:extLst>
              </a:tr>
              <a:tr h="428230">
                <a:tc>
                  <a:txBody>
                    <a:bodyPr/>
                    <a:lstStyle/>
                    <a:p>
                      <a:pPr algn="ctr">
                        <a:lnSpc>
                          <a:spcPct val="107000"/>
                        </a:lnSpc>
                        <a:spcAft>
                          <a:spcPts val="800"/>
                        </a:spcAft>
                      </a:pPr>
                      <a:r>
                        <a:rPr lang="en-GB" sz="1100" b="1" kern="1200">
                          <a:solidFill>
                            <a:schemeClr val="tx1"/>
                          </a:solidFill>
                          <a:effectLst/>
                        </a:rPr>
                        <a:t>Deployment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00" dirty="0">
                          <a:solidFill>
                            <a:schemeClr val="tx1"/>
                          </a:solidFill>
                        </a:rPr>
                        <a:t>Users don't need to install any software locally; they </a:t>
                      </a:r>
                      <a:r>
                        <a:rPr lang="en-GB" sz="1000" dirty="0"/>
                        <a:t>simply log in to the service and interact with the model online.</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25413246"/>
                  </a:ext>
                </a:extLst>
              </a:tr>
              <a:tr h="348066">
                <a:tc>
                  <a:txBody>
                    <a:bodyPr/>
                    <a:lstStyle/>
                    <a:p>
                      <a:pPr algn="ctr">
                        <a:lnSpc>
                          <a:spcPct val="107000"/>
                        </a:lnSpc>
                        <a:spcAft>
                          <a:spcPts val="800"/>
                        </a:spcAft>
                      </a:pPr>
                      <a:r>
                        <a:rPr lang="en-GB" sz="1100" b="1" kern="1200">
                          <a:solidFill>
                            <a:schemeClr val="tx1"/>
                          </a:solidFill>
                          <a:effectLst/>
                        </a:rPr>
                        <a:t>Integration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N/A</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018370018"/>
                  </a:ext>
                </a:extLst>
              </a:tr>
              <a:tr h="359172">
                <a:tc>
                  <a:txBody>
                    <a:bodyPr/>
                    <a:lstStyle/>
                    <a:p>
                      <a:pPr algn="ctr">
                        <a:lnSpc>
                          <a:spcPct val="107000"/>
                        </a:lnSpc>
                        <a:spcAft>
                          <a:spcPts val="800"/>
                        </a:spcAft>
                      </a:pPr>
                      <a:r>
                        <a:rPr lang="en-GB" sz="1100" b="1" kern="1200">
                          <a:solidFill>
                            <a:schemeClr val="tx1"/>
                          </a:solidFill>
                          <a:effectLst/>
                        </a:rPr>
                        <a:t>Security</a:t>
                      </a:r>
                      <a:endParaRPr lang="en-GB" sz="1100" b="1" kern="1200">
                        <a:solidFill>
                          <a:schemeClr val="tx1"/>
                        </a:solidFill>
                        <a:effectLst/>
                        <a:latin typeface="+mn-lt"/>
                        <a:ea typeface="+mn-ea"/>
                        <a:cs typeface="+mn-cs"/>
                      </a:endParaRPr>
                    </a:p>
                  </a:txBody>
                  <a:tcPr marL="45720" marR="45720"/>
                </a:tc>
                <a:tc>
                  <a:txBody>
                    <a:bodyPr/>
                    <a:lstStyle/>
                    <a:p>
                      <a:r>
                        <a:rPr kumimoji="0" lang="en-GB" sz="1000" b="0" u="none" strike="noStrike" kern="1200" cap="none" normalizeH="0" baseline="0" dirty="0">
                          <a:ln>
                            <a:noFill/>
                          </a:ln>
                          <a:solidFill>
                            <a:schemeClr val="tx1"/>
                          </a:solidFill>
                          <a:effectLst/>
                        </a:rPr>
                        <a:t>Athol Fleming 08/11 - </a:t>
                      </a:r>
                      <a:r>
                        <a:rPr lang="en-GB" sz="1000" dirty="0">
                          <a:solidFill>
                            <a:schemeClr val="tx1"/>
                          </a:solidFill>
                        </a:rPr>
                        <a:t>As </a:t>
                      </a:r>
                      <a:r>
                        <a:rPr lang="en-GB" sz="1000" dirty="0"/>
                        <a:t>we consider the adoption of AI solutions, we emphasise the importance of thorough discussions with suppliers to confirm their alignment with our security and compliance standards. Our commitment is to deploy AI responsibly, ensuring that it is secure, compliant, and integrated in a way that protects our organisation’s data and systems</a:t>
                      </a:r>
                    </a:p>
                    <a:p>
                      <a:r>
                        <a:rPr lang="en-GB" sz="1000" dirty="0"/>
                        <a:t>Our standard assessment process has not found any IT security issues that would give us immediate cause for concern. However, as AI is at the bleeding edge of technology, we are still trying to fully define how and even if we can assess these products fully from a security perspective.</a:t>
                      </a:r>
                    </a:p>
                    <a:p>
                      <a:r>
                        <a:rPr lang="en-GB" sz="1000" dirty="0"/>
                        <a:t>At this time, we would advise a cautious approach to deploying any AI tools specifically on our systems and network. We strongly advise any AI tool is deployed using the least privilege approach, following all our current security processes, policies, and best practice documents, and if necessary, configs are assessed/assured by 3rd parties.</a:t>
                      </a:r>
                    </a:p>
                    <a:p>
                      <a:r>
                        <a:rPr lang="en-GB" sz="1000" dirty="0"/>
                        <a:t>Fully web-based AI tools like ChatGPT that do not require components installed on SQA systems do not pose the same degree of security threat to our systems. From an IT Security perspective, we would consider these to be of low risk. Please note that this assessment only applies to IT Security aspects of using AI. Data Privacy and confidentiality risks will need to be assessed separately by the appropriate teams. </a:t>
                      </a:r>
                    </a:p>
                  </a:txBody>
                  <a:tcPr marL="45720" marR="45720"/>
                </a:tc>
                <a:extLst>
                  <a:ext uri="{0D108BD9-81ED-4DB2-BD59-A6C34878D82A}">
                    <a16:rowId xmlns:a16="http://schemas.microsoft.com/office/drawing/2014/main" val="637726903"/>
                  </a:ext>
                </a:extLst>
              </a:tr>
            </a:tbl>
          </a:graphicData>
        </a:graphic>
      </p:graphicFrame>
    </p:spTree>
    <p:extLst>
      <p:ext uri="{BB962C8B-B14F-4D97-AF65-F5344CB8AC3E}">
        <p14:creationId xmlns:p14="http://schemas.microsoft.com/office/powerpoint/2010/main" val="281248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950" y="436725"/>
            <a:ext cx="8229600" cy="622300"/>
          </a:xfrm>
          <a:prstGeom prst="rect">
            <a:avLst/>
          </a:prstGeom>
        </p:spPr>
        <p:txBody>
          <a:bodyPr/>
          <a:lstStyle/>
          <a:p>
            <a:r>
              <a:rPr lang="en-GB"/>
              <a:t>SWOT Analysis</a:t>
            </a:r>
          </a:p>
        </p:txBody>
      </p:sp>
      <p:sp>
        <p:nvSpPr>
          <p:cNvPr id="6147" name="Slide Number Placeholder 3"/>
          <p:cNvSpPr>
            <a:spLocks noGrp="1"/>
          </p:cNvSpPr>
          <p:nvPr>
            <p:ph type="sldNum" sz="quarter" idx="4294967295"/>
          </p:nvPr>
        </p:nvSpPr>
        <p:spPr>
          <a:noFill/>
          <a:ln>
            <a:miter lim="800000"/>
            <a:headEnd/>
            <a:tailEnd/>
          </a:ln>
        </p:spPr>
        <p:txBody>
          <a:bodyPr/>
          <a:lstStyle/>
          <a:p>
            <a:fld id="{12FA6222-4E96-44A4-AE10-65C4D6B7110B}" type="slidenum">
              <a:rPr lang="en-US" smtClean="0">
                <a:latin typeface="Arial" charset="0"/>
                <a:cs typeface="Arial" charset="0"/>
              </a:rPr>
              <a:pPr/>
              <a:t>6</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87636270"/>
              </p:ext>
            </p:extLst>
          </p:nvPr>
        </p:nvGraphicFramePr>
        <p:xfrm>
          <a:off x="167951" y="1059024"/>
          <a:ext cx="8808100" cy="4218650"/>
        </p:xfrm>
        <a:graphic>
          <a:graphicData uri="http://schemas.openxmlformats.org/drawingml/2006/table">
            <a:tbl>
              <a:tblPr firstRow="1" bandRow="1">
                <a:tableStyleId>{5C22544A-7EE6-4342-B048-85BDC9FD1C3A}</a:tableStyleId>
              </a:tblPr>
              <a:tblGrid>
                <a:gridCol w="1761620">
                  <a:extLst>
                    <a:ext uri="{9D8B030D-6E8A-4147-A177-3AD203B41FA5}">
                      <a16:colId xmlns:a16="http://schemas.microsoft.com/office/drawing/2014/main" val="20000"/>
                    </a:ext>
                  </a:extLst>
                </a:gridCol>
                <a:gridCol w="1761620">
                  <a:extLst>
                    <a:ext uri="{9D8B030D-6E8A-4147-A177-3AD203B41FA5}">
                      <a16:colId xmlns:a16="http://schemas.microsoft.com/office/drawing/2014/main" val="20001"/>
                    </a:ext>
                  </a:extLst>
                </a:gridCol>
                <a:gridCol w="1761620">
                  <a:extLst>
                    <a:ext uri="{9D8B030D-6E8A-4147-A177-3AD203B41FA5}">
                      <a16:colId xmlns:a16="http://schemas.microsoft.com/office/drawing/2014/main" val="20002"/>
                    </a:ext>
                  </a:extLst>
                </a:gridCol>
                <a:gridCol w="1761620">
                  <a:extLst>
                    <a:ext uri="{9D8B030D-6E8A-4147-A177-3AD203B41FA5}">
                      <a16:colId xmlns:a16="http://schemas.microsoft.com/office/drawing/2014/main" val="20003"/>
                    </a:ext>
                  </a:extLst>
                </a:gridCol>
                <a:gridCol w="1761620">
                  <a:extLst>
                    <a:ext uri="{9D8B030D-6E8A-4147-A177-3AD203B41FA5}">
                      <a16:colId xmlns:a16="http://schemas.microsoft.com/office/drawing/2014/main" val="20004"/>
                    </a:ext>
                  </a:extLst>
                </a:gridCol>
              </a:tblGrid>
              <a:tr h="312576">
                <a:tc>
                  <a:txBody>
                    <a:bodyPr/>
                    <a:lstStyle/>
                    <a:p>
                      <a:r>
                        <a:rPr lang="en-GB" sz="1200">
                          <a:latin typeface="Arial" pitchFamily="34" charset="0"/>
                          <a:cs typeface="Arial" pitchFamily="34" charset="0"/>
                        </a:rPr>
                        <a:t>Option</a:t>
                      </a:r>
                    </a:p>
                  </a:txBody>
                  <a:tcPr/>
                </a:tc>
                <a:tc>
                  <a:txBody>
                    <a:bodyPr/>
                    <a:lstStyle/>
                    <a:p>
                      <a:r>
                        <a:rPr lang="en-GB" sz="1200">
                          <a:latin typeface="Arial" pitchFamily="34" charset="0"/>
                          <a:cs typeface="Arial" pitchFamily="34" charset="0"/>
                        </a:rPr>
                        <a:t>Strengths</a:t>
                      </a:r>
                    </a:p>
                  </a:txBody>
                  <a:tcPr/>
                </a:tc>
                <a:tc>
                  <a:txBody>
                    <a:bodyPr/>
                    <a:lstStyle/>
                    <a:p>
                      <a:r>
                        <a:rPr lang="en-GB" sz="1200">
                          <a:latin typeface="Arial" pitchFamily="34" charset="0"/>
                          <a:cs typeface="Arial" pitchFamily="34" charset="0"/>
                        </a:rPr>
                        <a:t>Weaknesses</a:t>
                      </a:r>
                    </a:p>
                  </a:txBody>
                  <a:tcPr/>
                </a:tc>
                <a:tc>
                  <a:txBody>
                    <a:bodyPr/>
                    <a:lstStyle/>
                    <a:p>
                      <a:r>
                        <a:rPr lang="en-GB" sz="1200">
                          <a:latin typeface="Arial" pitchFamily="34" charset="0"/>
                          <a:cs typeface="Arial" pitchFamily="34" charset="0"/>
                        </a:rPr>
                        <a:t>Opportunities</a:t>
                      </a:r>
                    </a:p>
                  </a:txBody>
                  <a:tcPr/>
                </a:tc>
                <a:tc>
                  <a:txBody>
                    <a:bodyPr/>
                    <a:lstStyle/>
                    <a:p>
                      <a:r>
                        <a:rPr lang="en-GB" sz="1200">
                          <a:latin typeface="Arial" pitchFamily="34" charset="0"/>
                          <a:cs typeface="Arial" pitchFamily="34" charset="0"/>
                        </a:rPr>
                        <a:t>Threats</a:t>
                      </a:r>
                    </a:p>
                  </a:txBody>
                  <a:tcPr/>
                </a:tc>
                <a:extLst>
                  <a:ext uri="{0D108BD9-81ED-4DB2-BD59-A6C34878D82A}">
                    <a16:rowId xmlns:a16="http://schemas.microsoft.com/office/drawing/2014/main" val="10000"/>
                  </a:ext>
                </a:extLst>
              </a:tr>
              <a:tr h="1872000">
                <a:tc>
                  <a:txBody>
                    <a:bodyPr/>
                    <a:lstStyle/>
                    <a:p>
                      <a:r>
                        <a:rPr lang="en-GB" sz="1200" b="1">
                          <a:latin typeface="+mn-lt"/>
                        </a:rPr>
                        <a:t>&lt;Preferred option&gt;</a:t>
                      </a:r>
                    </a:p>
                  </a:txBody>
                  <a:tcPr/>
                </a:tc>
                <a:tc>
                  <a:txBody>
                    <a:bodyPr/>
                    <a:lstStyle/>
                    <a:p>
                      <a:endParaRPr lang="en-GB" sz="1200" b="1">
                        <a:latin typeface="+mn-lt"/>
                      </a:endParaRPr>
                    </a:p>
                  </a:txBody>
                  <a:tcPr/>
                </a:tc>
                <a:tc>
                  <a:txBody>
                    <a:bodyPr/>
                    <a:lstStyle/>
                    <a:p>
                      <a:endParaRPr lang="en-GB" sz="1200" b="1">
                        <a:latin typeface="+mn-lt"/>
                        <a:cs typeface="Arial" pitchFamily="34" charset="0"/>
                      </a:endParaRPr>
                    </a:p>
                  </a:txBody>
                  <a:tcPr/>
                </a:tc>
                <a:tc>
                  <a:txBody>
                    <a:bodyPr/>
                    <a:lstStyle/>
                    <a:p>
                      <a:endParaRPr lang="en-GB" sz="1200" b="1">
                        <a:latin typeface="+mn-lt"/>
                        <a:cs typeface="Arial" pitchFamily="34" charset="0"/>
                      </a:endParaRPr>
                    </a:p>
                  </a:txBody>
                  <a:tcPr/>
                </a:tc>
                <a:tc>
                  <a:txBody>
                    <a:bodyPr/>
                    <a:lstStyle/>
                    <a:p>
                      <a:endParaRPr lang="en-GB" sz="1200" b="1">
                        <a:latin typeface="+mn-lt"/>
                        <a:cs typeface="Arial" pitchFamily="34" charset="0"/>
                      </a:endParaRPr>
                    </a:p>
                  </a:txBody>
                  <a:tcPr/>
                </a:tc>
                <a:extLst>
                  <a:ext uri="{0D108BD9-81ED-4DB2-BD59-A6C34878D82A}">
                    <a16:rowId xmlns:a16="http://schemas.microsoft.com/office/drawing/2014/main" val="10001"/>
                  </a:ext>
                </a:extLst>
              </a:tr>
              <a:tr h="1017037">
                <a:tc>
                  <a:txBody>
                    <a:bodyPr/>
                    <a:lstStyle/>
                    <a:p>
                      <a:r>
                        <a:rPr lang="en-GB" sz="1200">
                          <a:latin typeface="+mn-lt"/>
                          <a:cs typeface="Arial" pitchFamily="34" charset="0"/>
                        </a:rPr>
                        <a:t>Alternative 1</a:t>
                      </a: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extLst>
                  <a:ext uri="{0D108BD9-81ED-4DB2-BD59-A6C34878D82A}">
                    <a16:rowId xmlns:a16="http://schemas.microsoft.com/office/drawing/2014/main" val="10002"/>
                  </a:ext>
                </a:extLst>
              </a:tr>
              <a:tr h="1017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cs typeface="Arial" pitchFamily="34" charset="0"/>
                        </a:rPr>
                        <a:t>Alternative 2</a:t>
                      </a: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3A680469-EDD7-DAF9-309B-0EDB9C19F594}"/>
              </a:ext>
            </a:extLst>
          </p:cNvPr>
          <p:cNvSpPr txBox="1"/>
          <p:nvPr/>
        </p:nvSpPr>
        <p:spPr>
          <a:xfrm>
            <a:off x="1409700" y="2638425"/>
            <a:ext cx="6648450" cy="923330"/>
          </a:xfrm>
          <a:prstGeom prst="rect">
            <a:avLst/>
          </a:prstGeom>
          <a:noFill/>
          <a:ln w="3175">
            <a:solidFill>
              <a:schemeClr val="tx1"/>
            </a:solidFill>
          </a:ln>
        </p:spPr>
        <p:txBody>
          <a:bodyPr wrap="square" rtlCol="0">
            <a:spAutoFit/>
          </a:bodyPr>
          <a:lstStyle/>
          <a:p>
            <a:r>
              <a:rPr lang="en-GB" dirty="0"/>
              <a:t>SWOT not completed as Canva has been identified as one of the most frequently used AI tools and has been approved by the Internal AI working group.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400" y="977900"/>
            <a:ext cx="8229600" cy="622300"/>
          </a:xfrm>
          <a:prstGeom prst="rect">
            <a:avLst/>
          </a:prstGeom>
        </p:spPr>
        <p:txBody>
          <a:bodyPr/>
          <a:lstStyle/>
          <a:p>
            <a:r>
              <a:rPr lang="en-GB"/>
              <a:t>Decision</a:t>
            </a:r>
          </a:p>
        </p:txBody>
      </p:sp>
      <p:sp>
        <p:nvSpPr>
          <p:cNvPr id="7170" name="Slide Number Placeholder 3"/>
          <p:cNvSpPr>
            <a:spLocks noGrp="1"/>
          </p:cNvSpPr>
          <p:nvPr>
            <p:ph type="sldNum" sz="quarter" idx="4294967295"/>
          </p:nvPr>
        </p:nvSpPr>
        <p:spPr/>
        <p:txBody>
          <a:bodyPr/>
          <a:lstStyle/>
          <a:p>
            <a:fld id="{1B95D194-9089-40F4-AD5E-FB96A53B5D1C}"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89843567"/>
              </p:ext>
            </p:extLst>
          </p:nvPr>
        </p:nvGraphicFramePr>
        <p:xfrm>
          <a:off x="495300" y="1818057"/>
          <a:ext cx="8153400" cy="3221886"/>
        </p:xfrm>
        <a:graphic>
          <a:graphicData uri="http://schemas.openxmlformats.org/drawingml/2006/table">
            <a:tbl>
              <a:tblPr/>
              <a:tblGrid>
                <a:gridCol w="8153400">
                  <a:extLst>
                    <a:ext uri="{9D8B030D-6E8A-4147-A177-3AD203B41FA5}">
                      <a16:colId xmlns:a16="http://schemas.microsoft.com/office/drawing/2014/main" val="20000"/>
                    </a:ext>
                  </a:extLst>
                </a:gridCol>
              </a:tblGrid>
              <a:tr h="570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charset="0"/>
                          <a:cs typeface="Arial" charset="0"/>
                        </a:rPr>
                        <a:t>Decision: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Propose that Canva is added to roadmaps with status Emergent for all staff.</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97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Justification: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The Internal AI working group are looking </a:t>
                      </a:r>
                      <a:r>
                        <a:rPr kumimoji="0" lang="en-GB" sz="1200" b="0"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to </a:t>
                      </a:r>
                      <a:r>
                        <a:rPr lang="en-GB" sz="1200" kern="1200" dirty="0">
                          <a:solidFill>
                            <a:schemeClr val="accent1">
                              <a:lumMod val="50000"/>
                            </a:schemeClr>
                          </a:solidFill>
                          <a:effectLst/>
                          <a:latin typeface="Arial" panose="020B0604020202020204" pitchFamily="34" charset="0"/>
                          <a:ea typeface="+mn-ea"/>
                          <a:cs typeface="Arial" panose="020B0604020202020204" pitchFamily="34" charset="0"/>
                        </a:rPr>
                        <a:t>implement a structured and secure approach to using AI tools within SQA by identifying and approving the most frequently used and valuable tools. The aim is to support staff in using these tools in an informed, secure and compliant way, ensuring data security and privacy. </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7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Related Decisions: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A group of AI tools have been approved by the Internal AI working group, in addition to Canva these include Adobe Sensei, Gemini, ChatGPT, Grammarly and MS CoPilot.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3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Next Steps: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cap="none" normalizeH="0" baseline="0" dirty="0">
                          <a:ln>
                            <a:noFill/>
                          </a:ln>
                          <a:solidFill>
                            <a:schemeClr val="tx2"/>
                          </a:solidFill>
                          <a:effectLst/>
                          <a:latin typeface="Arial" charset="0"/>
                          <a:cs typeface="Arial" charset="0"/>
                        </a:rPr>
                        <a:t>Comms to all staff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cap="none" normalizeH="0" baseline="0" dirty="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38400" y="4038600"/>
            <a:ext cx="3497128" cy="685800"/>
          </a:xfrm>
        </p:spPr>
        <p:txBody>
          <a:bodyPr/>
          <a:lstStyle/>
          <a:p>
            <a:r>
              <a:rPr lang="en-GB"/>
              <a:t>End of Document</a:t>
            </a:r>
          </a:p>
        </p:txBody>
      </p:sp>
    </p:spTree>
  </p:cSld>
  <p:clrMapOvr>
    <a:masterClrMapping/>
  </p:clrMapOvr>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C9C6E9C-4457-49F8-9DC9-A251FEEC0E71}"/>
    </a:ext>
  </a:extLst>
</a:theme>
</file>

<file path=ppt/theme/theme10.xml><?xml version="1.0" encoding="utf-8"?>
<a:theme xmlns:a="http://schemas.openxmlformats.org/drawingml/2006/main" name="1_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2DAC372-A731-4CE9-A44F-D8C310159A1A}"/>
    </a:ext>
  </a:extLst>
</a:theme>
</file>

<file path=ppt/theme/theme11.xml><?xml version="1.0" encoding="utf-8"?>
<a:theme xmlns:a="http://schemas.openxmlformats.org/drawingml/2006/main" name="1_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C2C5270-8414-4D9A-B582-28FA19114139}"/>
    </a:ext>
  </a:extLst>
</a:theme>
</file>

<file path=ppt/theme/theme7.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A5C8EB15-43A5-4A4D-A2B7-5760610B2E25}"/>
    </a:ext>
  </a:extLst>
</a:theme>
</file>

<file path=ppt/theme/theme8.xml><?xml version="1.0" encoding="utf-8"?>
<a:theme xmlns:a="http://schemas.openxmlformats.org/drawingml/2006/main" name="1_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9.xml><?xml version="1.0" encoding="utf-8"?>
<a:theme xmlns:a="http://schemas.openxmlformats.org/drawingml/2006/main" name="1_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75F76C098D444FADACC66CF7B408C7" ma:contentTypeVersion="6" ma:contentTypeDescription="Create a new document." ma:contentTypeScope="" ma:versionID="09f8f757c2bf8530bbc699a446c8091b">
  <xsd:schema xmlns:xsd="http://www.w3.org/2001/XMLSchema" xmlns:xs="http://www.w3.org/2001/XMLSchema" xmlns:p="http://schemas.microsoft.com/office/2006/metadata/properties" xmlns:ns2="f8f04416-7202-4670-bf2a-b625386c890a" xmlns:ns3="0ca77c27-3a3c-4dc7-932a-2470270ff546" targetNamespace="http://schemas.microsoft.com/office/2006/metadata/properties" ma:root="true" ma:fieldsID="dda006f5a33d9cc37083ca30010f54c6" ns2:_="" ns3:_="">
    <xsd:import namespace="f8f04416-7202-4670-bf2a-b625386c890a"/>
    <xsd:import namespace="0ca77c27-3a3c-4dc7-932a-2470270ff5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04416-7202-4670-bf2a-b625386c89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a77c27-3a3c-4dc7-932a-2470270ff5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55440D6-CD0D-46AF-AC0C-68CFBE300172}">
  <ds:schemaRefs>
    <ds:schemaRef ds:uri="http://schemas.microsoft.com/sharepoint/v3/contenttype/forms"/>
  </ds:schemaRefs>
</ds:datastoreItem>
</file>

<file path=customXml/itemProps2.xml><?xml version="1.0" encoding="utf-8"?>
<ds:datastoreItem xmlns:ds="http://schemas.openxmlformats.org/officeDocument/2006/customXml" ds:itemID="{0D669D9C-7268-4D98-8042-C176234A4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04416-7202-4670-bf2a-b625386c890a"/>
    <ds:schemaRef ds:uri="0ca77c27-3a3c-4dc7-932a-2470270ff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99FA6-9846-45A1-8442-582D2B623B1E}">
  <ds:schemaRefs>
    <ds:schemaRef ds:uri="http://schemas.microsoft.com/office/2006/metadata/longProperties"/>
  </ds:schemaRefs>
</ds:datastoreItem>
</file>

<file path=customXml/itemProps4.xml><?xml version="1.0" encoding="utf-8"?>
<ds:datastoreItem xmlns:ds="http://schemas.openxmlformats.org/officeDocument/2006/customXml" ds:itemID="{ECE81902-660F-4BA9-9877-E9B7F57E05AB}">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30207496-02cf-40bd-b6d6-bee766ba71cf"/>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Example SQA Template</Template>
  <TotalTime>73</TotalTime>
  <Words>1218</Words>
  <Application>Microsoft Office PowerPoint</Application>
  <PresentationFormat>On-screen Show (4:3)</PresentationFormat>
  <Paragraphs>115</Paragraphs>
  <Slides>8</Slides>
  <Notes>7</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8</vt:i4>
      </vt:variant>
    </vt:vector>
  </HeadingPairs>
  <TitlesOfParts>
    <vt:vector size="23" baseType="lpstr">
      <vt:lpstr>Arial</vt:lpstr>
      <vt:lpstr>Arial Narrow</vt:lpstr>
      <vt:lpstr>Calibri</vt:lpstr>
      <vt:lpstr>Symbol</vt:lpstr>
      <vt:lpstr>SQA TITLE HOLDING SLIDE</vt:lpstr>
      <vt:lpstr>SQA TITLE GOES HERE</vt:lpstr>
      <vt:lpstr>SQA DARK BACKGROUND</vt:lpstr>
      <vt:lpstr>SQA LIGHT BACKGROUND</vt:lpstr>
      <vt:lpstr>CORPORATE BLANK LIGHT</vt:lpstr>
      <vt:lpstr>SQA FINAL HOLDING SLIDE</vt:lpstr>
      <vt:lpstr>ICBD SQA LIGHT BACKGROUND</vt:lpstr>
      <vt:lpstr>1_SQA TITLE GOES HERE</vt:lpstr>
      <vt:lpstr>1_SQA LIGHT BACKGROUND</vt:lpstr>
      <vt:lpstr>1_CORPORATE BLANK DARK</vt:lpstr>
      <vt:lpstr>1_CORPORATE BLANK LIGHT</vt:lpstr>
      <vt:lpstr>Business Systems Design Authority Decision</vt:lpstr>
      <vt:lpstr>Controls</vt:lpstr>
      <vt:lpstr>Context</vt:lpstr>
      <vt:lpstr>Governance Summary</vt:lpstr>
      <vt:lpstr>Governance Summary</vt:lpstr>
      <vt:lpstr>SWOT Analysis</vt:lpstr>
      <vt:lpstr>Decision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Design Template</dc:title>
  <dc:creator>C31858</dc:creator>
  <cp:lastModifiedBy>Jocelyn Martin</cp:lastModifiedBy>
  <cp:revision>25</cp:revision>
  <cp:lastPrinted>2012-01-04T19:59:10Z</cp:lastPrinted>
  <dcterms:created xsi:type="dcterms:W3CDTF">2011-09-24T13:56:27Z</dcterms:created>
  <dcterms:modified xsi:type="dcterms:W3CDTF">2025-09-29T16:20:57Z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0x010100F975F76C098D444FADACC66CF7B408C7</vt:lpwstr>
  </property>
  <property fmtid="{D5CDD505-2E9C-101B-9397-08002B2CF9AE}" pid="4" name="MediaServiceImageTags">
    <vt:lpwstr/>
  </property>
</Properties>
</file>