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2" r:id="rId5"/>
    <p:sldMasterId id="2147483736" r:id="rId6"/>
    <p:sldMasterId id="2147483738" r:id="rId7"/>
    <p:sldMasterId id="2147483740" r:id="rId8"/>
    <p:sldMasterId id="2147483744" r:id="rId9"/>
    <p:sldMasterId id="2147483746" r:id="rId10"/>
    <p:sldMasterId id="2147483754" r:id="rId11"/>
    <p:sldMasterId id="2147483762" r:id="rId12"/>
    <p:sldMasterId id="2147483768" r:id="rId13"/>
    <p:sldMasterId id="2147483770" r:id="rId14"/>
    <p:sldMasterId id="2147483772" r:id="rId15"/>
  </p:sldMasterIdLst>
  <p:notesMasterIdLst>
    <p:notesMasterId r:id="rId24"/>
  </p:notesMasterIdLst>
  <p:handoutMasterIdLst>
    <p:handoutMasterId r:id="rId25"/>
  </p:handoutMasterIdLst>
  <p:sldIdLst>
    <p:sldId id="256" r:id="rId16"/>
    <p:sldId id="281" r:id="rId17"/>
    <p:sldId id="271" r:id="rId18"/>
    <p:sldId id="282" r:id="rId19"/>
    <p:sldId id="283" r:id="rId20"/>
    <p:sldId id="280" r:id="rId21"/>
    <p:sldId id="279" r:id="rId22"/>
    <p:sldId id="261" r:id="rId23"/>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AA"/>
    <a:srgbClr val="2AA9C0"/>
    <a:srgbClr val="4B5AA9"/>
    <a:srgbClr val="CAD2D4"/>
    <a:srgbClr val="F9A635"/>
    <a:srgbClr val="999999"/>
    <a:srgbClr val="871421"/>
    <a:srgbClr val="28A8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20" y="5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Master" Target="slideMasters/slideMaster9.xml"/><Relationship Id="rId18" Type="http://schemas.openxmlformats.org/officeDocument/2006/relationships/slide" Target="slides/slide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6.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8.xml"/><Relationship Id="rId28" Type="http://schemas.openxmlformats.org/officeDocument/2006/relationships/theme" Target="theme/theme1.xml"/><Relationship Id="rId10" Type="http://schemas.openxmlformats.org/officeDocument/2006/relationships/slideMaster" Target="slideMasters/slideMaster6.xml"/><Relationship Id="rId19"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sz="quarter" idx="1"/>
          </p:nvPr>
        </p:nvSpPr>
        <p:spPr>
          <a:xfrm>
            <a:off x="3970338" y="0"/>
            <a:ext cx="3038475" cy="461963"/>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85A67766-5AFD-456A-A2D6-4C4E023CCB5E}" type="datetime1">
              <a:rPr lang="en-US"/>
              <a:pPr>
                <a:defRPr/>
              </a:pPr>
              <a:t>9/29/2025</a:t>
            </a:fld>
            <a:endParaRPr lang="en-US"/>
          </a:p>
        </p:txBody>
      </p:sp>
      <p:sp>
        <p:nvSpPr>
          <p:cNvPr id="4" name="Footer Placeholder 3"/>
          <p:cNvSpPr>
            <a:spLocks noGrp="1"/>
          </p:cNvSpPr>
          <p:nvPr>
            <p:ph type="ftr" sz="quarter" idx="2"/>
          </p:nvPr>
        </p:nvSpPr>
        <p:spPr>
          <a:xfrm>
            <a:off x="0" y="8772525"/>
            <a:ext cx="3038475" cy="461963"/>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2841FD4D-9F5A-4973-B6DC-21C5F590D826}" type="slidenum">
              <a:rPr lang="en-US"/>
              <a:pPr>
                <a:defRPr/>
              </a:pPr>
              <a:t>‹#›</a:t>
            </a:fld>
            <a:endParaRPr lang="en-US"/>
          </a:p>
        </p:txBody>
      </p:sp>
    </p:spTree>
    <p:extLst>
      <p:ext uri="{BB962C8B-B14F-4D97-AF65-F5344CB8AC3E}">
        <p14:creationId xmlns:p14="http://schemas.microsoft.com/office/powerpoint/2010/main" val="12681157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idx="1"/>
          </p:nvPr>
        </p:nvSpPr>
        <p:spPr>
          <a:xfrm>
            <a:off x="3970338" y="0"/>
            <a:ext cx="3038475" cy="461963"/>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529CB7A4-6C2F-4947-B266-15B686FC2177}" type="datetime1">
              <a:rPr lang="en-US"/>
              <a:pPr>
                <a:defRPr/>
              </a:pPr>
              <a:t>9/29/2025</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01675" y="4387850"/>
            <a:ext cx="5607050" cy="415607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525"/>
            <a:ext cx="3038475" cy="461963"/>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763A72AC-102D-4B97-B84A-4376F291C1E0}" type="slidenum">
              <a:rPr lang="en-US"/>
              <a:pPr>
                <a:defRPr/>
              </a:pPr>
              <a:t>‹#›</a:t>
            </a:fld>
            <a:endParaRPr lang="en-US"/>
          </a:p>
        </p:txBody>
      </p:sp>
    </p:spTree>
    <p:extLst>
      <p:ext uri="{BB962C8B-B14F-4D97-AF65-F5344CB8AC3E}">
        <p14:creationId xmlns:p14="http://schemas.microsoft.com/office/powerpoint/2010/main" val="340055368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a:lstStyle/>
          <a:p>
            <a:endParaRPr lang="en-US"/>
          </a:p>
        </p:txBody>
      </p:sp>
      <p:sp>
        <p:nvSpPr>
          <p:cNvPr id="10244" name="Slide Number Placeholder 3"/>
          <p:cNvSpPr>
            <a:spLocks noGrp="1"/>
          </p:cNvSpPr>
          <p:nvPr>
            <p:ph type="sldNum" sz="quarter" idx="5"/>
          </p:nvPr>
        </p:nvSpPr>
        <p:spPr bwMode="auto">
          <a:noFill/>
          <a:ln>
            <a:miter lim="800000"/>
            <a:headEnd/>
            <a:tailEnd/>
          </a:ln>
        </p:spPr>
        <p:txBody>
          <a:bodyPr/>
          <a:lstStyle/>
          <a:p>
            <a:fld id="{348245C5-4132-4985-B9A3-139443FBBD9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normAutofit/>
          </a:bodyPr>
          <a:lstStyle/>
          <a:p>
            <a:endParaRPr lang="en-GB">
              <a:cs typeface="Calibri"/>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B35F9ABC-F45C-41FE-A0F9-5642D664167C}"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endParaRPr lang="en-GB" i="1">
              <a:cs typeface="Calibri"/>
            </a:endParaRPr>
          </a:p>
        </p:txBody>
      </p:sp>
      <p:sp>
        <p:nvSpPr>
          <p:cNvPr id="13316" name="Slide Number Placeholder 3"/>
          <p:cNvSpPr>
            <a:spLocks noGrp="1"/>
          </p:cNvSpPr>
          <p:nvPr>
            <p:ph type="sldNum" sz="quarter" idx="5"/>
          </p:nvPr>
        </p:nvSpPr>
        <p:spPr bwMode="auto">
          <a:noFill/>
          <a:ln>
            <a:miter lim="800000"/>
            <a:headEnd/>
            <a:tailEnd/>
          </a:ln>
        </p:spPr>
        <p:txBody>
          <a:bodyPr/>
          <a:lstStyle/>
          <a:p>
            <a:fld id="{C2608CBD-87F6-454A-8E4A-D03EDD553CB8}" type="slidenum">
              <a:rPr lang="en-US" smtClean="0"/>
              <a:pPr/>
              <a:t>4</a:t>
            </a:fld>
            <a:endParaRPr lang="en-US"/>
          </a:p>
        </p:txBody>
      </p:sp>
    </p:spTree>
    <p:extLst>
      <p:ext uri="{BB962C8B-B14F-4D97-AF65-F5344CB8AC3E}">
        <p14:creationId xmlns:p14="http://schemas.microsoft.com/office/powerpoint/2010/main" val="1147878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endParaRPr lang="en-GB" i="1">
              <a:cs typeface="Calibri"/>
            </a:endParaRPr>
          </a:p>
        </p:txBody>
      </p:sp>
      <p:sp>
        <p:nvSpPr>
          <p:cNvPr id="13316" name="Slide Number Placeholder 3"/>
          <p:cNvSpPr>
            <a:spLocks noGrp="1"/>
          </p:cNvSpPr>
          <p:nvPr>
            <p:ph type="sldNum" sz="quarter" idx="5"/>
          </p:nvPr>
        </p:nvSpPr>
        <p:spPr bwMode="auto">
          <a:noFill/>
          <a:ln>
            <a:miter lim="800000"/>
            <a:headEnd/>
            <a:tailEnd/>
          </a:ln>
        </p:spPr>
        <p:txBody>
          <a:bodyPr/>
          <a:lstStyle/>
          <a:p>
            <a:fld id="{C2608CBD-87F6-454A-8E4A-D03EDD553CB8}" type="slidenum">
              <a:rPr lang="en-US" smtClean="0"/>
              <a:pPr/>
              <a:t>5</a:t>
            </a:fld>
            <a:endParaRPr lang="en-US"/>
          </a:p>
        </p:txBody>
      </p:sp>
    </p:spTree>
    <p:extLst>
      <p:ext uri="{BB962C8B-B14F-4D97-AF65-F5344CB8AC3E}">
        <p14:creationId xmlns:p14="http://schemas.microsoft.com/office/powerpoint/2010/main" val="2226817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a:lstStyle/>
          <a:p>
            <a:r>
              <a:rPr lang="en-GB" i="1"/>
              <a:t>Complete a SWOT for each option.</a:t>
            </a:r>
            <a:endParaRPr lang="en-GB"/>
          </a:p>
        </p:txBody>
      </p:sp>
      <p:sp>
        <p:nvSpPr>
          <p:cNvPr id="12292" name="Slide Number Placeholder 3"/>
          <p:cNvSpPr>
            <a:spLocks noGrp="1"/>
          </p:cNvSpPr>
          <p:nvPr>
            <p:ph type="sldNum" sz="quarter" idx="5"/>
          </p:nvPr>
        </p:nvSpPr>
        <p:spPr bwMode="auto">
          <a:noFill/>
          <a:ln>
            <a:miter lim="800000"/>
            <a:headEnd/>
            <a:tailEnd/>
          </a:ln>
        </p:spPr>
        <p:txBody>
          <a:bodyPr/>
          <a:lstStyle/>
          <a:p>
            <a:fld id="{53D49417-14E3-450C-A2FB-D92A7EDAAEA1}"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endParaRPr lang="en-GB" i="1">
              <a:cs typeface="Calibri"/>
            </a:endParaRPr>
          </a:p>
        </p:txBody>
      </p:sp>
      <p:sp>
        <p:nvSpPr>
          <p:cNvPr id="13316" name="Slide Number Placeholder 3"/>
          <p:cNvSpPr>
            <a:spLocks noGrp="1"/>
          </p:cNvSpPr>
          <p:nvPr>
            <p:ph type="sldNum" sz="quarter" idx="5"/>
          </p:nvPr>
        </p:nvSpPr>
        <p:spPr bwMode="auto">
          <a:noFill/>
          <a:ln>
            <a:miter lim="800000"/>
            <a:headEnd/>
            <a:tailEnd/>
          </a:ln>
        </p:spPr>
        <p:txBody>
          <a:bodyPr/>
          <a:lstStyle/>
          <a:p>
            <a:fld id="{C2608CBD-87F6-454A-8E4A-D03EDD553CB8}"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a:lstStyle/>
          <a:p>
            <a:endParaRPr lang="en-US"/>
          </a:p>
        </p:txBody>
      </p:sp>
      <p:sp>
        <p:nvSpPr>
          <p:cNvPr id="14340" name="Slide Number Placeholder 3"/>
          <p:cNvSpPr>
            <a:spLocks noGrp="1"/>
          </p:cNvSpPr>
          <p:nvPr>
            <p:ph type="sldNum" sz="quarter" idx="5"/>
          </p:nvPr>
        </p:nvSpPr>
        <p:spPr bwMode="auto">
          <a:noFill/>
          <a:ln>
            <a:miter lim="800000"/>
            <a:headEnd/>
            <a:tailEnd/>
          </a:ln>
        </p:spPr>
        <p:txBody>
          <a:bodyPr/>
          <a:lstStyle/>
          <a:p>
            <a:fld id="{36A959FA-5A59-412A-AB81-6BE1646CCB7F}"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QA LOGO TITLE HOLDING SLIDE ">
    <p:spTree>
      <p:nvGrpSpPr>
        <p:cNvPr id="1" name=""/>
        <p:cNvGrpSpPr/>
        <p:nvPr/>
      </p:nvGrpSpPr>
      <p:grpSpPr>
        <a:xfrm>
          <a:off x="0" y="0"/>
          <a:ext cx="0" cy="0"/>
          <a:chOff x="0" y="0"/>
          <a:chExt cx="0" cy="0"/>
        </a:xfrm>
      </p:grpSpPr>
      <p:pic>
        <p:nvPicPr>
          <p:cNvPr id="7" name="Picture 6" descr="SQA 2567 rev288 (pms).png"/>
          <p:cNvPicPr>
            <a:picLocks noChangeAspect="1"/>
          </p:cNvPicPr>
          <p:nvPr/>
        </p:nvPicPr>
        <p:blipFill>
          <a:blip r:embed="rId2" cstate="print"/>
          <a:stretch>
            <a:fillRect/>
          </a:stretch>
        </p:blipFill>
        <p:spPr>
          <a:xfrm>
            <a:off x="683568" y="1484784"/>
            <a:ext cx="4802491" cy="2551393"/>
          </a:xfrm>
          <a:prstGeom prst="rect">
            <a:avLst/>
          </a:prstGeom>
        </p:spPr>
      </p:pic>
    </p:spTree>
    <p:extLst>
      <p:ext uri="{BB962C8B-B14F-4D97-AF65-F5344CB8AC3E}">
        <p14:creationId xmlns:p14="http://schemas.microsoft.com/office/powerpoint/2010/main" val="2919752415"/>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5"/>
          <p:cNvSpPr txBox="1">
            <a:spLocks/>
          </p:cNvSpPr>
          <p:nvPr userDrawn="1"/>
        </p:nvSpPr>
        <p:spPr>
          <a:xfrm>
            <a:off x="467544" y="202438"/>
            <a:ext cx="8229600"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Arial"/>
            </a:endParaRPr>
          </a:p>
        </p:txBody>
      </p:sp>
    </p:spTree>
    <p:extLst>
      <p:ext uri="{BB962C8B-B14F-4D97-AF65-F5344CB8AC3E}">
        <p14:creationId xmlns:p14="http://schemas.microsoft.com/office/powerpoint/2010/main" val="1862516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9198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106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9432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7" name="Title 1"/>
          <p:cNvSpPr>
            <a:spLocks noGrp="1"/>
          </p:cNvSpPr>
          <p:nvPr>
            <p:ph type="ctrTitle"/>
          </p:nvPr>
        </p:nvSpPr>
        <p:spPr>
          <a:xfrm>
            <a:off x="3211932" y="1371602"/>
            <a:ext cx="3485597" cy="1774825"/>
          </a:xfrm>
          <a:prstGeom prst="rect">
            <a:avLst/>
          </a:prstGeom>
        </p:spPr>
        <p:txBody>
          <a:bodyPr anchor="b">
            <a:normAutofit/>
          </a:bodyPr>
          <a:lstStyle>
            <a:lvl1pPr algn="l">
              <a:lnSpc>
                <a:spcPts val="2800"/>
              </a:lnSpc>
              <a:defRPr sz="2800">
                <a:solidFill>
                  <a:schemeClr val="bg1"/>
                </a:solidFill>
              </a:defRPr>
            </a:lvl1pPr>
          </a:lstStyle>
          <a:p>
            <a:r>
              <a:rPr lang="en-US"/>
              <a:t>Click to edit Master title style</a:t>
            </a:r>
            <a:endParaRPr lang="en-GB"/>
          </a:p>
        </p:txBody>
      </p:sp>
      <p:sp>
        <p:nvSpPr>
          <p:cNvPr id="8" name="Subtitle 2"/>
          <p:cNvSpPr>
            <a:spLocks noGrp="1"/>
          </p:cNvSpPr>
          <p:nvPr>
            <p:ph type="subTitle" idx="1"/>
          </p:nvPr>
        </p:nvSpPr>
        <p:spPr>
          <a:xfrm>
            <a:off x="3200400" y="3352800"/>
            <a:ext cx="3497128" cy="685800"/>
          </a:xfrm>
          <a:prstGeom prst="rect">
            <a:avLst/>
          </a:prstGeom>
        </p:spPr>
        <p:txBody>
          <a:bodyPr/>
          <a:lstStyle>
            <a:lvl1pPr marL="0" indent="0" algn="l">
              <a:lnSpc>
                <a:spcPts val="1600"/>
              </a:lnSpc>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3" name="Slide Number Placeholder 3"/>
          <p:cNvSpPr>
            <a:spLocks noGrp="1"/>
          </p:cNvSpPr>
          <p:nvPr>
            <p:ph type="sldNum" sz="quarter" idx="11"/>
          </p:nvPr>
        </p:nvSpPr>
        <p:spPr/>
        <p:txBody>
          <a:bodyPr/>
          <a:lstStyle>
            <a:lvl1pPr>
              <a:defRPr/>
            </a:lvl1pPr>
          </a:lstStyle>
          <a:p>
            <a:pPr>
              <a:defRPr/>
            </a:pPr>
            <a:fld id="{8009DFEF-B13D-45B5-8AA1-7B86401128F2}" type="slidenum">
              <a:rPr lang="en-US" smtClean="0"/>
              <a:pPr>
                <a:defRPr/>
              </a:pPr>
              <a:t>‹#›</a:t>
            </a:fld>
            <a:endParaRPr lang="en-US"/>
          </a:p>
        </p:txBody>
      </p:sp>
    </p:spTree>
    <p:extLst>
      <p:ext uri="{BB962C8B-B14F-4D97-AF65-F5344CB8AC3E}">
        <p14:creationId xmlns:p14="http://schemas.microsoft.com/office/powerpoint/2010/main" val="421561202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788" y="978360"/>
            <a:ext cx="8229600" cy="621840"/>
          </a:xfrm>
          <a:prstGeom prst="rect">
            <a:avLst/>
          </a:prstGeom>
        </p:spPr>
        <p:txBody>
          <a:bodyPr/>
          <a:lstStyle>
            <a:lvl1pPr>
              <a:defRPr>
                <a:solidFill>
                  <a:schemeClr val="bg1"/>
                </a:solidFill>
              </a:defRPr>
            </a:lvl1pPr>
          </a:lstStyle>
          <a:p>
            <a:r>
              <a:rPr lang="en-US" noProof="0"/>
              <a:t>Click to edit Master title style</a:t>
            </a:r>
            <a:endParaRPr lang="en-GB" noProof="0"/>
          </a:p>
        </p:txBody>
      </p:sp>
      <p:sp>
        <p:nvSpPr>
          <p:cNvPr id="3" name="Content Placeholder 2"/>
          <p:cNvSpPr>
            <a:spLocks noGrp="1"/>
          </p:cNvSpPr>
          <p:nvPr>
            <p:ph idx="1"/>
          </p:nvPr>
        </p:nvSpPr>
        <p:spPr>
          <a:xfrm>
            <a:off x="457200" y="1981202"/>
            <a:ext cx="8229600" cy="4144963"/>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0" name="Slide Number Placeholder 5"/>
          <p:cNvSpPr>
            <a:spLocks noGrp="1"/>
          </p:cNvSpPr>
          <p:nvPr>
            <p:ph type="sldNum" sz="quarter" idx="11"/>
          </p:nvPr>
        </p:nvSpPr>
        <p:spPr/>
        <p:txBody>
          <a:bodyPr/>
          <a:lstStyle>
            <a:lvl1pPr>
              <a:defRPr sz="800"/>
            </a:lvl1pPr>
          </a:lstStyle>
          <a:p>
            <a:pPr>
              <a:defRPr/>
            </a:pPr>
            <a:fld id="{BDC1054C-501D-4E38-841A-F52D4BC1A8CA}" type="slidenum">
              <a:rPr lang="en-US" smtClean="0"/>
              <a:pPr>
                <a:defRPr/>
              </a:pPr>
              <a:t>‹#›</a:t>
            </a:fld>
            <a:endParaRPr lang="en-US"/>
          </a:p>
        </p:txBody>
      </p:sp>
    </p:spTree>
    <p:extLst>
      <p:ext uri="{BB962C8B-B14F-4D97-AF65-F5344CB8AC3E}">
        <p14:creationId xmlns:p14="http://schemas.microsoft.com/office/powerpoint/2010/main" val="3590237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5"/>
          <p:cNvSpPr txBox="1">
            <a:spLocks/>
          </p:cNvSpPr>
          <p:nvPr userDrawn="1"/>
        </p:nvSpPr>
        <p:spPr>
          <a:xfrm>
            <a:off x="467544" y="202438"/>
            <a:ext cx="8229600"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Arial"/>
            </a:endParaRPr>
          </a:p>
        </p:txBody>
      </p:sp>
    </p:spTree>
    <p:extLst>
      <p:ext uri="{BB962C8B-B14F-4D97-AF65-F5344CB8AC3E}">
        <p14:creationId xmlns:p14="http://schemas.microsoft.com/office/powerpoint/2010/main" val="3515699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35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447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159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QA LOGO  FINAL HOLDING SLIDE">
    <p:spTree>
      <p:nvGrpSpPr>
        <p:cNvPr id="1" name=""/>
        <p:cNvGrpSpPr/>
        <p:nvPr/>
      </p:nvGrpSpPr>
      <p:grpSpPr>
        <a:xfrm>
          <a:off x="0" y="0"/>
          <a:ext cx="0" cy="0"/>
          <a:chOff x="0" y="0"/>
          <a:chExt cx="0" cy="0"/>
        </a:xfrm>
      </p:grpSpPr>
      <p:pic>
        <p:nvPicPr>
          <p:cNvPr id="7" name="Picture 6" descr="SQA 2567 rev288 (pms).png"/>
          <p:cNvPicPr>
            <a:picLocks noChangeAspect="1"/>
          </p:cNvPicPr>
          <p:nvPr userDrawn="1"/>
        </p:nvPicPr>
        <p:blipFill>
          <a:blip r:embed="rId2" cstate="print"/>
          <a:stretch>
            <a:fillRect/>
          </a:stretch>
        </p:blipFill>
        <p:spPr>
          <a:xfrm>
            <a:off x="2041858" y="908720"/>
            <a:ext cx="4802491" cy="2551393"/>
          </a:xfrm>
          <a:prstGeom prst="rect">
            <a:avLst/>
          </a:prstGeom>
        </p:spPr>
      </p:pic>
      <p:sp>
        <p:nvSpPr>
          <p:cNvPr id="3" name="TextBox 2"/>
          <p:cNvSpPr txBox="1"/>
          <p:nvPr userDrawn="1"/>
        </p:nvSpPr>
        <p:spPr>
          <a:xfrm>
            <a:off x="1979712" y="3789041"/>
            <a:ext cx="5328591" cy="769441"/>
          </a:xfrm>
          <a:prstGeom prst="rect">
            <a:avLst/>
          </a:prstGeom>
          <a:noFill/>
        </p:spPr>
        <p:txBody>
          <a:bodyPr wrap="square" rtlCol="0">
            <a:spAutoFit/>
          </a:bodyPr>
          <a:lstStyle/>
          <a:p>
            <a:r>
              <a:rPr lang="en-GB" altLang="en-US" sz="2600" b="1">
                <a:solidFill>
                  <a:srgbClr val="FFFFFF"/>
                </a:solidFill>
              </a:rPr>
              <a:t>www.sqa.org.uk </a:t>
            </a:r>
            <a:r>
              <a:rPr lang="en-GB" altLang="en-US" sz="2600">
                <a:solidFill>
                  <a:srgbClr val="FFFFFF"/>
                </a:solidFill>
                <a:latin typeface="Arial Narrow" panose="020B0606020202030204" pitchFamily="34" charset="0"/>
              </a:rPr>
              <a:t>I</a:t>
            </a:r>
            <a:r>
              <a:rPr lang="en-GB" altLang="en-US" sz="2600" b="1">
                <a:solidFill>
                  <a:srgbClr val="FFFFFF"/>
                </a:solidFill>
              </a:rPr>
              <a:t> 0303 333 0330</a:t>
            </a:r>
            <a:endParaRPr lang="en-US" altLang="en-US" sz="2600" b="1">
              <a:solidFill>
                <a:srgbClr val="FFFFFF"/>
              </a:solidFill>
            </a:endParaRPr>
          </a:p>
          <a:p>
            <a:endParaRPr lang="en-GB">
              <a:solidFill>
                <a:srgbClr val="000000"/>
              </a:solidFill>
            </a:endParaRPr>
          </a:p>
        </p:txBody>
      </p:sp>
    </p:spTree>
    <p:extLst>
      <p:ext uri="{BB962C8B-B14F-4D97-AF65-F5344CB8AC3E}">
        <p14:creationId xmlns:p14="http://schemas.microsoft.com/office/powerpoint/2010/main" val="620688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8228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1.xml"/><Relationship Id="rId1" Type="http://schemas.openxmlformats.org/officeDocument/2006/relationships/slideLayout" Target="../slideLayouts/slideLayout1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8.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9.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Picture 1" descr="SQA 2567 rev288 (pms).png"/>
          <p:cNvPicPr>
            <a:picLocks noChangeAspect="1"/>
          </p:cNvPicPr>
          <p:nvPr/>
        </p:nvPicPr>
        <p:blipFill>
          <a:blip r:embed="rId6" cstate="print"/>
          <a:stretch>
            <a:fillRect/>
          </a:stretch>
        </p:blipFill>
        <p:spPr>
          <a:xfrm>
            <a:off x="683568" y="1484784"/>
            <a:ext cx="4802491" cy="2551393"/>
          </a:xfrm>
          <a:prstGeom prst="rect">
            <a:avLst/>
          </a:prstGeom>
        </p:spPr>
      </p:pic>
    </p:spTree>
    <p:extLst>
      <p:ext uri="{BB962C8B-B14F-4D97-AF65-F5344CB8AC3E}">
        <p14:creationId xmlns:p14="http://schemas.microsoft.com/office/powerpoint/2010/main" val="342669886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396970"/>
      </p:ext>
    </p:extLst>
  </p:cSld>
  <p:clrMap bg1="lt1" tx1="dk1" bg2="lt2" tx2="dk2" accent1="accent1" accent2="accent2" accent3="accent3" accent4="accent4" accent5="accent5" accent6="accent6" hlink="hlink" folHlink="folHlink"/>
  <p:sldLayoutIdLst>
    <p:sldLayoutId id="2147483771" r:id="rId1"/>
  </p:sldLayoutIdLst>
  <p:txStyles>
    <p:titleStyle>
      <a:lvl1pPr algn="l" defTabSz="914400" rtl="0" eaLnBrk="1" latinLnBrk="0" hangingPunct="1">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808045"/>
      </p:ext>
    </p:extLst>
  </p:cSld>
  <p:clrMap bg1="lt1" tx1="dk1" bg2="lt2" tx2="dk2" accent1="accent1" accent2="accent2" accent3="accent3" accent4="accent4" accent5="accent5" accent6="accent6" hlink="hlink" folHlink="folHlink"/>
  <p:sldLayoutIdLst>
    <p:sldLayoutId id="2147483773" r:id="rId1"/>
  </p:sldLayoutIdLst>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5076386"/>
      </p:ext>
    </p:extLst>
  </p:cSld>
  <p:clrMap bg1="lt1" tx1="dk1" bg2="lt2" tx2="dk2" accent1="accent1" accent2="accent2" accent3="accent3" accent4="accent4" accent5="accent5" accent6="accent6" hlink="hlink" folHlink="folHlink"/>
  <p:sldLayoutIdLst>
    <p:sldLayoutId id="214748373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591665"/>
      </p:ext>
    </p:extLst>
  </p:cSld>
  <p:clrMap bg1="lt1" tx1="dk1" bg2="lt2" tx2="dk2" accent1="accent1" accent2="accent2" accent3="accent3" accent4="accent4" accent5="accent5" accent6="accent6" hlink="hlink" folHlink="folHlink"/>
  <p:sldLayoutIdLst>
    <p:sldLayoutId id="214748373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42707"/>
      </p:ext>
    </p:extLst>
  </p:cSld>
  <p:clrMap bg1="lt1" tx1="dk1" bg2="lt2" tx2="dk2" accent1="accent1" accent2="accent2" accent3="accent3" accent4="accent4" accent5="accent5" accent6="accent6" hlink="hlink" folHlink="folHlink"/>
  <p:sldLayoutIdLst>
    <p:sldLayoutId id="2147483741" r:id="rId1"/>
  </p:sldLayoutIdLst>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694076"/>
      </p:ext>
    </p:extLst>
  </p:cSld>
  <p:clrMap bg1="lt1" tx1="dk1" bg2="lt2" tx2="dk2" accent1="accent1" accent2="accent2" accent3="accent3" accent4="accent4" accent5="accent5" accent6="accent6" hlink="hlink" folHlink="folHlink"/>
  <p:sldLayoutIdLst>
    <p:sldLayoutId id="2147483745" r:id="rId1"/>
  </p:sldLayoutIdLst>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QA 2567 rev288 (pms).png"/>
          <p:cNvPicPr>
            <a:picLocks noChangeAspect="1"/>
          </p:cNvPicPr>
          <p:nvPr/>
        </p:nvPicPr>
        <p:blipFill>
          <a:blip r:embed="rId4" cstate="print"/>
          <a:stretch>
            <a:fillRect/>
          </a:stretch>
        </p:blipFill>
        <p:spPr>
          <a:xfrm>
            <a:off x="2041858" y="908720"/>
            <a:ext cx="4802491" cy="2551393"/>
          </a:xfrm>
          <a:prstGeom prst="rect">
            <a:avLst/>
          </a:prstGeom>
        </p:spPr>
      </p:pic>
    </p:spTree>
    <p:extLst>
      <p:ext uri="{BB962C8B-B14F-4D97-AF65-F5344CB8AC3E}">
        <p14:creationId xmlns:p14="http://schemas.microsoft.com/office/powerpoint/2010/main" val="2760272422"/>
      </p:ext>
    </p:extLst>
  </p:cSld>
  <p:clrMap bg1="lt1" tx1="dk1" bg2="lt2" tx2="dk2" accent1="accent1" accent2="accent2" accent3="accent3" accent4="accent4" accent5="accent5" accent6="accent6" hlink="hlink" folHlink="folHlink"/>
  <p:sldLayoutIdLst>
    <p:sldLayoutId id="214748374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664044"/>
      </p:ext>
    </p:extLst>
  </p:cSld>
  <p:clrMap bg1="lt1" tx1="dk1" bg2="lt2" tx2="dk2" accent1="accent1" accent2="accent2" accent3="accent3" accent4="accent4" accent5="accent5" accent6="accent6" hlink="hlink" folHlink="folHlink"/>
  <p:sldLayoutIdLst>
    <p:sldLayoutId id="21474837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4C5F3B-977A-4A3E-9BB1-014F3E99036C}" type="slidenum">
              <a:rPr lang="en-GB" smtClean="0"/>
              <a:t>‹#›</a:t>
            </a:fld>
            <a:endParaRPr lang="en-GB"/>
          </a:p>
        </p:txBody>
      </p:sp>
    </p:spTree>
    <p:extLst>
      <p:ext uri="{BB962C8B-B14F-4D97-AF65-F5344CB8AC3E}">
        <p14:creationId xmlns:p14="http://schemas.microsoft.com/office/powerpoint/2010/main" val="3732887523"/>
      </p:ext>
    </p:extLst>
  </p:cSld>
  <p:clrMap bg1="lt1" tx1="dk1" bg2="lt2" tx2="dk2" accent1="accent1" accent2="accent2" accent3="accent3" accent4="accent4" accent5="accent5" accent6="accent6" hlink="hlink" folHlink="folHlink"/>
  <p:sldLayoutIdLst>
    <p:sldLayoutId id="214748376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467880"/>
      </p:ext>
    </p:extLst>
  </p:cSld>
  <p:clrMap bg1="lt1" tx1="dk1" bg2="lt2" tx2="dk2" accent1="accent1" accent2="accent2" accent3="accent3" accent4="accent4" accent5="accent5" accent6="accent6" hlink="hlink" folHlink="folHlink"/>
  <p:sldLayoutIdLst>
    <p:sldLayoutId id="2147483769" r:id="rId1"/>
  </p:sldLayoutIdLst>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sqanow.sharepoint.com/:w:/s/EqualitiesCorporateParenting/EasqNQP54lBIkE4mzQAM2rsBMmDDXL8nQdVLn5P35Ro8UA?e=f9Mctk"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sqanow.sharepoint.com/sites/C196800153/SitePages/Data-Protection-Impact-Assessment-(DPIA).aspx"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hat.openai.co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p:cNvSpPr>
          <p:nvPr>
            <p:ph type="ctrTitle" idx="4294967295"/>
          </p:nvPr>
        </p:nvSpPr>
        <p:spPr>
          <a:xfrm>
            <a:off x="0" y="228600"/>
            <a:ext cx="6610350" cy="838200"/>
          </a:xfrm>
          <a:prstGeom prst="rect">
            <a:avLst/>
          </a:prstGeom>
        </p:spPr>
        <p:txBody>
          <a:bodyPr>
            <a:noAutofit/>
          </a:bodyPr>
          <a:lstStyle/>
          <a:p>
            <a:r>
              <a:rPr lang="en-US" sz="2800">
                <a:solidFill>
                  <a:schemeClr val="bg1"/>
                </a:solidFill>
                <a:latin typeface="Arial" charset="0"/>
                <a:cs typeface="Arial" charset="0"/>
              </a:rPr>
              <a:t>Business Systems</a:t>
            </a:r>
            <a:br>
              <a:rPr lang="en-US" sz="2800">
                <a:solidFill>
                  <a:schemeClr val="bg1"/>
                </a:solidFill>
                <a:latin typeface="Arial" charset="0"/>
                <a:cs typeface="Arial" charset="0"/>
              </a:rPr>
            </a:br>
            <a:r>
              <a:rPr lang="en-US" sz="2800">
                <a:solidFill>
                  <a:schemeClr val="bg1"/>
                </a:solidFill>
                <a:latin typeface="Arial" charset="0"/>
                <a:cs typeface="Arial" charset="0"/>
              </a:rPr>
              <a:t>Design Authority Decision</a:t>
            </a:r>
          </a:p>
        </p:txBody>
      </p:sp>
      <p:sp>
        <p:nvSpPr>
          <p:cNvPr id="3" name="Subtitle 2"/>
          <p:cNvSpPr>
            <a:spLocks noGrp="1"/>
          </p:cNvSpPr>
          <p:nvPr>
            <p:ph type="subTitle" idx="4294967295"/>
          </p:nvPr>
        </p:nvSpPr>
        <p:spPr>
          <a:xfrm>
            <a:off x="2133600" y="3810000"/>
            <a:ext cx="7010400" cy="838200"/>
          </a:xfrm>
          <a:prstGeom prst="rect">
            <a:avLst/>
          </a:prstGeom>
        </p:spPr>
        <p:txBody>
          <a:bodyPr>
            <a:noAutofit/>
          </a:bodyPr>
          <a:lstStyle/>
          <a:p>
            <a:pPr algn="ctr">
              <a:spcBef>
                <a:spcPct val="0"/>
              </a:spcBef>
              <a:buNone/>
            </a:pPr>
            <a:r>
              <a:rPr lang="en-GB" sz="2800">
                <a:solidFill>
                  <a:schemeClr val="bg1"/>
                </a:solidFill>
                <a:latin typeface="Arial" charset="0"/>
                <a:ea typeface="+mj-ea"/>
                <a:cs typeface="Arial" charset="0"/>
              </a:rPr>
              <a:t>ChatGPT</a:t>
            </a:r>
            <a:endParaRPr lang="en-GB" sz="2800" dirty="0">
              <a:solidFill>
                <a:schemeClr val="bg1"/>
              </a:solidFill>
              <a:latin typeface="Arial" charset="0"/>
              <a:ea typeface="+mj-ea"/>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977900"/>
            <a:ext cx="8229600" cy="622300"/>
          </a:xfrm>
          <a:prstGeom prst="rect">
            <a:avLst/>
          </a:prstGeom>
        </p:spPr>
        <p:txBody>
          <a:bodyPr/>
          <a:lstStyle/>
          <a:p>
            <a:r>
              <a:rPr lang="en-GB"/>
              <a:t>Controls</a:t>
            </a:r>
          </a:p>
        </p:txBody>
      </p:sp>
      <p:sp>
        <p:nvSpPr>
          <p:cNvPr id="5" name="Slide Number Placeholder 4"/>
          <p:cNvSpPr>
            <a:spLocks noGrp="1"/>
          </p:cNvSpPr>
          <p:nvPr>
            <p:ph type="sldNum" sz="quarter" idx="4294967295"/>
          </p:nvPr>
        </p:nvSpPr>
        <p:spPr/>
        <p:txBody>
          <a:bodyPr/>
          <a:lstStyle/>
          <a:p>
            <a:pPr>
              <a:defRPr/>
            </a:pPr>
            <a:fld id="{BDC1054C-501D-4E38-841A-F52D4BC1A8CA}" type="slidenum">
              <a:rPr lang="en-US" smtClean="0"/>
              <a:pPr>
                <a:defRPr/>
              </a:pPr>
              <a:t>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267969948"/>
              </p:ext>
            </p:extLst>
          </p:nvPr>
        </p:nvGraphicFramePr>
        <p:xfrm>
          <a:off x="458788" y="1905000"/>
          <a:ext cx="8380413" cy="1371600"/>
        </p:xfrm>
        <a:graphic>
          <a:graphicData uri="http://schemas.openxmlformats.org/drawingml/2006/table">
            <a:tbl>
              <a:tblPr/>
              <a:tblGrid>
                <a:gridCol w="2589212">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gridCol w="228601">
                  <a:extLst>
                    <a:ext uri="{9D8B030D-6E8A-4147-A177-3AD203B41FA5}">
                      <a16:colId xmlns:a16="http://schemas.microsoft.com/office/drawing/2014/main" val="20002"/>
                    </a:ext>
                  </a:extLst>
                </a:gridCol>
              </a:tblGrid>
              <a:tr h="1371600">
                <a:tc>
                  <a:txBody>
                    <a:bodyPr/>
                    <a:lstStyle/>
                    <a:p>
                      <a:pPr marL="0" marR="0" lvl="0" indent="0" algn="l" rtl="0" eaLnBrk="1" fontAlgn="base" latinLnBrk="0" hangingPunct="1">
                        <a:lnSpc>
                          <a:spcPct val="100000"/>
                        </a:lnSpc>
                        <a:spcBef>
                          <a:spcPct val="0"/>
                        </a:spcBef>
                        <a:spcAft>
                          <a:spcPct val="0"/>
                        </a:spcAft>
                        <a:buClrTx/>
                        <a:buSzTx/>
                        <a:buFontTx/>
                        <a:buNone/>
                      </a:pPr>
                      <a:r>
                        <a:rPr kumimoji="0" lang="en-GB" sz="1200" b="1" i="0" u="none" strike="noStrike" cap="none" normalizeH="0" baseline="0" dirty="0">
                          <a:ln>
                            <a:noFill/>
                          </a:ln>
                          <a:solidFill>
                            <a:schemeClr val="bg1"/>
                          </a:solidFill>
                          <a:effectLst/>
                          <a:latin typeface="Arial"/>
                          <a:cs typeface="Arial"/>
                        </a:rPr>
                        <a:t>Author: </a:t>
                      </a:r>
                      <a:r>
                        <a:rPr lang="en-GB" sz="1200" b="1" i="0" u="none" strike="noStrike" cap="none" normalizeH="0" baseline="0" noProof="0" dirty="0">
                          <a:ln>
                            <a:noFill/>
                          </a:ln>
                          <a:solidFill>
                            <a:schemeClr val="bg1"/>
                          </a:solidFill>
                          <a:effectLst/>
                          <a:latin typeface="Arial"/>
                        </a:rPr>
                        <a:t>Steve Borley/Agnieszka </a:t>
                      </a:r>
                      <a:r>
                        <a:rPr lang="en-GB" sz="1200" b="1" i="0" u="none" strike="noStrike" cap="none" normalizeH="0" baseline="0" noProof="0" dirty="0" err="1">
                          <a:ln>
                            <a:noFill/>
                          </a:ln>
                          <a:solidFill>
                            <a:schemeClr val="bg1"/>
                          </a:solidFill>
                          <a:effectLst/>
                          <a:latin typeface="Arial"/>
                        </a:rPr>
                        <a:t>Cozas</a:t>
                      </a:r>
                      <a:endParaRPr lang="en-GB" sz="1200" b="0" i="0" u="none" strike="noStrike" cap="none" normalizeH="0" baseline="0" noProof="0" dirty="0" err="1">
                        <a:ln>
                          <a:noFill/>
                        </a:ln>
                        <a:solidFill>
                          <a:srgbClr val="000000"/>
                        </a:solidFill>
                        <a:effectLst/>
                        <a:latin typeface="Arial"/>
                      </a:endParaRPr>
                    </a:p>
                    <a:p>
                      <a:pPr marL="0" marR="0" lvl="0" indent="0" algn="l" rtl="0" eaLnBrk="1" fontAlgn="base" latinLnBrk="0" hangingPunct="1">
                        <a:lnSpc>
                          <a:spcPct val="100000"/>
                        </a:lnSpc>
                        <a:spcBef>
                          <a:spcPct val="0"/>
                        </a:spcBef>
                        <a:spcAft>
                          <a:spcPct val="0"/>
                        </a:spcAft>
                        <a:buClrTx/>
                        <a:buSzTx/>
                        <a:buFontTx/>
                        <a:buNone/>
                      </a:pPr>
                      <a:r>
                        <a:rPr kumimoji="0" lang="en-GB" sz="1200" b="1" i="0" u="none" strike="noStrike" cap="none" normalizeH="0" baseline="0" dirty="0">
                          <a:ln>
                            <a:noFill/>
                          </a:ln>
                          <a:solidFill>
                            <a:schemeClr val="bg1"/>
                          </a:solidFill>
                          <a:effectLst/>
                          <a:latin typeface="Arial"/>
                          <a:cs typeface="Arial"/>
                        </a:rPr>
                        <a:t>Version: </a:t>
                      </a:r>
                      <a:r>
                        <a:rPr kumimoji="0" lang="en-GB" sz="1200" b="0" i="0" u="none" strike="noStrike" cap="none" normalizeH="0" baseline="0" dirty="0">
                          <a:ln>
                            <a:noFill/>
                          </a:ln>
                          <a:solidFill>
                            <a:schemeClr val="bg1"/>
                          </a:solidFill>
                          <a:effectLst/>
                          <a:latin typeface="Arial"/>
                          <a:cs typeface="Arial"/>
                        </a:rPr>
                        <a:t>1.0</a:t>
                      </a:r>
                      <a:r>
                        <a:rPr lang="en-GB" sz="1200" b="1" i="0" u="none" strike="noStrike" cap="none" normalizeH="0" baseline="0" dirty="0">
                          <a:ln>
                            <a:noFill/>
                          </a:ln>
                          <a:solidFill>
                            <a:schemeClr val="bg1"/>
                          </a:solidFill>
                          <a:effectLst/>
                          <a:latin typeface="Arial"/>
                          <a:cs typeface="Arial"/>
                        </a:rPr>
                        <a:t> </a:t>
                      </a:r>
                      <a:endParaRPr kumimoji="0" lang="en-GB" sz="1200" b="0" i="0" u="none" strike="noStrike" cap="none" normalizeH="0" baseline="0" dirty="0">
                        <a:ln>
                          <a:noFill/>
                        </a:ln>
                        <a:solidFill>
                          <a:schemeClr val="bg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cap="none" normalizeH="0" baseline="0" dirty="0">
                          <a:ln>
                            <a:noFill/>
                          </a:ln>
                          <a:solidFill>
                            <a:schemeClr val="bg1"/>
                          </a:solidFill>
                          <a:effectLst/>
                          <a:latin typeface="Arial"/>
                          <a:cs typeface="Arial"/>
                        </a:rPr>
                        <a:t>Status: </a:t>
                      </a:r>
                      <a:r>
                        <a:rPr kumimoji="0" lang="en-GB" sz="1200" b="0" i="0" u="none" strike="noStrike" cap="none" normalizeH="0" baseline="0" dirty="0">
                          <a:ln>
                            <a:noFill/>
                          </a:ln>
                          <a:solidFill>
                            <a:schemeClr val="bg1"/>
                          </a:solidFill>
                          <a:effectLst/>
                          <a:latin typeface="Arial"/>
                          <a:cs typeface="Arial"/>
                        </a:rPr>
                        <a:t>For approval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cap="none" normalizeH="0" baseline="0" dirty="0">
                          <a:ln>
                            <a:noFill/>
                          </a:ln>
                          <a:solidFill>
                            <a:schemeClr val="bg1"/>
                          </a:solidFill>
                          <a:effectLst/>
                          <a:latin typeface="Arial"/>
                          <a:cs typeface="Arial"/>
                        </a:rPr>
                        <a:t>ARB Approval date: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cap="none" normalizeH="0" baseline="0" dirty="0">
                          <a:ln>
                            <a:noFill/>
                          </a:ln>
                          <a:solidFill>
                            <a:schemeClr val="bg1"/>
                          </a:solidFill>
                          <a:effectLst/>
                          <a:latin typeface="Arial"/>
                          <a:cs typeface="Arial"/>
                        </a:rPr>
                        <a:t>Ref</a:t>
                      </a:r>
                      <a:r>
                        <a:rPr kumimoji="0" lang="en-GB" sz="1200" b="1" i="0" u="none" strike="noStrike" cap="none" normalizeH="0" baseline="0">
                          <a:ln>
                            <a:noFill/>
                          </a:ln>
                          <a:solidFill>
                            <a:schemeClr val="bg1"/>
                          </a:solidFill>
                          <a:effectLst/>
                          <a:latin typeface="Arial"/>
                          <a:cs typeface="Arial"/>
                        </a:rPr>
                        <a:t>: </a:t>
                      </a:r>
                      <a:r>
                        <a:rPr kumimoji="0" lang="en-GB" sz="1200" b="0" i="0" u="none" strike="noStrike" cap="none" normalizeH="0" baseline="0">
                          <a:ln>
                            <a:noFill/>
                          </a:ln>
                          <a:solidFill>
                            <a:schemeClr val="bg1"/>
                          </a:solidFill>
                          <a:effectLst/>
                          <a:latin typeface="Arial"/>
                          <a:cs typeface="Arial"/>
                        </a:rPr>
                        <a:t>DA-133</a:t>
                      </a:r>
                      <a:endParaRPr kumimoji="0" lang="en-GB" sz="1200" b="0" i="0" u="none" strike="noStrike" cap="none" normalizeH="0" baseline="0" dirty="0">
                        <a:ln>
                          <a:noFill/>
                        </a:ln>
                        <a:solidFill>
                          <a:schemeClr val="bg1"/>
                        </a:solidFill>
                        <a:effectLst/>
                        <a:latin typeface="Arial"/>
                        <a:cs typeface="Arial"/>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bg1"/>
                          </a:solidFill>
                          <a:effectLst/>
                          <a:latin typeface="Arial"/>
                          <a:cs typeface="Arial"/>
                        </a:rPr>
                        <a:t>DA Decision:</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200" b="1" i="1" u="none" strike="noStrike" cap="none" normalizeH="0" baseline="0" dirty="0">
                        <a:ln>
                          <a:noFill/>
                        </a:ln>
                        <a:solidFill>
                          <a:schemeClr val="bg1"/>
                        </a:solidFill>
                        <a:effectLst/>
                        <a:latin typeface="Arial" charset="0"/>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solidFill>
                          <a:effectLst/>
                          <a:latin typeface="Arial"/>
                          <a:cs typeface="Arial"/>
                        </a:rPr>
                        <a:t>Propose that ChatGPT is added to roadmaps with status Emergent</a:t>
                      </a:r>
                      <a:endParaRPr kumimoji="0" lang="en-GB" sz="1200" b="0" i="1" u="none" strike="noStrike" cap="none" normalizeH="0" baseline="0" dirty="0">
                        <a:ln>
                          <a:noFill/>
                        </a:ln>
                        <a:solidFill>
                          <a:schemeClr val="bg1"/>
                        </a:solidFill>
                        <a:effectLst/>
                        <a:latin typeface="Arial"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300" b="1"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3" name="Table 2">
            <a:extLst>
              <a:ext uri="{FF2B5EF4-FFF2-40B4-BE49-F238E27FC236}">
                <a16:creationId xmlns:a16="http://schemas.microsoft.com/office/drawing/2014/main" id="{3D2CDF1F-3D41-4137-7989-8A47F2AE1C3F}"/>
              </a:ext>
            </a:extLst>
          </p:cNvPr>
          <p:cNvGraphicFramePr>
            <a:graphicFrameLocks noGrp="1"/>
          </p:cNvGraphicFramePr>
          <p:nvPr>
            <p:extLst>
              <p:ext uri="{D42A27DB-BD31-4B8C-83A1-F6EECF244321}">
                <p14:modId xmlns:p14="http://schemas.microsoft.com/office/powerpoint/2010/main" val="2892625223"/>
              </p:ext>
            </p:extLst>
          </p:nvPr>
        </p:nvGraphicFramePr>
        <p:xfrm>
          <a:off x="458787" y="3791858"/>
          <a:ext cx="8380413" cy="1483360"/>
        </p:xfrm>
        <a:graphic>
          <a:graphicData uri="http://schemas.openxmlformats.org/drawingml/2006/table">
            <a:tbl>
              <a:tblPr firstRow="1" bandRow="1">
                <a:tableStyleId>{5940675A-B579-460E-94D1-54222C63F5DA}</a:tableStyleId>
              </a:tblPr>
              <a:tblGrid>
                <a:gridCol w="3144384">
                  <a:extLst>
                    <a:ext uri="{9D8B030D-6E8A-4147-A177-3AD203B41FA5}">
                      <a16:colId xmlns:a16="http://schemas.microsoft.com/office/drawing/2014/main" val="212770777"/>
                    </a:ext>
                  </a:extLst>
                </a:gridCol>
                <a:gridCol w="3614058">
                  <a:extLst>
                    <a:ext uri="{9D8B030D-6E8A-4147-A177-3AD203B41FA5}">
                      <a16:colId xmlns:a16="http://schemas.microsoft.com/office/drawing/2014/main" val="2847594783"/>
                    </a:ext>
                  </a:extLst>
                </a:gridCol>
                <a:gridCol w="1621971">
                  <a:extLst>
                    <a:ext uri="{9D8B030D-6E8A-4147-A177-3AD203B41FA5}">
                      <a16:colId xmlns:a16="http://schemas.microsoft.com/office/drawing/2014/main" val="2323950919"/>
                    </a:ext>
                  </a:extLst>
                </a:gridCol>
              </a:tblGrid>
              <a:tr h="370840">
                <a:tc>
                  <a:txBody>
                    <a:bodyPr/>
                    <a:lstStyle/>
                    <a:p>
                      <a:r>
                        <a:rPr lang="en-GB" sz="1200" b="0" baseline="0" dirty="0"/>
                        <a:t>Is this a request to run a pilot?</a:t>
                      </a:r>
                    </a:p>
                  </a:txBody>
                  <a:tcPr/>
                </a:tc>
                <a:tc>
                  <a:txBody>
                    <a:bodyPr/>
                    <a:lstStyle/>
                    <a:p>
                      <a:r>
                        <a:rPr lang="en-GB" sz="1200" b="0" i="1" baseline="0" dirty="0"/>
                        <a:t>No</a:t>
                      </a:r>
                    </a:p>
                  </a:txBody>
                  <a:tcPr/>
                </a:tc>
                <a:tc>
                  <a:txBody>
                    <a:bodyPr/>
                    <a:lstStyle/>
                    <a:p>
                      <a:endParaRPr lang="en-GB" sz="1200" i="1" baseline="0" dirty="0"/>
                    </a:p>
                  </a:txBody>
                  <a:tcPr/>
                </a:tc>
                <a:extLst>
                  <a:ext uri="{0D108BD9-81ED-4DB2-BD59-A6C34878D82A}">
                    <a16:rowId xmlns:a16="http://schemas.microsoft.com/office/drawing/2014/main" val="2316254146"/>
                  </a:ext>
                </a:extLst>
              </a:tr>
              <a:tr h="370840">
                <a:tc>
                  <a:txBody>
                    <a:bodyPr/>
                    <a:lstStyle/>
                    <a:p>
                      <a:r>
                        <a:rPr lang="en-GB" sz="1200" baseline="0" dirty="0"/>
                        <a:t>Pilot owner</a:t>
                      </a:r>
                    </a:p>
                  </a:txBody>
                  <a:tcPr/>
                </a:tc>
                <a:tc>
                  <a:txBody>
                    <a:bodyPr/>
                    <a:lstStyle/>
                    <a:p>
                      <a:r>
                        <a:rPr lang="en-GB" sz="1200" i="1" baseline="0" dirty="0"/>
                        <a:t>N/A</a:t>
                      </a:r>
                    </a:p>
                  </a:txBody>
                  <a:tcPr/>
                </a:tc>
                <a:tc>
                  <a:txBody>
                    <a:bodyPr/>
                    <a:lstStyle/>
                    <a:p>
                      <a:endParaRPr lang="en-GB" sz="1200" i="1" baseline="0" dirty="0"/>
                    </a:p>
                  </a:txBody>
                  <a:tcPr/>
                </a:tc>
                <a:extLst>
                  <a:ext uri="{0D108BD9-81ED-4DB2-BD59-A6C34878D82A}">
                    <a16:rowId xmlns:a16="http://schemas.microsoft.com/office/drawing/2014/main" val="833675718"/>
                  </a:ext>
                </a:extLst>
              </a:tr>
              <a:tr h="370840">
                <a:tc>
                  <a:txBody>
                    <a:bodyPr/>
                    <a:lstStyle/>
                    <a:p>
                      <a:r>
                        <a:rPr lang="en-GB" sz="1200" baseline="0" dirty="0"/>
                        <a:t>Pilot target completion date</a:t>
                      </a:r>
                    </a:p>
                  </a:txBody>
                  <a:tcPr/>
                </a:tc>
                <a:tc>
                  <a:txBody>
                    <a:bodyPr/>
                    <a:lstStyle/>
                    <a:p>
                      <a:r>
                        <a:rPr lang="en-GB" sz="1200" i="1" baseline="0" dirty="0"/>
                        <a:t>N/A</a:t>
                      </a:r>
                    </a:p>
                  </a:txBody>
                  <a:tcPr/>
                </a:tc>
                <a:tc>
                  <a:txBody>
                    <a:bodyPr/>
                    <a:lstStyle/>
                    <a:p>
                      <a:endParaRPr lang="en-GB" sz="1200" i="1" baseline="0"/>
                    </a:p>
                  </a:txBody>
                  <a:tcPr/>
                </a:tc>
                <a:extLst>
                  <a:ext uri="{0D108BD9-81ED-4DB2-BD59-A6C34878D82A}">
                    <a16:rowId xmlns:a16="http://schemas.microsoft.com/office/drawing/2014/main" val="3625590338"/>
                  </a:ext>
                </a:extLst>
              </a:tr>
              <a:tr h="370840">
                <a:tc>
                  <a:txBody>
                    <a:bodyPr/>
                    <a:lstStyle/>
                    <a:p>
                      <a:r>
                        <a:rPr lang="en-GB" sz="1200" baseline="0" dirty="0"/>
                        <a:t>Pilot completion outcome</a:t>
                      </a:r>
                    </a:p>
                  </a:txBody>
                  <a:tcPr/>
                </a:tc>
                <a:tc>
                  <a:txBody>
                    <a:bodyPr/>
                    <a:lstStyle/>
                    <a:p>
                      <a:r>
                        <a:rPr lang="en-GB" sz="1200" i="1" baseline="0" dirty="0"/>
                        <a:t>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baseline="0" dirty="0"/>
                    </a:p>
                  </a:txBody>
                  <a:tcPr/>
                </a:tc>
                <a:extLst>
                  <a:ext uri="{0D108BD9-81ED-4DB2-BD59-A6C34878D82A}">
                    <a16:rowId xmlns:a16="http://schemas.microsoft.com/office/drawing/2014/main" val="235558157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436033"/>
            <a:ext cx="8229600" cy="622300"/>
          </a:xfrm>
          <a:prstGeom prst="rect">
            <a:avLst/>
          </a:prstGeom>
        </p:spPr>
        <p:txBody>
          <a:bodyPr/>
          <a:lstStyle/>
          <a:p>
            <a:r>
              <a:rPr lang="en-GB" dirty="0"/>
              <a:t>Context</a:t>
            </a:r>
          </a:p>
        </p:txBody>
      </p:sp>
      <p:sp>
        <p:nvSpPr>
          <p:cNvPr id="5122" name="Slide Number Placeholder 3"/>
          <p:cNvSpPr>
            <a:spLocks noGrp="1"/>
          </p:cNvSpPr>
          <p:nvPr>
            <p:ph type="sldNum" sz="quarter" idx="4294967295"/>
          </p:nvPr>
        </p:nvSpPr>
        <p:spPr>
          <a:noFill/>
          <a:ln>
            <a:miter lim="800000"/>
            <a:headEnd/>
            <a:tailEnd/>
          </a:ln>
        </p:spPr>
        <p:txBody>
          <a:bodyPr/>
          <a:lstStyle/>
          <a:p>
            <a:fld id="{6608A411-AB7D-44FC-873D-A2D332B3121C}" type="slidenum">
              <a:rPr lang="en-US" smtClean="0">
                <a:latin typeface="Arial" charset="0"/>
                <a:cs typeface="Arial" charset="0"/>
              </a:rPr>
              <a:pPr/>
              <a:t>3</a:t>
            </a:fld>
            <a:endParaRPr lang="en-US">
              <a:latin typeface="Arial" charset="0"/>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786385982"/>
              </p:ext>
            </p:extLst>
          </p:nvPr>
        </p:nvGraphicFramePr>
        <p:xfrm>
          <a:off x="190500" y="1058333"/>
          <a:ext cx="8763000" cy="5044440"/>
        </p:xfrm>
        <a:graphic>
          <a:graphicData uri="http://schemas.openxmlformats.org/drawingml/2006/table">
            <a:tbl>
              <a:tblPr/>
              <a:tblGrid>
                <a:gridCol w="8763000">
                  <a:extLst>
                    <a:ext uri="{9D8B030D-6E8A-4147-A177-3AD203B41FA5}">
                      <a16:colId xmlns:a16="http://schemas.microsoft.com/office/drawing/2014/main" val="20000"/>
                    </a:ext>
                  </a:extLst>
                </a:gridCol>
              </a:tblGrid>
              <a:tr h="12009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tx1"/>
                          </a:solidFill>
                          <a:effectLst/>
                          <a:latin typeface="Arial" charset="0"/>
                          <a:cs typeface="Arial" charset="0"/>
                        </a:rPr>
                        <a:t>Summary:</a:t>
                      </a:r>
                      <a:endParaRPr kumimoji="0" lang="en-GB" sz="10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1000" kern="1200" dirty="0">
                          <a:solidFill>
                            <a:schemeClr val="tx1"/>
                          </a:solidFill>
                          <a:effectLst/>
                          <a:latin typeface="Arial" panose="020B0604020202020204" pitchFamily="34" charset="0"/>
                          <a:ea typeface="+mn-ea"/>
                          <a:cs typeface="Arial" panose="020B0604020202020204" pitchFamily="34" charset="0"/>
                        </a:rPr>
                        <a:t>The Internal AI working group has agreed to implement a structured and secure approach to using AI tools within SQA by identifying and approving the most frequently used and valuable tools. The aim is to support staff in using these tools in an informed, secure and compliant way, ensuring data security and privacy.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GB" sz="1000" dirty="0">
                          <a:latin typeface="Arial" panose="020B0604020202020204" pitchFamily="34" charset="0"/>
                          <a:cs typeface="Arial" panose="020B0604020202020204" pitchFamily="34" charset="0"/>
                        </a:rPr>
                        <a:t>ChatGPT is an AI language model developed by OpenAI that can understand and generate human-like text. It's designed to assist with a variety of tasks, including answering questions, providing information, and engaging in conversation. The model learns from a vast dataset, allowing it to generate coherent and contextually relevant responses across a wide range of topics.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The free version of ChatGPT can provide valuable support to SQA in several ways:</a:t>
                      </a:r>
                    </a:p>
                    <a:p>
                      <a:r>
                        <a:rPr lang="en-GB" sz="1000" b="1" dirty="0">
                          <a:latin typeface="Arial" panose="020B0604020202020204" pitchFamily="34" charset="0"/>
                          <a:cs typeface="Arial" panose="020B0604020202020204" pitchFamily="34" charset="0"/>
                        </a:rPr>
                        <a:t>Basic Customer Support</a:t>
                      </a:r>
                      <a:r>
                        <a:rPr lang="en-GB" sz="1000" dirty="0">
                          <a:latin typeface="Arial" panose="020B0604020202020204" pitchFamily="34" charset="0"/>
                          <a:cs typeface="Arial" panose="020B0604020202020204" pitchFamily="34" charset="0"/>
                        </a:rPr>
                        <a:t>: It can handle frequently asked questions, provide product information, and guide users through simple troubleshooting.</a:t>
                      </a:r>
                    </a:p>
                    <a:p>
                      <a:r>
                        <a:rPr lang="en-GB" sz="1000" b="1" dirty="0">
                          <a:latin typeface="Arial" panose="020B0604020202020204" pitchFamily="34" charset="0"/>
                          <a:cs typeface="Arial" panose="020B0604020202020204" pitchFamily="34" charset="0"/>
                        </a:rPr>
                        <a:t>Content Creation</a:t>
                      </a:r>
                      <a:r>
                        <a:rPr lang="en-GB" sz="1000" dirty="0">
                          <a:latin typeface="Arial" panose="020B0604020202020204" pitchFamily="34" charset="0"/>
                          <a:cs typeface="Arial" panose="020B0604020202020204" pitchFamily="34" charset="0"/>
                        </a:rPr>
                        <a:t>: You can use it to generate ideas for blog posts, social media content, or marketing copy, saving time on brainstorming.</a:t>
                      </a:r>
                    </a:p>
                    <a:p>
                      <a:r>
                        <a:rPr lang="en-GB" sz="1000" b="1" dirty="0">
                          <a:latin typeface="Arial" panose="020B0604020202020204" pitchFamily="34" charset="0"/>
                          <a:cs typeface="Arial" panose="020B0604020202020204" pitchFamily="34" charset="0"/>
                        </a:rPr>
                        <a:t>Drafting Emails and Documents</a:t>
                      </a:r>
                      <a:r>
                        <a:rPr lang="en-GB" sz="1000" dirty="0">
                          <a:latin typeface="Arial" panose="020B0604020202020204" pitchFamily="34" charset="0"/>
                          <a:cs typeface="Arial" panose="020B0604020202020204" pitchFamily="34" charset="0"/>
                        </a:rPr>
                        <a:t>: It can help you write emails, reports, or meeting notes, making communication more efficient.</a:t>
                      </a:r>
                    </a:p>
                    <a:p>
                      <a:r>
                        <a:rPr lang="en-GB" sz="1000" b="1" dirty="0">
                          <a:latin typeface="Arial" panose="020B0604020202020204" pitchFamily="34" charset="0"/>
                          <a:cs typeface="Arial" panose="020B0604020202020204" pitchFamily="34" charset="0"/>
                        </a:rPr>
                        <a:t>Research Assistance</a:t>
                      </a:r>
                      <a:r>
                        <a:rPr lang="en-GB" sz="1000" dirty="0">
                          <a:latin typeface="Arial" panose="020B0604020202020204" pitchFamily="34" charset="0"/>
                          <a:cs typeface="Arial" panose="020B0604020202020204" pitchFamily="34" charset="0"/>
                        </a:rPr>
                        <a:t>: It can summarise articles or provide overviews of topics, helping staff quickly gather information.</a:t>
                      </a:r>
                    </a:p>
                    <a:p>
                      <a:r>
                        <a:rPr lang="en-GB" sz="1000" b="1" dirty="0">
                          <a:latin typeface="Arial" panose="020B0604020202020204" pitchFamily="34" charset="0"/>
                          <a:cs typeface="Arial" panose="020B0604020202020204" pitchFamily="34" charset="0"/>
                        </a:rPr>
                        <a:t>Training Materials</a:t>
                      </a:r>
                      <a:r>
                        <a:rPr lang="en-GB" sz="1000" dirty="0">
                          <a:latin typeface="Arial" panose="020B0604020202020204" pitchFamily="34" charset="0"/>
                          <a:cs typeface="Arial" panose="020B0604020202020204" pitchFamily="34" charset="0"/>
                        </a:rPr>
                        <a:t>: You can use it to create basic training resources or FAQs.</a:t>
                      </a:r>
                    </a:p>
                    <a:p>
                      <a:r>
                        <a:rPr lang="en-GB" sz="1000" b="1" dirty="0">
                          <a:latin typeface="Arial" panose="020B0604020202020204" pitchFamily="34" charset="0"/>
                          <a:cs typeface="Arial" panose="020B0604020202020204" pitchFamily="34" charset="0"/>
                        </a:rPr>
                        <a:t>Idea Generation</a:t>
                      </a:r>
                      <a:r>
                        <a:rPr lang="en-GB" sz="1000" dirty="0">
                          <a:latin typeface="Arial" panose="020B0604020202020204" pitchFamily="34" charset="0"/>
                          <a:cs typeface="Arial" panose="020B0604020202020204" pitchFamily="34" charset="0"/>
                        </a:rPr>
                        <a:t>: It can assist in brainstorming sessions, offering creative input and suggestions.</a:t>
                      </a:r>
                      <a:endParaRPr kumimoji="0" lang="en-GB" sz="10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685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Assumptions, Risks , Dependencies (A/R/D):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Using the free version of ChatGPT comes with some risks, including:</a:t>
                      </a:r>
                    </a:p>
                    <a:p>
                      <a:r>
                        <a:rPr lang="en-GB" sz="1000" b="1" dirty="0">
                          <a:latin typeface="Arial" panose="020B0604020202020204" pitchFamily="34" charset="0"/>
                          <a:cs typeface="Arial" panose="020B0604020202020204" pitchFamily="34" charset="0"/>
                        </a:rPr>
                        <a:t>Inaccuracy</a:t>
                      </a:r>
                      <a:r>
                        <a:rPr lang="en-GB" sz="1000" dirty="0">
                          <a:latin typeface="Arial" panose="020B0604020202020204" pitchFamily="34" charset="0"/>
                          <a:cs typeface="Arial" panose="020B0604020202020204" pitchFamily="34" charset="0"/>
                        </a:rPr>
                        <a:t>: The model may provide incorrect or outdated information, which can lead to misunderstandings or poor decision-making.</a:t>
                      </a:r>
                    </a:p>
                    <a:p>
                      <a:r>
                        <a:rPr lang="en-GB" sz="1000" b="1" dirty="0">
                          <a:latin typeface="Arial" panose="020B0604020202020204" pitchFamily="34" charset="0"/>
                          <a:cs typeface="Arial" panose="020B0604020202020204" pitchFamily="34" charset="0"/>
                        </a:rPr>
                        <a:t>Lack of Context</a:t>
                      </a:r>
                      <a:r>
                        <a:rPr lang="en-GB" sz="1000" dirty="0">
                          <a:latin typeface="Arial" panose="020B0604020202020204" pitchFamily="34" charset="0"/>
                          <a:cs typeface="Arial" panose="020B0604020202020204" pitchFamily="34" charset="0"/>
                        </a:rPr>
                        <a:t>: It may not fully understand SQA’s specific context, leading to responses that aren't tailored to your needs.</a:t>
                      </a:r>
                    </a:p>
                    <a:p>
                      <a:r>
                        <a:rPr lang="en-GB" sz="1000" b="1" dirty="0">
                          <a:latin typeface="Arial" panose="020B0604020202020204" pitchFamily="34" charset="0"/>
                          <a:cs typeface="Arial" panose="020B0604020202020204" pitchFamily="34" charset="0"/>
                        </a:rPr>
                        <a:t>Confidentiality Concerns</a:t>
                      </a:r>
                      <a:r>
                        <a:rPr lang="en-GB" sz="1000" dirty="0">
                          <a:latin typeface="Arial" panose="020B0604020202020204" pitchFamily="34" charset="0"/>
                          <a:cs typeface="Arial" panose="020B0604020202020204" pitchFamily="34" charset="0"/>
                        </a:rPr>
                        <a:t>: Sharing sensitive or proprietary information with the model poses a risk of data exposure, as interactions may not be private.</a:t>
                      </a:r>
                    </a:p>
                    <a:p>
                      <a:r>
                        <a:rPr lang="en-GB" sz="1000" b="1" dirty="0">
                          <a:latin typeface="Arial" panose="020B0604020202020204" pitchFamily="34" charset="0"/>
                          <a:cs typeface="Arial" panose="020B0604020202020204" pitchFamily="34" charset="0"/>
                        </a:rPr>
                        <a:t>Limited Depth</a:t>
                      </a:r>
                      <a:r>
                        <a:rPr lang="en-GB" sz="1000" dirty="0">
                          <a:latin typeface="Arial" panose="020B0604020202020204" pitchFamily="34" charset="0"/>
                          <a:cs typeface="Arial" panose="020B0604020202020204" pitchFamily="34" charset="0"/>
                        </a:rPr>
                        <a:t>: The responses may lack depth or detail, particularly for complex topics or specialised knowledge areas.</a:t>
                      </a:r>
                    </a:p>
                    <a:p>
                      <a:r>
                        <a:rPr lang="en-GB" sz="1000" b="1" dirty="0">
                          <a:latin typeface="Arial" panose="020B0604020202020204" pitchFamily="34" charset="0"/>
                          <a:cs typeface="Arial" panose="020B0604020202020204" pitchFamily="34" charset="0"/>
                        </a:rPr>
                        <a:t>Over-reliance</a:t>
                      </a:r>
                      <a:r>
                        <a:rPr lang="en-GB" sz="1000" dirty="0">
                          <a:latin typeface="Arial" panose="020B0604020202020204" pitchFamily="34" charset="0"/>
                          <a:cs typeface="Arial" panose="020B0604020202020204" pitchFamily="34" charset="0"/>
                        </a:rPr>
                        <a:t>: Organisations might become too dependent on the AI for critical tasks, potentially neglecting human oversight and expertise.</a:t>
                      </a:r>
                    </a:p>
                    <a:p>
                      <a:r>
                        <a:rPr lang="en-GB" sz="1000" b="1" dirty="0">
                          <a:latin typeface="Arial" panose="020B0604020202020204" pitchFamily="34" charset="0"/>
                          <a:cs typeface="Arial" panose="020B0604020202020204" pitchFamily="34" charset="0"/>
                        </a:rPr>
                        <a:t>Consistency</a:t>
                      </a:r>
                      <a:r>
                        <a:rPr lang="en-GB" sz="1000" dirty="0">
                          <a:latin typeface="Arial" panose="020B0604020202020204" pitchFamily="34" charset="0"/>
                          <a:cs typeface="Arial" panose="020B0604020202020204" pitchFamily="34" charset="0"/>
                        </a:rPr>
                        <a:t>: Responses can vary from session to session, leading to inconsistency in communication or advice.</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52400">
                <a:tc>
                  <a:txBody>
                    <a:bodyPr/>
                    <a:lstStyle/>
                    <a:p>
                      <a:pPr marL="457200" marR="0" lvl="1" indent="0" algn="l" defTabSz="914400" rtl="0" eaLnBrk="1" fontAlgn="base" latinLnBrk="0" hangingPunct="1">
                        <a:lnSpc>
                          <a:spcPct val="100000"/>
                        </a:lnSpc>
                        <a:spcBef>
                          <a:spcPct val="0"/>
                        </a:spcBef>
                        <a:spcAft>
                          <a:spcPct val="0"/>
                        </a:spcAft>
                        <a:buClrTx/>
                        <a:buSzTx/>
                        <a:buFont typeface="Arial" charset="0"/>
                        <a:buChar char="•"/>
                        <a:tabLst/>
                      </a:pPr>
                      <a:endParaRPr kumimoji="0" lang="en-GB" sz="5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5348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1" i="0" u="none" strike="noStrike" cap="none" normalizeH="0" baseline="0" dirty="0">
                          <a:ln>
                            <a:noFill/>
                          </a:ln>
                          <a:solidFill>
                            <a:schemeClr val="tx1"/>
                          </a:solidFill>
                          <a:effectLst/>
                          <a:latin typeface="Arial" charset="0"/>
                          <a:cs typeface="Arial" charset="0"/>
                        </a:rPr>
                        <a:t>Alternatives Considered: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1"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cap="none" normalizeH="0" baseline="0" dirty="0">
                          <a:ln>
                            <a:noFill/>
                          </a:ln>
                          <a:solidFill>
                            <a:schemeClr val="tx1"/>
                          </a:solidFill>
                          <a:effectLst/>
                          <a:latin typeface="Arial" charset="0"/>
                          <a:cs typeface="Arial" charset="0"/>
                        </a:rPr>
                        <a:t>ChatGPT has been identified as one of the most frequently used AI tools and has been approved by the Internal AI working group.</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0" y="436563"/>
            <a:ext cx="8229600" cy="622300"/>
          </a:xfrm>
          <a:prstGeom prst="rect">
            <a:avLst/>
          </a:prstGeom>
        </p:spPr>
        <p:txBody>
          <a:bodyPr/>
          <a:lstStyle/>
          <a:p>
            <a:r>
              <a:rPr lang="en-GB"/>
              <a:t>Governance Summary</a:t>
            </a:r>
          </a:p>
        </p:txBody>
      </p:sp>
      <p:graphicFrame>
        <p:nvGraphicFramePr>
          <p:cNvPr id="4" name="Table 3">
            <a:extLst>
              <a:ext uri="{FF2B5EF4-FFF2-40B4-BE49-F238E27FC236}">
                <a16:creationId xmlns:a16="http://schemas.microsoft.com/office/drawing/2014/main" id="{7156BCCE-BD2E-FFFF-8F4D-863BEC5921DB}"/>
              </a:ext>
            </a:extLst>
          </p:cNvPr>
          <p:cNvGraphicFramePr>
            <a:graphicFrameLocks noGrp="1"/>
          </p:cNvGraphicFramePr>
          <p:nvPr>
            <p:extLst>
              <p:ext uri="{D42A27DB-BD31-4B8C-83A1-F6EECF244321}">
                <p14:modId xmlns:p14="http://schemas.microsoft.com/office/powerpoint/2010/main" val="231352822"/>
              </p:ext>
            </p:extLst>
          </p:nvPr>
        </p:nvGraphicFramePr>
        <p:xfrm>
          <a:off x="167949" y="1058862"/>
          <a:ext cx="8752112" cy="4649224"/>
        </p:xfrm>
        <a:graphic>
          <a:graphicData uri="http://schemas.openxmlformats.org/drawingml/2006/table">
            <a:tbl>
              <a:tblPr firstRow="1" firstCol="1" bandRow="1">
                <a:tableStyleId>{F5AB1C69-6EDB-4FF4-983F-18BD219EF322}</a:tableStyleId>
              </a:tblPr>
              <a:tblGrid>
                <a:gridCol w="1054273">
                  <a:extLst>
                    <a:ext uri="{9D8B030D-6E8A-4147-A177-3AD203B41FA5}">
                      <a16:colId xmlns:a16="http://schemas.microsoft.com/office/drawing/2014/main" val="735300498"/>
                    </a:ext>
                  </a:extLst>
                </a:gridCol>
                <a:gridCol w="7697839">
                  <a:extLst>
                    <a:ext uri="{9D8B030D-6E8A-4147-A177-3AD203B41FA5}">
                      <a16:colId xmlns:a16="http://schemas.microsoft.com/office/drawing/2014/main" val="4239288205"/>
                    </a:ext>
                  </a:extLst>
                </a:gridCol>
              </a:tblGrid>
              <a:tr h="274050">
                <a:tc gridSpan="2">
                  <a:txBody>
                    <a:bodyPr/>
                    <a:lstStyle/>
                    <a:p>
                      <a:pPr algn="ctr">
                        <a:lnSpc>
                          <a:spcPct val="107000"/>
                        </a:lnSpc>
                        <a:spcAft>
                          <a:spcPts val="800"/>
                        </a:spcAft>
                      </a:pPr>
                      <a:r>
                        <a:rPr lang="en-GB" sz="1200" dirty="0">
                          <a:solidFill>
                            <a:schemeClr val="tx1"/>
                          </a:solidFill>
                          <a:effectLst/>
                        </a:rPr>
                        <a:t>Please  address the following items where applicable</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hMerge="1">
                  <a:txBody>
                    <a:bodyPr/>
                    <a:lstStyle/>
                    <a:p>
                      <a:endParaRPr lang="en-GB"/>
                    </a:p>
                  </a:txBody>
                  <a:tcPr/>
                </a:tc>
                <a:extLst>
                  <a:ext uri="{0D108BD9-81ED-4DB2-BD59-A6C34878D82A}">
                    <a16:rowId xmlns:a16="http://schemas.microsoft.com/office/drawing/2014/main" val="4290699109"/>
                  </a:ext>
                </a:extLst>
              </a:tr>
              <a:tr h="242309">
                <a:tc gridSpan="2">
                  <a:txBody>
                    <a:bodyPr/>
                    <a:lstStyle/>
                    <a:p>
                      <a:pPr marL="0" algn="ctr" defTabSz="914400" rtl="0" eaLnBrk="1" latinLnBrk="0" hangingPunct="1">
                        <a:lnSpc>
                          <a:spcPct val="107000"/>
                        </a:lnSpc>
                        <a:spcAft>
                          <a:spcPts val="800"/>
                        </a:spcAft>
                      </a:pPr>
                      <a:r>
                        <a:rPr lang="en-GB" sz="1000" b="1" dirty="0">
                          <a:solidFill>
                            <a:schemeClr val="tx1"/>
                          </a:solidFill>
                          <a:effectLst/>
                        </a:rPr>
                        <a:t>General</a:t>
                      </a:r>
                      <a:endParaRPr kumimoji="0" lang="en-GB" sz="1000" b="1" i="0" u="none" strike="noStrike" kern="1200" cap="none" normalizeH="0" baseline="0" dirty="0">
                        <a:ln>
                          <a:noFill/>
                        </a:ln>
                        <a:solidFill>
                          <a:schemeClr val="tx1"/>
                        </a:solidFill>
                        <a:effectLst/>
                        <a:latin typeface="Arial" charset="0"/>
                        <a:ea typeface="+mn-ea"/>
                        <a:cs typeface="Arial" charset="0"/>
                      </a:endParaRPr>
                    </a:p>
                  </a:txBody>
                  <a:tcPr marL="45720" marR="45720" anchor="ctr"/>
                </a:tc>
                <a:tc hMerge="1">
                  <a:txBody>
                    <a:bodyPr/>
                    <a:lstStyle/>
                    <a:p>
                      <a:pPr marL="0" algn="ctr" defTabSz="914400" rtl="0" eaLnBrk="1" latinLnBrk="0" hangingPunct="1">
                        <a:lnSpc>
                          <a:spcPct val="107000"/>
                        </a:lnSpc>
                        <a:spcAft>
                          <a:spcPts val="800"/>
                        </a:spcAft>
                      </a:pPr>
                      <a:r>
                        <a:rPr lang="en-GB" sz="1000" b="1">
                          <a:solidFill>
                            <a:schemeClr val="tx1"/>
                          </a:solidFill>
                          <a:effectLst/>
                        </a:rPr>
                        <a:t>General</a:t>
                      </a:r>
                      <a:endParaRPr kumimoji="0" lang="en-GB" sz="1000" b="1" i="0" u="none" strike="noStrike" kern="1200" cap="none" normalizeH="0" baseline="0">
                        <a:ln>
                          <a:noFill/>
                        </a:ln>
                        <a:solidFill>
                          <a:schemeClr val="tx1"/>
                        </a:solidFill>
                        <a:effectLst/>
                        <a:latin typeface="Arial" charset="0"/>
                        <a:ea typeface="+mn-ea"/>
                        <a:cs typeface="Arial" charset="0"/>
                      </a:endParaRPr>
                    </a:p>
                  </a:txBody>
                  <a:tcPr marL="45720" marR="45720" anchor="ctr">
                    <a:solidFill>
                      <a:schemeClr val="accent1"/>
                    </a:solidFill>
                  </a:tcPr>
                </a:tc>
                <a:extLst>
                  <a:ext uri="{0D108BD9-81ED-4DB2-BD59-A6C34878D82A}">
                    <a16:rowId xmlns:a16="http://schemas.microsoft.com/office/drawing/2014/main" val="436226597"/>
                  </a:ext>
                </a:extLst>
              </a:tr>
              <a:tr h="428230">
                <a:tc>
                  <a:txBody>
                    <a:bodyPr/>
                    <a:lstStyle/>
                    <a:p>
                      <a:pPr algn="ctr">
                        <a:lnSpc>
                          <a:spcPct val="107000"/>
                        </a:lnSpc>
                        <a:spcAft>
                          <a:spcPts val="800"/>
                        </a:spcAft>
                      </a:pPr>
                      <a:r>
                        <a:rPr lang="en-GB" sz="1100" dirty="0">
                          <a:solidFill>
                            <a:schemeClr val="tx1"/>
                          </a:solidFill>
                          <a:effectLst/>
                        </a:rPr>
                        <a:t>Financial</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algn="l" defTabSz="914400" rtl="0" eaLnBrk="1" latinLnBrk="0" hangingPunct="1">
                        <a:lnSpc>
                          <a:spcPct val="107000"/>
                        </a:lnSpc>
                        <a:spcAft>
                          <a:spcPts val="800"/>
                        </a:spcAft>
                      </a:pPr>
                      <a:r>
                        <a:rPr kumimoji="0" lang="en-GB" sz="1000" b="0" u="none" strike="noStrike" kern="1200" cap="none" normalizeH="0" baseline="0" dirty="0">
                          <a:ln>
                            <a:noFill/>
                          </a:ln>
                          <a:solidFill>
                            <a:schemeClr val="tx1"/>
                          </a:solidFill>
                          <a:effectLst/>
                        </a:rPr>
                        <a:t>Free SaaS offering</a:t>
                      </a:r>
                      <a:endParaRPr kumimoji="0" lang="en-GB" sz="1000" b="0" i="0" u="none" strike="noStrike" kern="1200" cap="none" normalizeH="0" baseline="0" dirty="0">
                        <a:ln>
                          <a:noFill/>
                        </a:ln>
                        <a:solidFill>
                          <a:schemeClr val="tx1"/>
                        </a:solidFill>
                        <a:effectLst/>
                        <a:latin typeface="Arial" charset="0"/>
                        <a:ea typeface="+mn-ea"/>
                        <a:cs typeface="Arial" charset="0"/>
                      </a:endParaRPr>
                    </a:p>
                  </a:txBody>
                  <a:tcPr marL="45720" marR="45720"/>
                </a:tc>
                <a:extLst>
                  <a:ext uri="{0D108BD9-81ED-4DB2-BD59-A6C34878D82A}">
                    <a16:rowId xmlns:a16="http://schemas.microsoft.com/office/drawing/2014/main" val="3139297911"/>
                  </a:ext>
                </a:extLst>
              </a:tr>
              <a:tr h="453203">
                <a:tc>
                  <a:txBody>
                    <a:bodyPr/>
                    <a:lstStyle/>
                    <a:p>
                      <a:pPr algn="ctr">
                        <a:lnSpc>
                          <a:spcPct val="107000"/>
                        </a:lnSpc>
                        <a:spcAft>
                          <a:spcPts val="800"/>
                        </a:spcAft>
                      </a:pPr>
                      <a:r>
                        <a:rPr lang="en-GB" sz="1100" dirty="0">
                          <a:solidFill>
                            <a:schemeClr val="tx1"/>
                          </a:solidFill>
                          <a:effectLst/>
                        </a:rPr>
                        <a:t>People</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a:lnSpc>
                          <a:spcPct val="107000"/>
                        </a:lnSpc>
                        <a:spcAft>
                          <a:spcPts val="800"/>
                        </a:spcAft>
                      </a:pPr>
                      <a:r>
                        <a:rPr kumimoji="0" lang="en-GB" sz="1000" b="0" u="none" strike="noStrike" kern="1200" cap="none" normalizeH="0" baseline="0" dirty="0">
                          <a:ln>
                            <a:noFill/>
                          </a:ln>
                          <a:solidFill>
                            <a:schemeClr val="tx1"/>
                          </a:solidFill>
                          <a:effectLst/>
                        </a:rPr>
                        <a:t>Tool available to all staff.</a:t>
                      </a:r>
                    </a:p>
                    <a:p>
                      <a:r>
                        <a:rPr lang="en-GB" sz="1000" dirty="0"/>
                        <a:t>The free version of ChatGPT doesn't require formal training, but some tips can enhance effectiveness:</a:t>
                      </a:r>
                    </a:p>
                    <a:p>
                      <a:r>
                        <a:rPr lang="en-GB" sz="1000" b="1" dirty="0"/>
                        <a:t>Familiarisation</a:t>
                      </a:r>
                      <a:r>
                        <a:rPr lang="en-GB" sz="1000" dirty="0"/>
                        <a:t>: Explore the interface and features.</a:t>
                      </a:r>
                    </a:p>
                    <a:p>
                      <a:r>
                        <a:rPr lang="en-GB" sz="1000" b="1" dirty="0"/>
                        <a:t>Prompting Skills</a:t>
                      </a:r>
                      <a:r>
                        <a:rPr lang="en-GB" sz="1000" dirty="0"/>
                        <a:t>: Craft clear and specific questions.</a:t>
                      </a:r>
                    </a:p>
                    <a:p>
                      <a:r>
                        <a:rPr lang="en-GB" sz="1000" b="1" dirty="0"/>
                        <a:t>Context Setting</a:t>
                      </a:r>
                      <a:r>
                        <a:rPr lang="en-GB" sz="1000" dirty="0"/>
                        <a:t>: Provide background information for complex queries.</a:t>
                      </a:r>
                    </a:p>
                    <a:p>
                      <a:r>
                        <a:rPr lang="en-GB" sz="1000" b="1" dirty="0"/>
                        <a:t>Evaluation of Responses</a:t>
                      </a:r>
                      <a:r>
                        <a:rPr lang="en-GB" sz="1000" dirty="0"/>
                        <a:t>: Critically assess the information and verify important details.</a:t>
                      </a:r>
                    </a:p>
                    <a:p>
                      <a:r>
                        <a:rPr lang="en-GB" sz="1000" b="1" dirty="0"/>
                        <a:t>Best Practices</a:t>
                      </a:r>
                      <a:r>
                        <a:rPr lang="en-GB" sz="1000" dirty="0"/>
                        <a:t>: Create usage guidelines for your organisation. </a:t>
                      </a:r>
                      <a:r>
                        <a:rPr lang="en-GB" sz="1000" dirty="0">
                          <a:solidFill>
                            <a:schemeClr val="tx2">
                              <a:lumMod val="60000"/>
                              <a:lumOff val="40000"/>
                            </a:schemeClr>
                          </a:solidFill>
                        </a:rPr>
                        <a:t>https://sqanow.sharepoint.com/sites/intranet/SitePages/Embracing-AI-tools-%E2%80%94-best-practices.aspx</a:t>
                      </a:r>
                    </a:p>
                    <a:p>
                      <a:r>
                        <a:rPr lang="en-GB" sz="1000" b="1" dirty="0"/>
                        <a:t>Feedback Loop</a:t>
                      </a:r>
                      <a:r>
                        <a:rPr lang="en-GB" sz="1000" dirty="0"/>
                        <a:t>: Encourage sharing of experiences to refine usage.</a:t>
                      </a:r>
                    </a:p>
                    <a:p>
                      <a:pPr>
                        <a:lnSpc>
                          <a:spcPct val="107000"/>
                        </a:lnSpc>
                        <a:spcAft>
                          <a:spcPts val="800"/>
                        </a:spcAft>
                      </a:pPr>
                      <a:endParaRPr kumimoji="0" lang="en-GB" sz="1000" b="0" u="none" strike="noStrike" kern="1200" cap="none" normalizeH="0" baseline="0" dirty="0">
                        <a:ln>
                          <a:noFill/>
                        </a:ln>
                        <a:solidFill>
                          <a:srgbClr val="FF0000"/>
                        </a:solidFill>
                        <a:effectLst/>
                      </a:endParaRPr>
                    </a:p>
                    <a:p>
                      <a:pPr>
                        <a:lnSpc>
                          <a:spcPct val="107000"/>
                        </a:lnSpc>
                        <a:spcAft>
                          <a:spcPts val="800"/>
                        </a:spcAft>
                      </a:pPr>
                      <a:r>
                        <a:rPr kumimoji="0" lang="en-GB" sz="1000" b="0" u="none" strike="noStrike" kern="1200" cap="none" normalizeH="0" baseline="0" dirty="0">
                          <a:ln>
                            <a:noFill/>
                          </a:ln>
                          <a:solidFill>
                            <a:srgbClr val="FF0000"/>
                          </a:solidFill>
                          <a:effectLst/>
                        </a:rPr>
                        <a:t>Is an Equality Impact Assessment (</a:t>
                      </a:r>
                      <a:r>
                        <a:rPr kumimoji="0" lang="en-GB" sz="1000" b="0" u="none" strike="noStrike" kern="1200" cap="none" normalizeH="0" baseline="0" dirty="0" err="1">
                          <a:ln>
                            <a:noFill/>
                          </a:ln>
                          <a:solidFill>
                            <a:srgbClr val="FF0000"/>
                          </a:solidFill>
                          <a:effectLst/>
                        </a:rPr>
                        <a:t>EqIA</a:t>
                      </a:r>
                      <a:r>
                        <a:rPr kumimoji="0" lang="en-GB" sz="1000" b="0" u="none" strike="noStrike" kern="1200" cap="none" normalizeH="0" baseline="0" dirty="0">
                          <a:ln>
                            <a:noFill/>
                          </a:ln>
                          <a:solidFill>
                            <a:srgbClr val="FF0000"/>
                          </a:solidFill>
                          <a:effectLst/>
                        </a:rPr>
                        <a:t>) needed (has a </a:t>
                      </a:r>
                      <a:r>
                        <a:rPr kumimoji="0" lang="en-GB" sz="1000" b="0" u="none" strike="noStrike" kern="1200" cap="none" normalizeH="0" baseline="0" dirty="0">
                          <a:ln>
                            <a:noFill/>
                          </a:ln>
                          <a:solidFill>
                            <a:srgbClr val="0000FF"/>
                          </a:solidFill>
                          <a:effectLst/>
                          <a:hlinkClick r:id="rId3">
                            <a:extLst>
                              <a:ext uri="{A12FA001-AC4F-418D-AE19-62706E023703}">
                                <ahyp:hlinkClr xmlns:ahyp="http://schemas.microsoft.com/office/drawing/2018/hyperlinkcolor" val="tx"/>
                              </a:ext>
                            </a:extLst>
                          </a:hlinkClick>
                        </a:rPr>
                        <a:t>Screening Review</a:t>
                      </a:r>
                      <a:r>
                        <a:rPr lang="en-GB" sz="1000" b="0" u="none" strike="noStrike" kern="1200" cap="none" normalizeH="0" baseline="0" dirty="0">
                          <a:ln>
                            <a:noFill/>
                          </a:ln>
                          <a:solidFill>
                            <a:srgbClr val="FF0000"/>
                          </a:solidFill>
                          <a:effectLst/>
                          <a:hlinkClick r:id="rId3">
                            <a:extLst>
                              <a:ext uri="{A12FA001-AC4F-418D-AE19-62706E023703}">
                                <ahyp:hlinkClr xmlns:ahyp="http://schemas.microsoft.com/office/drawing/2018/hyperlinkcolor" val="tx"/>
                              </a:ext>
                            </a:extLst>
                          </a:hlinkClick>
                        </a:rPr>
                        <a:t> </a:t>
                      </a:r>
                      <a:r>
                        <a:rPr lang="en-GB" sz="1000" b="0" u="none" strike="noStrike" kern="1200" cap="none" normalizeH="0" baseline="0" dirty="0">
                          <a:ln>
                            <a:noFill/>
                          </a:ln>
                          <a:solidFill>
                            <a:srgbClr val="FF0000"/>
                          </a:solidFill>
                          <a:effectLst/>
                        </a:rPr>
                        <a:t> </a:t>
                      </a:r>
                      <a:r>
                        <a:rPr kumimoji="0" lang="en-GB" sz="1000" b="0" u="none" strike="noStrike" kern="1200" cap="none" normalizeH="0" baseline="0" dirty="0">
                          <a:ln>
                            <a:noFill/>
                          </a:ln>
                          <a:solidFill>
                            <a:srgbClr val="FF0000"/>
                          </a:solidFill>
                          <a:effectLst/>
                        </a:rPr>
                        <a:t>been completed)?</a:t>
                      </a:r>
                    </a:p>
                    <a:p>
                      <a:pPr lvl="0" algn="l">
                        <a:lnSpc>
                          <a:spcPct val="100000"/>
                        </a:lnSpc>
                        <a:spcBef>
                          <a:spcPts val="0"/>
                        </a:spcBef>
                        <a:spcAft>
                          <a:spcPts val="0"/>
                        </a:spcAft>
                        <a:buNone/>
                      </a:pPr>
                      <a:r>
                        <a:rPr lang="en-GB" sz="1000" b="0" i="0" u="none" strike="noStrike" kern="1200" cap="none" normalizeH="0" baseline="0" noProof="0">
                          <a:ln>
                            <a:noFill/>
                          </a:ln>
                          <a:solidFill>
                            <a:schemeClr val="tx1"/>
                          </a:solidFill>
                          <a:effectLst/>
                          <a:latin typeface="Calibri"/>
                        </a:rPr>
                        <a:t>An overarching EQIA document is currently being developed for the use of these AI tools by the EQIA Manager</a:t>
                      </a:r>
                      <a:endParaRPr lang="en-GB" sz="1000" b="0" i="0" u="none" strike="noStrike" kern="1200" cap="none" normalizeH="0" baseline="0" noProof="0">
                        <a:ln>
                          <a:noFill/>
                        </a:ln>
                        <a:solidFill>
                          <a:srgbClr val="000000"/>
                        </a:solidFill>
                        <a:effectLst/>
                        <a:latin typeface="Calibri"/>
                      </a:endParaRPr>
                    </a:p>
                    <a:p>
                      <a:pPr lvl="0">
                        <a:lnSpc>
                          <a:spcPct val="107000"/>
                        </a:lnSpc>
                        <a:spcAft>
                          <a:spcPts val="800"/>
                        </a:spcAft>
                        <a:buNone/>
                      </a:pPr>
                      <a:endParaRPr kumimoji="0" lang="en-GB" sz="1000" b="0" i="0" u="none" strike="noStrike" kern="1200" cap="none" normalizeH="0" baseline="0" dirty="0">
                        <a:ln>
                          <a:noFill/>
                        </a:ln>
                        <a:solidFill>
                          <a:schemeClr val="tx1"/>
                        </a:solidFill>
                        <a:effectLst/>
                        <a:latin typeface="Arial"/>
                        <a:ea typeface="+mn-ea"/>
                        <a:cs typeface="Arial"/>
                      </a:endParaRPr>
                    </a:p>
                  </a:txBody>
                  <a:tcPr marL="45720" marR="45720"/>
                </a:tc>
                <a:extLst>
                  <a:ext uri="{0D108BD9-81ED-4DB2-BD59-A6C34878D82A}">
                    <a16:rowId xmlns:a16="http://schemas.microsoft.com/office/drawing/2014/main" val="3934857303"/>
                  </a:ext>
                </a:extLst>
              </a:tr>
              <a:tr h="659578">
                <a:tc>
                  <a:txBody>
                    <a:bodyPr/>
                    <a:lstStyle/>
                    <a:p>
                      <a:pPr algn="ctr">
                        <a:lnSpc>
                          <a:spcPct val="107000"/>
                        </a:lnSpc>
                        <a:spcAft>
                          <a:spcPts val="800"/>
                        </a:spcAft>
                      </a:pPr>
                      <a:r>
                        <a:rPr lang="en-GB" sz="1100" dirty="0">
                          <a:solidFill>
                            <a:schemeClr val="tx1"/>
                          </a:solidFill>
                          <a:effectLst/>
                        </a:rPr>
                        <a:t>Legal</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lvl="0" indent="0" algn="l" rtl="0" eaLnBrk="1" fontAlgn="base" latinLnBrk="0" hangingPunct="1">
                        <a:lnSpc>
                          <a:spcPct val="100000"/>
                        </a:lnSpc>
                        <a:spcBef>
                          <a:spcPct val="0"/>
                        </a:spcBef>
                        <a:spcAft>
                          <a:spcPct val="0"/>
                        </a:spcAft>
                        <a:buClrTx/>
                        <a:buSzTx/>
                        <a:buFontTx/>
                        <a:buNone/>
                      </a:pPr>
                      <a:r>
                        <a:rPr kumimoji="0" lang="en-GB" sz="1000" b="1" u="none" strike="noStrike" cap="none" normalizeH="0" baseline="0" dirty="0">
                          <a:ln>
                            <a:noFill/>
                          </a:ln>
                          <a:solidFill>
                            <a:srgbClr val="FF0000"/>
                          </a:solidFill>
                          <a:effectLst/>
                        </a:rPr>
                        <a:t>Have you completed a </a:t>
                      </a:r>
                      <a:r>
                        <a:rPr kumimoji="0" lang="en-GB" sz="1000" b="1" u="none" strike="noStrike" cap="none" normalizeH="0" baseline="0" dirty="0">
                          <a:ln>
                            <a:noFill/>
                          </a:ln>
                          <a:solidFill>
                            <a:srgbClr val="FF0000"/>
                          </a:solidFill>
                          <a:effectLst/>
                          <a:hlinkClick r:id="rId4">
                            <a:extLst>
                              <a:ext uri="{A12FA001-AC4F-418D-AE19-62706E023703}">
                                <ahyp:hlinkClr xmlns:ahyp="http://schemas.microsoft.com/office/drawing/2018/hyperlinkcolor" val="tx"/>
                              </a:ext>
                            </a:extLst>
                          </a:hlinkClick>
                        </a:rPr>
                        <a:t>Data </a:t>
                      </a:r>
                      <a:r>
                        <a:rPr lang="en-GB" sz="1000" b="1" u="none" strike="noStrike" cap="none" normalizeH="0" baseline="0" dirty="0">
                          <a:ln>
                            <a:noFill/>
                          </a:ln>
                          <a:solidFill>
                            <a:srgbClr val="FF0000"/>
                          </a:solidFill>
                          <a:effectLst/>
                          <a:hlinkClick r:id="rId4">
                            <a:extLst>
                              <a:ext uri="{A12FA001-AC4F-418D-AE19-62706E023703}">
                                <ahyp:hlinkClr xmlns:ahyp="http://schemas.microsoft.com/office/drawing/2018/hyperlinkcolor" val="tx"/>
                              </a:ext>
                            </a:extLst>
                          </a:hlinkClick>
                        </a:rPr>
                        <a:t>Protection </a:t>
                      </a:r>
                      <a:r>
                        <a:rPr kumimoji="0" lang="en-GB" sz="1000" b="1" u="none" strike="noStrike" cap="none" normalizeH="0" baseline="0" dirty="0">
                          <a:ln>
                            <a:noFill/>
                          </a:ln>
                          <a:solidFill>
                            <a:srgbClr val="FF0000"/>
                          </a:solidFill>
                          <a:effectLst/>
                          <a:hlinkClick r:id="rId4">
                            <a:extLst>
                              <a:ext uri="{A12FA001-AC4F-418D-AE19-62706E023703}">
                                <ahyp:hlinkClr xmlns:ahyp="http://schemas.microsoft.com/office/drawing/2018/hyperlinkcolor" val="tx"/>
                              </a:ext>
                            </a:extLst>
                          </a:hlinkClick>
                        </a:rPr>
                        <a:t>Impact Assessment</a:t>
                      </a:r>
                      <a:r>
                        <a:rPr lang="en-GB" sz="1000" b="1" u="none" strike="noStrike" cap="none" normalizeH="0" baseline="0" dirty="0">
                          <a:ln>
                            <a:noFill/>
                          </a:ln>
                          <a:solidFill>
                            <a:srgbClr val="FF0000"/>
                          </a:solidFill>
                          <a:effectLst/>
                          <a:hlinkClick r:id="rId4">
                            <a:extLst>
                              <a:ext uri="{A12FA001-AC4F-418D-AE19-62706E023703}">
                                <ahyp:hlinkClr xmlns:ahyp="http://schemas.microsoft.com/office/drawing/2018/hyperlinkcolor" val="tx"/>
                              </a:ext>
                            </a:extLst>
                          </a:hlinkClick>
                        </a:rPr>
                        <a:t> </a:t>
                      </a:r>
                      <a:r>
                        <a:rPr kumimoji="0" lang="en-GB" sz="1000" b="1" u="none" strike="noStrike" cap="none" normalizeH="0" baseline="0" dirty="0">
                          <a:ln>
                            <a:noFill/>
                          </a:ln>
                          <a:solidFill>
                            <a:srgbClr val="FF0000"/>
                          </a:solidFill>
                          <a:effectLst/>
                        </a:rPr>
                        <a:t> (Yes/No)?</a:t>
                      </a:r>
                      <a:endParaRPr kumimoji="0" lang="en-GB" sz="1000" b="0" u="none" strike="noStrike" kern="1200" cap="none" normalizeH="0" baseline="0" dirty="0">
                        <a:ln>
                          <a:noFill/>
                        </a:ln>
                        <a:solidFill>
                          <a:srgbClr val="FF0000"/>
                        </a:solidFill>
                        <a:effectLst/>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u="none" strike="noStrike" kern="1200" cap="none" normalizeH="0" baseline="0" dirty="0">
                          <a:ln>
                            <a:noFill/>
                          </a:ln>
                          <a:solidFill>
                            <a:srgbClr val="FF0000"/>
                          </a:solidFill>
                          <a:effectLst/>
                        </a:rPr>
                        <a:t>If no - why is that?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u="none" strike="noStrike" kern="1200" cap="none" normalizeH="0" baseline="0" dirty="0">
                          <a:ln>
                            <a:noFill/>
                          </a:ln>
                          <a:solidFill>
                            <a:srgbClr val="FF0000"/>
                          </a:solidFill>
                          <a:effectLst/>
                        </a:rPr>
                        <a:t>If yes - what was the outcome?</a:t>
                      </a:r>
                    </a:p>
                    <a:p>
                      <a:pPr lvl="0" algn="l">
                        <a:lnSpc>
                          <a:spcPct val="100000"/>
                        </a:lnSpc>
                        <a:spcBef>
                          <a:spcPts val="0"/>
                        </a:spcBef>
                        <a:spcAft>
                          <a:spcPts val="0"/>
                        </a:spcAft>
                        <a:buNone/>
                      </a:pPr>
                      <a:r>
                        <a:rPr lang="en-GB" sz="1000" b="0" i="0" u="none" strike="noStrike" kern="1200" cap="none" normalizeH="0" baseline="0" noProof="0" dirty="0">
                          <a:ln>
                            <a:noFill/>
                          </a:ln>
                          <a:solidFill>
                            <a:schemeClr val="tx1"/>
                          </a:solidFill>
                          <a:effectLst/>
                          <a:latin typeface="Calibri"/>
                        </a:rPr>
                        <a:t>No – use of personal data in AI tools is not permitted, so does not apply.</a:t>
                      </a:r>
                      <a:endParaRPr lang="en-GB" sz="1000" b="0" i="0" u="none" strike="noStrike" kern="1200" cap="none" normalizeH="0" baseline="0" noProof="0" dirty="0">
                        <a:ln>
                          <a:noFill/>
                        </a:ln>
                        <a:solidFill>
                          <a:srgbClr val="000000"/>
                        </a:solidFill>
                        <a:effectLst/>
                        <a:latin typeface="Calibri"/>
                      </a:endParaRPr>
                    </a:p>
                    <a:p>
                      <a:pPr marL="0" marR="0" lvl="0" indent="0" algn="l">
                        <a:lnSpc>
                          <a:spcPct val="100000"/>
                        </a:lnSpc>
                        <a:spcBef>
                          <a:spcPct val="0"/>
                        </a:spcBef>
                        <a:spcAft>
                          <a:spcPct val="0"/>
                        </a:spcAft>
                        <a:buClrTx/>
                        <a:buSzTx/>
                        <a:buFontTx/>
                        <a:buNone/>
                      </a:pPr>
                      <a:endParaRPr lang="en-GB" sz="1000" b="0" u="none" strike="noStrike" kern="1200" cap="none" normalizeH="0" baseline="0" dirty="0">
                        <a:ln>
                          <a:noFill/>
                        </a:ln>
                        <a:solidFill>
                          <a:srgbClr val="FF0000"/>
                        </a:solidFill>
                        <a:effectLst/>
                      </a:endParaRPr>
                    </a:p>
                  </a:txBody>
                  <a:tcPr marL="45720" marR="45720"/>
                </a:tc>
                <a:extLst>
                  <a:ext uri="{0D108BD9-81ED-4DB2-BD59-A6C34878D82A}">
                    <a16:rowId xmlns:a16="http://schemas.microsoft.com/office/drawing/2014/main" val="2938225486"/>
                  </a:ext>
                </a:extLst>
              </a:tr>
              <a:tr h="434552">
                <a:tc>
                  <a:txBody>
                    <a:bodyPr/>
                    <a:lstStyle/>
                    <a:p>
                      <a:pPr algn="ctr">
                        <a:lnSpc>
                          <a:spcPct val="107000"/>
                        </a:lnSpc>
                        <a:spcAft>
                          <a:spcPts val="800"/>
                        </a:spcAft>
                      </a:pPr>
                      <a:r>
                        <a:rPr lang="en-GB" sz="1100" b="1" kern="1200" dirty="0">
                          <a:solidFill>
                            <a:schemeClr val="tx1"/>
                          </a:solidFill>
                          <a:effectLst/>
                        </a:rPr>
                        <a:t>Method</a:t>
                      </a:r>
                      <a:endParaRPr lang="en-GB" sz="1100" b="1" kern="1200" dirty="0">
                        <a:solidFill>
                          <a:schemeClr val="tx1"/>
                        </a:solidFill>
                        <a:effectLst/>
                        <a:latin typeface="+mn-lt"/>
                        <a:ea typeface="+mn-ea"/>
                        <a:cs typeface="+mn-cs"/>
                      </a:endParaRPr>
                    </a:p>
                  </a:txBody>
                  <a:tcPr marL="45720" marR="45720"/>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u="none" strike="noStrike" kern="1200" cap="none" normalizeH="0" baseline="0" dirty="0">
                          <a:ln>
                            <a:noFill/>
                          </a:ln>
                          <a:solidFill>
                            <a:schemeClr val="tx1"/>
                          </a:solidFill>
                          <a:effectLst/>
                        </a:rPr>
                        <a:t>Tool available to all staff.</a:t>
                      </a:r>
                      <a:endParaRPr kumimoji="0" lang="en-GB" sz="1000" b="0" u="none" strike="noStrike" kern="1200" cap="none" normalizeH="0" baseline="0" dirty="0">
                        <a:ln>
                          <a:noFill/>
                        </a:ln>
                        <a:solidFill>
                          <a:schemeClr val="tx1"/>
                        </a:solidFill>
                        <a:effectLst/>
                        <a:latin typeface="+mn-lt"/>
                        <a:ea typeface="+mn-ea"/>
                        <a:cs typeface="+mn-cs"/>
                      </a:endParaRPr>
                    </a:p>
                  </a:txBody>
                  <a:tcPr marL="45720" marR="45720"/>
                </a:tc>
                <a:extLst>
                  <a:ext uri="{0D108BD9-81ED-4DB2-BD59-A6C34878D82A}">
                    <a16:rowId xmlns:a16="http://schemas.microsoft.com/office/drawing/2014/main" val="1709708027"/>
                  </a:ext>
                </a:extLst>
              </a:tr>
            </a:tbl>
          </a:graphicData>
        </a:graphic>
      </p:graphicFrame>
    </p:spTree>
    <p:extLst>
      <p:ext uri="{BB962C8B-B14F-4D97-AF65-F5344CB8AC3E}">
        <p14:creationId xmlns:p14="http://schemas.microsoft.com/office/powerpoint/2010/main" val="1528340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0" y="436563"/>
            <a:ext cx="8229600" cy="622300"/>
          </a:xfrm>
          <a:prstGeom prst="rect">
            <a:avLst/>
          </a:prstGeom>
        </p:spPr>
        <p:txBody>
          <a:bodyPr/>
          <a:lstStyle/>
          <a:p>
            <a:r>
              <a:rPr lang="en-GB"/>
              <a:t>Governance Summary</a:t>
            </a:r>
          </a:p>
        </p:txBody>
      </p:sp>
      <p:graphicFrame>
        <p:nvGraphicFramePr>
          <p:cNvPr id="4" name="Table 3">
            <a:extLst>
              <a:ext uri="{FF2B5EF4-FFF2-40B4-BE49-F238E27FC236}">
                <a16:creationId xmlns:a16="http://schemas.microsoft.com/office/drawing/2014/main" id="{7156BCCE-BD2E-FFFF-8F4D-863BEC5921DB}"/>
              </a:ext>
            </a:extLst>
          </p:cNvPr>
          <p:cNvGraphicFramePr>
            <a:graphicFrameLocks noGrp="1"/>
          </p:cNvGraphicFramePr>
          <p:nvPr>
            <p:extLst>
              <p:ext uri="{D42A27DB-BD31-4B8C-83A1-F6EECF244321}">
                <p14:modId xmlns:p14="http://schemas.microsoft.com/office/powerpoint/2010/main" val="873985728"/>
              </p:ext>
            </p:extLst>
          </p:nvPr>
        </p:nvGraphicFramePr>
        <p:xfrm>
          <a:off x="167949" y="1058862"/>
          <a:ext cx="8752115" cy="4348123"/>
        </p:xfrm>
        <a:graphic>
          <a:graphicData uri="http://schemas.openxmlformats.org/drawingml/2006/table">
            <a:tbl>
              <a:tblPr firstRow="1" firstCol="1" bandRow="1">
                <a:tableStyleId>{F5AB1C69-6EDB-4FF4-983F-18BD219EF322}</a:tableStyleId>
              </a:tblPr>
              <a:tblGrid>
                <a:gridCol w="927131">
                  <a:extLst>
                    <a:ext uri="{9D8B030D-6E8A-4147-A177-3AD203B41FA5}">
                      <a16:colId xmlns:a16="http://schemas.microsoft.com/office/drawing/2014/main" val="735300498"/>
                    </a:ext>
                  </a:extLst>
                </a:gridCol>
                <a:gridCol w="7824984">
                  <a:extLst>
                    <a:ext uri="{9D8B030D-6E8A-4147-A177-3AD203B41FA5}">
                      <a16:colId xmlns:a16="http://schemas.microsoft.com/office/drawing/2014/main" val="75818357"/>
                    </a:ext>
                  </a:extLst>
                </a:gridCol>
              </a:tblGrid>
              <a:tr h="274050">
                <a:tc gridSpan="2">
                  <a:txBody>
                    <a:bodyPr/>
                    <a:lstStyle/>
                    <a:p>
                      <a:pPr algn="ctr">
                        <a:lnSpc>
                          <a:spcPct val="107000"/>
                        </a:lnSpc>
                        <a:spcAft>
                          <a:spcPts val="800"/>
                        </a:spcAft>
                      </a:pPr>
                      <a:r>
                        <a:rPr lang="en-GB" sz="1200" dirty="0">
                          <a:solidFill>
                            <a:schemeClr val="tx1"/>
                          </a:solidFill>
                          <a:effectLst/>
                        </a:rPr>
                        <a:t>Please  address the following items where applicable</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hMerge="1">
                  <a:txBody>
                    <a:bodyPr/>
                    <a:lstStyle/>
                    <a:p>
                      <a:pPr algn="ctr">
                        <a:lnSpc>
                          <a:spcPct val="107000"/>
                        </a:lnSpc>
                        <a:spcAft>
                          <a:spcPts val="800"/>
                        </a:spcAft>
                      </a:pP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4290699109"/>
                  </a:ext>
                </a:extLst>
              </a:tr>
              <a:tr h="23993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1" u="none" strike="noStrike" kern="1200" cap="none" normalizeH="0" baseline="0" dirty="0">
                          <a:ln>
                            <a:noFill/>
                          </a:ln>
                          <a:solidFill>
                            <a:schemeClr val="tx1"/>
                          </a:solidFill>
                          <a:effectLst/>
                        </a:rPr>
                        <a:t>IT Governance</a:t>
                      </a:r>
                      <a:endParaRPr kumimoji="0" lang="en-GB" sz="1000" b="1" u="none" strike="noStrike" kern="1200" cap="none" normalizeH="0" baseline="0" dirty="0">
                        <a:ln>
                          <a:noFill/>
                        </a:ln>
                        <a:solidFill>
                          <a:schemeClr val="tx1"/>
                        </a:solidFill>
                        <a:effectLst/>
                        <a:latin typeface="+mn-lt"/>
                        <a:ea typeface="+mn-ea"/>
                        <a:cs typeface="+mn-cs"/>
                      </a:endParaRPr>
                    </a:p>
                  </a:txBody>
                  <a:tcPr marL="45720" marR="45720"/>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1" u="none" strike="noStrike" kern="1200" cap="none" normalizeH="0" baseline="0">
                        <a:ln>
                          <a:noFill/>
                        </a:ln>
                        <a:solidFill>
                          <a:schemeClr val="tx1"/>
                        </a:solidFill>
                        <a:effectLst/>
                        <a:latin typeface="+mn-lt"/>
                        <a:ea typeface="+mn-ea"/>
                        <a:cs typeface="+mn-cs"/>
                      </a:endParaRPr>
                    </a:p>
                  </a:txBody>
                  <a:tcPr marL="45720" marR="45720"/>
                </a:tc>
                <a:extLst>
                  <a:ext uri="{0D108BD9-81ED-4DB2-BD59-A6C34878D82A}">
                    <a16:rowId xmlns:a16="http://schemas.microsoft.com/office/drawing/2014/main" val="1133713291"/>
                  </a:ext>
                </a:extLst>
              </a:tr>
              <a:tr h="405860">
                <a:tc>
                  <a:txBody>
                    <a:bodyPr/>
                    <a:lstStyle/>
                    <a:p>
                      <a:pPr algn="ctr">
                        <a:lnSpc>
                          <a:spcPct val="107000"/>
                        </a:lnSpc>
                        <a:spcAft>
                          <a:spcPts val="800"/>
                        </a:spcAft>
                      </a:pPr>
                      <a:r>
                        <a:rPr lang="en-GB" sz="1100" b="1" kern="1200">
                          <a:solidFill>
                            <a:schemeClr val="tx1"/>
                          </a:solidFill>
                          <a:effectLst/>
                        </a:rPr>
                        <a:t>Support</a:t>
                      </a:r>
                      <a:endParaRPr lang="en-GB" sz="1100" b="1" kern="1200">
                        <a:solidFill>
                          <a:schemeClr val="tx1"/>
                        </a:solidFill>
                        <a:effectLst/>
                        <a:latin typeface="+mn-lt"/>
                        <a:ea typeface="+mn-ea"/>
                        <a:cs typeface="+mn-cs"/>
                      </a:endParaRPr>
                    </a:p>
                  </a:txBody>
                  <a:tcPr marL="45720" marR="45720"/>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u="none" strike="noStrike" kern="1200" cap="none" normalizeH="0" baseline="0" dirty="0">
                          <a:ln>
                            <a:noFill/>
                          </a:ln>
                          <a:solidFill>
                            <a:schemeClr val="tx1"/>
                          </a:solidFill>
                          <a:effectLst/>
                        </a:rPr>
                        <a:t>Users will visit </a:t>
                      </a:r>
                      <a:r>
                        <a:rPr lang="en-GB" sz="1000" dirty="0">
                          <a:hlinkClick r:id="rId3"/>
                        </a:rPr>
                        <a:t>chat.openai.com</a:t>
                      </a:r>
                      <a:r>
                        <a:rPr lang="en-GB" sz="1000" dirty="0"/>
                        <a:t> and can create an account.</a:t>
                      </a:r>
                      <a:endParaRPr kumimoji="0" lang="en-GB" sz="1000" b="0" i="0" u="none" strike="noStrike" kern="1200" cap="none" normalizeH="0" baseline="0" dirty="0">
                        <a:ln>
                          <a:noFill/>
                        </a:ln>
                        <a:solidFill>
                          <a:schemeClr val="tx1"/>
                        </a:solidFill>
                        <a:effectLst/>
                        <a:latin typeface="+mn-lt"/>
                        <a:ea typeface="+mn-ea"/>
                        <a:cs typeface="Arial" charset="0"/>
                      </a:endParaRPr>
                    </a:p>
                  </a:txBody>
                  <a:tcPr marL="45720" marR="45720"/>
                </a:tc>
                <a:extLst>
                  <a:ext uri="{0D108BD9-81ED-4DB2-BD59-A6C34878D82A}">
                    <a16:rowId xmlns:a16="http://schemas.microsoft.com/office/drawing/2014/main" val="3932695988"/>
                  </a:ext>
                </a:extLst>
              </a:tr>
              <a:tr h="359172">
                <a:tc>
                  <a:txBody>
                    <a:bodyPr/>
                    <a:lstStyle/>
                    <a:p>
                      <a:pPr algn="ctr">
                        <a:lnSpc>
                          <a:spcPct val="107000"/>
                        </a:lnSpc>
                        <a:spcAft>
                          <a:spcPts val="800"/>
                        </a:spcAft>
                      </a:pPr>
                      <a:r>
                        <a:rPr lang="en-GB" sz="1100" b="1" kern="1200">
                          <a:solidFill>
                            <a:schemeClr val="tx1"/>
                          </a:solidFill>
                          <a:effectLst/>
                        </a:rPr>
                        <a:t>Licencing</a:t>
                      </a:r>
                      <a:endParaRPr lang="en-GB" sz="1100" b="1" kern="1200">
                        <a:solidFill>
                          <a:schemeClr val="tx1"/>
                        </a:solidFill>
                        <a:effectLst/>
                        <a:latin typeface="+mn-lt"/>
                        <a:ea typeface="+mn-ea"/>
                        <a:cs typeface="+mn-cs"/>
                      </a:endParaRPr>
                    </a:p>
                  </a:txBody>
                  <a:tcPr marL="45720" marR="45720"/>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u="none" strike="noStrike" kern="1200" cap="none" normalizeH="0" baseline="0" dirty="0">
                          <a:ln>
                            <a:noFill/>
                          </a:ln>
                          <a:solidFill>
                            <a:schemeClr val="tx1"/>
                          </a:solidFill>
                          <a:effectLst/>
                        </a:rPr>
                        <a:t>Free SaaS offering</a:t>
                      </a:r>
                      <a:endParaRPr kumimoji="0" lang="en-GB" sz="1000" b="0" i="0" u="none" strike="noStrike" kern="1200" cap="none" normalizeH="0" baseline="0" dirty="0">
                        <a:ln>
                          <a:noFill/>
                        </a:ln>
                        <a:solidFill>
                          <a:schemeClr val="tx1"/>
                        </a:solidFill>
                        <a:effectLst/>
                        <a:latin typeface="+mn-lt"/>
                        <a:ea typeface="+mn-ea"/>
                        <a:cs typeface="Arial" charset="0"/>
                      </a:endParaRPr>
                    </a:p>
                  </a:txBody>
                  <a:tcPr marL="45720" marR="45720"/>
                </a:tc>
                <a:extLst>
                  <a:ext uri="{0D108BD9-81ED-4DB2-BD59-A6C34878D82A}">
                    <a16:rowId xmlns:a16="http://schemas.microsoft.com/office/drawing/2014/main" val="742274231"/>
                  </a:ext>
                </a:extLst>
              </a:tr>
              <a:tr h="516604">
                <a:tc>
                  <a:txBody>
                    <a:bodyPr/>
                    <a:lstStyle/>
                    <a:p>
                      <a:pPr algn="ctr">
                        <a:lnSpc>
                          <a:spcPct val="107000"/>
                        </a:lnSpc>
                        <a:spcAft>
                          <a:spcPts val="800"/>
                        </a:spcAft>
                      </a:pPr>
                      <a:r>
                        <a:rPr lang="en-GB" sz="1100" b="1" kern="1200">
                          <a:solidFill>
                            <a:schemeClr val="tx1"/>
                          </a:solidFill>
                          <a:effectLst/>
                        </a:rPr>
                        <a:t>Admin</a:t>
                      </a:r>
                      <a:endParaRPr lang="en-GB" sz="1100" b="1" kern="1200">
                        <a:solidFill>
                          <a:schemeClr val="tx1"/>
                        </a:solidFill>
                        <a:effectLst/>
                        <a:latin typeface="+mn-lt"/>
                        <a:ea typeface="+mn-ea"/>
                        <a:cs typeface="+mn-cs"/>
                      </a:endParaRPr>
                    </a:p>
                  </a:txBody>
                  <a:tcPr marL="45720" marR="45720"/>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normalizeH="0" baseline="0" dirty="0">
                          <a:ln>
                            <a:noFill/>
                          </a:ln>
                          <a:solidFill>
                            <a:schemeClr val="tx1"/>
                          </a:solidFill>
                          <a:effectLst/>
                          <a:latin typeface="+mn-lt"/>
                          <a:ea typeface="+mn-ea"/>
                          <a:cs typeface="Arial" charset="0"/>
                        </a:rPr>
                        <a:t>AI tool usage will be regularly monitored.</a:t>
                      </a:r>
                    </a:p>
                  </a:txBody>
                  <a:tcPr marL="45720" marR="45720"/>
                </a:tc>
                <a:extLst>
                  <a:ext uri="{0D108BD9-81ED-4DB2-BD59-A6C34878D82A}">
                    <a16:rowId xmlns:a16="http://schemas.microsoft.com/office/drawing/2014/main" val="891336630"/>
                  </a:ext>
                </a:extLst>
              </a:tr>
              <a:tr h="428230">
                <a:tc>
                  <a:txBody>
                    <a:bodyPr/>
                    <a:lstStyle/>
                    <a:p>
                      <a:pPr algn="ctr">
                        <a:lnSpc>
                          <a:spcPct val="107000"/>
                        </a:lnSpc>
                        <a:spcAft>
                          <a:spcPts val="800"/>
                        </a:spcAft>
                      </a:pPr>
                      <a:r>
                        <a:rPr lang="en-GB" sz="1100" b="1" kern="1200">
                          <a:solidFill>
                            <a:schemeClr val="tx1"/>
                          </a:solidFill>
                          <a:effectLst/>
                        </a:rPr>
                        <a:t>Deployment</a:t>
                      </a:r>
                      <a:endParaRPr lang="en-GB" sz="1100" b="1" kern="1200">
                        <a:solidFill>
                          <a:schemeClr val="tx1"/>
                        </a:solidFill>
                        <a:effectLst/>
                        <a:latin typeface="+mn-lt"/>
                        <a:ea typeface="+mn-ea"/>
                        <a:cs typeface="+mn-cs"/>
                      </a:endParaRPr>
                    </a:p>
                  </a:txBody>
                  <a:tcPr marL="45720" marR="45720"/>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000" dirty="0"/>
                        <a:t>Users don't need to install any software locally; they simply log in to the service and interact with the model online.</a:t>
                      </a:r>
                      <a:endParaRPr kumimoji="0" lang="en-GB" sz="1000" b="0" i="0" u="none" strike="noStrike" kern="1200" cap="none" normalizeH="0" baseline="0" dirty="0">
                        <a:ln>
                          <a:noFill/>
                        </a:ln>
                        <a:solidFill>
                          <a:schemeClr val="tx1"/>
                        </a:solidFill>
                        <a:effectLst/>
                        <a:latin typeface="+mn-lt"/>
                        <a:ea typeface="+mn-ea"/>
                        <a:cs typeface="Arial" charset="0"/>
                      </a:endParaRPr>
                    </a:p>
                  </a:txBody>
                  <a:tcPr marL="45720" marR="45720"/>
                </a:tc>
                <a:extLst>
                  <a:ext uri="{0D108BD9-81ED-4DB2-BD59-A6C34878D82A}">
                    <a16:rowId xmlns:a16="http://schemas.microsoft.com/office/drawing/2014/main" val="225413246"/>
                  </a:ext>
                </a:extLst>
              </a:tr>
              <a:tr h="348066">
                <a:tc>
                  <a:txBody>
                    <a:bodyPr/>
                    <a:lstStyle/>
                    <a:p>
                      <a:pPr algn="ctr">
                        <a:lnSpc>
                          <a:spcPct val="107000"/>
                        </a:lnSpc>
                        <a:spcAft>
                          <a:spcPts val="800"/>
                        </a:spcAft>
                      </a:pPr>
                      <a:r>
                        <a:rPr lang="en-GB" sz="1100" b="1" kern="1200">
                          <a:solidFill>
                            <a:schemeClr val="tx1"/>
                          </a:solidFill>
                          <a:effectLst/>
                        </a:rPr>
                        <a:t>Integration</a:t>
                      </a:r>
                      <a:endParaRPr lang="en-GB" sz="1100" b="1" kern="1200">
                        <a:solidFill>
                          <a:schemeClr val="tx1"/>
                        </a:solidFill>
                        <a:effectLst/>
                        <a:latin typeface="+mn-lt"/>
                        <a:ea typeface="+mn-ea"/>
                        <a:cs typeface="+mn-cs"/>
                      </a:endParaRPr>
                    </a:p>
                  </a:txBody>
                  <a:tcPr marL="45720" marR="45720"/>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u="none" strike="noStrike" kern="1200" cap="none" normalizeH="0" baseline="0" dirty="0">
                          <a:ln>
                            <a:noFill/>
                          </a:ln>
                          <a:solidFill>
                            <a:schemeClr val="tx1"/>
                          </a:solidFill>
                          <a:effectLst/>
                        </a:rPr>
                        <a:t>N/A</a:t>
                      </a:r>
                      <a:endParaRPr kumimoji="0" lang="en-GB" sz="1000" b="0" i="0" u="none" strike="noStrike" kern="1200" cap="none" normalizeH="0" baseline="0" dirty="0">
                        <a:ln>
                          <a:noFill/>
                        </a:ln>
                        <a:solidFill>
                          <a:schemeClr val="tx1"/>
                        </a:solidFill>
                        <a:effectLst/>
                        <a:latin typeface="+mn-lt"/>
                        <a:ea typeface="+mn-ea"/>
                        <a:cs typeface="Arial" charset="0"/>
                      </a:endParaRPr>
                    </a:p>
                  </a:txBody>
                  <a:tcPr marL="45720" marR="45720"/>
                </a:tc>
                <a:extLst>
                  <a:ext uri="{0D108BD9-81ED-4DB2-BD59-A6C34878D82A}">
                    <a16:rowId xmlns:a16="http://schemas.microsoft.com/office/drawing/2014/main" val="2018370018"/>
                  </a:ext>
                </a:extLst>
              </a:tr>
              <a:tr h="359172">
                <a:tc>
                  <a:txBody>
                    <a:bodyPr/>
                    <a:lstStyle/>
                    <a:p>
                      <a:pPr algn="ctr">
                        <a:lnSpc>
                          <a:spcPct val="107000"/>
                        </a:lnSpc>
                        <a:spcAft>
                          <a:spcPts val="800"/>
                        </a:spcAft>
                      </a:pPr>
                      <a:r>
                        <a:rPr lang="en-GB" sz="1100" b="1" kern="1200">
                          <a:solidFill>
                            <a:schemeClr val="tx1"/>
                          </a:solidFill>
                          <a:effectLst/>
                        </a:rPr>
                        <a:t>Security</a:t>
                      </a:r>
                      <a:endParaRPr lang="en-GB" sz="1100" b="1" kern="1200">
                        <a:solidFill>
                          <a:schemeClr val="tx1"/>
                        </a:solidFill>
                        <a:effectLst/>
                        <a:latin typeface="+mn-lt"/>
                        <a:ea typeface="+mn-ea"/>
                        <a:cs typeface="+mn-cs"/>
                      </a:endParaRPr>
                    </a:p>
                  </a:txBody>
                  <a:tcPr marL="45720" marR="45720"/>
                </a:tc>
                <a:tc>
                  <a:txBody>
                    <a:bodyPr/>
                    <a:lstStyle/>
                    <a:p>
                      <a:r>
                        <a:rPr kumimoji="0" lang="en-GB" sz="1000" b="0" u="none" strike="noStrike" kern="1200" cap="none" normalizeH="0" baseline="0" dirty="0">
                          <a:ln>
                            <a:noFill/>
                          </a:ln>
                          <a:solidFill>
                            <a:schemeClr val="tx1"/>
                          </a:solidFill>
                          <a:effectLst/>
                        </a:rPr>
                        <a:t>Athol Fleming 08/11 - </a:t>
                      </a:r>
                      <a:r>
                        <a:rPr lang="en-GB" sz="1000" dirty="0">
                          <a:solidFill>
                            <a:schemeClr val="tx1"/>
                          </a:solidFill>
                        </a:rPr>
                        <a:t>As </a:t>
                      </a:r>
                      <a:r>
                        <a:rPr lang="en-GB" sz="1000" dirty="0"/>
                        <a:t>we consider the adoption of AI solutions, we emphasise the importance of thorough discussions with suppliers to confirm their alignment with our security and compliance standards. Our commitment is to deploy AI responsibly, ensuring that it is secure, compliant, and integrated in a way that protects our organisation’s data and systems</a:t>
                      </a:r>
                    </a:p>
                    <a:p>
                      <a:r>
                        <a:rPr lang="en-GB" sz="1000" dirty="0"/>
                        <a:t>Our standard assessment process has not found any IT security issues that would give us immediate cause for concern. However, as AI is at the bleeding edge of technology, we are still trying to fully define how and even if we can assess these products fully from a security perspective.</a:t>
                      </a:r>
                    </a:p>
                    <a:p>
                      <a:r>
                        <a:rPr lang="en-GB" sz="1000" dirty="0"/>
                        <a:t>At this time, we would advise a cautious approach to deploying any AI tools specifically on our systems and network. We strongly advise any AI tool is deployed using the least privilege approach, following all our current security processes, policies, and best practice documents, and if necessary, configs are assessed/assured by 3rd parties.</a:t>
                      </a:r>
                    </a:p>
                    <a:p>
                      <a:r>
                        <a:rPr lang="en-GB" sz="1000" dirty="0"/>
                        <a:t>Fully web-based AI tools like ChatGPT that do not require components installed on SQA systems do not pose the same degree of security threat to our systems. From an IT Security perspective, we would consider these to be of low risk. Please note that this assessment only applies to IT Security aspects of using AI. Data Privacy and confidentiality risks will need to be assessed separately by the appropriate teams. </a:t>
                      </a:r>
                    </a:p>
                  </a:txBody>
                  <a:tcPr marL="45720" marR="45720"/>
                </a:tc>
                <a:extLst>
                  <a:ext uri="{0D108BD9-81ED-4DB2-BD59-A6C34878D82A}">
                    <a16:rowId xmlns:a16="http://schemas.microsoft.com/office/drawing/2014/main" val="637726903"/>
                  </a:ext>
                </a:extLst>
              </a:tr>
            </a:tbl>
          </a:graphicData>
        </a:graphic>
      </p:graphicFrame>
    </p:spTree>
    <p:extLst>
      <p:ext uri="{BB962C8B-B14F-4D97-AF65-F5344CB8AC3E}">
        <p14:creationId xmlns:p14="http://schemas.microsoft.com/office/powerpoint/2010/main" val="2812488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67950" y="436725"/>
            <a:ext cx="8229600" cy="622300"/>
          </a:xfrm>
          <a:prstGeom prst="rect">
            <a:avLst/>
          </a:prstGeom>
        </p:spPr>
        <p:txBody>
          <a:bodyPr/>
          <a:lstStyle/>
          <a:p>
            <a:r>
              <a:rPr lang="en-GB"/>
              <a:t>SWOT Analysis</a:t>
            </a:r>
          </a:p>
        </p:txBody>
      </p:sp>
      <p:sp>
        <p:nvSpPr>
          <p:cNvPr id="6147" name="Slide Number Placeholder 3"/>
          <p:cNvSpPr>
            <a:spLocks noGrp="1"/>
          </p:cNvSpPr>
          <p:nvPr>
            <p:ph type="sldNum" sz="quarter" idx="4294967295"/>
          </p:nvPr>
        </p:nvSpPr>
        <p:spPr>
          <a:noFill/>
          <a:ln>
            <a:miter lim="800000"/>
            <a:headEnd/>
            <a:tailEnd/>
          </a:ln>
        </p:spPr>
        <p:txBody>
          <a:bodyPr/>
          <a:lstStyle/>
          <a:p>
            <a:fld id="{12FA6222-4E96-44A4-AE10-65C4D6B7110B}" type="slidenum">
              <a:rPr lang="en-US" smtClean="0">
                <a:latin typeface="Arial" charset="0"/>
                <a:cs typeface="Arial" charset="0"/>
              </a:rPr>
              <a:pPr/>
              <a:t>6</a:t>
            </a:fld>
            <a:endParaRPr lang="en-US">
              <a:latin typeface="Arial" charset="0"/>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87636270"/>
              </p:ext>
            </p:extLst>
          </p:nvPr>
        </p:nvGraphicFramePr>
        <p:xfrm>
          <a:off x="167951" y="1059024"/>
          <a:ext cx="8808100" cy="4218650"/>
        </p:xfrm>
        <a:graphic>
          <a:graphicData uri="http://schemas.openxmlformats.org/drawingml/2006/table">
            <a:tbl>
              <a:tblPr firstRow="1" bandRow="1">
                <a:tableStyleId>{5C22544A-7EE6-4342-B048-85BDC9FD1C3A}</a:tableStyleId>
              </a:tblPr>
              <a:tblGrid>
                <a:gridCol w="1761620">
                  <a:extLst>
                    <a:ext uri="{9D8B030D-6E8A-4147-A177-3AD203B41FA5}">
                      <a16:colId xmlns:a16="http://schemas.microsoft.com/office/drawing/2014/main" val="20000"/>
                    </a:ext>
                  </a:extLst>
                </a:gridCol>
                <a:gridCol w="1761620">
                  <a:extLst>
                    <a:ext uri="{9D8B030D-6E8A-4147-A177-3AD203B41FA5}">
                      <a16:colId xmlns:a16="http://schemas.microsoft.com/office/drawing/2014/main" val="20001"/>
                    </a:ext>
                  </a:extLst>
                </a:gridCol>
                <a:gridCol w="1761620">
                  <a:extLst>
                    <a:ext uri="{9D8B030D-6E8A-4147-A177-3AD203B41FA5}">
                      <a16:colId xmlns:a16="http://schemas.microsoft.com/office/drawing/2014/main" val="20002"/>
                    </a:ext>
                  </a:extLst>
                </a:gridCol>
                <a:gridCol w="1761620">
                  <a:extLst>
                    <a:ext uri="{9D8B030D-6E8A-4147-A177-3AD203B41FA5}">
                      <a16:colId xmlns:a16="http://schemas.microsoft.com/office/drawing/2014/main" val="20003"/>
                    </a:ext>
                  </a:extLst>
                </a:gridCol>
                <a:gridCol w="1761620">
                  <a:extLst>
                    <a:ext uri="{9D8B030D-6E8A-4147-A177-3AD203B41FA5}">
                      <a16:colId xmlns:a16="http://schemas.microsoft.com/office/drawing/2014/main" val="20004"/>
                    </a:ext>
                  </a:extLst>
                </a:gridCol>
              </a:tblGrid>
              <a:tr h="312576">
                <a:tc>
                  <a:txBody>
                    <a:bodyPr/>
                    <a:lstStyle/>
                    <a:p>
                      <a:r>
                        <a:rPr lang="en-GB" sz="1200">
                          <a:latin typeface="Arial" pitchFamily="34" charset="0"/>
                          <a:cs typeface="Arial" pitchFamily="34" charset="0"/>
                        </a:rPr>
                        <a:t>Option</a:t>
                      </a:r>
                    </a:p>
                  </a:txBody>
                  <a:tcPr/>
                </a:tc>
                <a:tc>
                  <a:txBody>
                    <a:bodyPr/>
                    <a:lstStyle/>
                    <a:p>
                      <a:r>
                        <a:rPr lang="en-GB" sz="1200">
                          <a:latin typeface="Arial" pitchFamily="34" charset="0"/>
                          <a:cs typeface="Arial" pitchFamily="34" charset="0"/>
                        </a:rPr>
                        <a:t>Strengths</a:t>
                      </a:r>
                    </a:p>
                  </a:txBody>
                  <a:tcPr/>
                </a:tc>
                <a:tc>
                  <a:txBody>
                    <a:bodyPr/>
                    <a:lstStyle/>
                    <a:p>
                      <a:r>
                        <a:rPr lang="en-GB" sz="1200">
                          <a:latin typeface="Arial" pitchFamily="34" charset="0"/>
                          <a:cs typeface="Arial" pitchFamily="34" charset="0"/>
                        </a:rPr>
                        <a:t>Weaknesses</a:t>
                      </a:r>
                    </a:p>
                  </a:txBody>
                  <a:tcPr/>
                </a:tc>
                <a:tc>
                  <a:txBody>
                    <a:bodyPr/>
                    <a:lstStyle/>
                    <a:p>
                      <a:r>
                        <a:rPr lang="en-GB" sz="1200">
                          <a:latin typeface="Arial" pitchFamily="34" charset="0"/>
                          <a:cs typeface="Arial" pitchFamily="34" charset="0"/>
                        </a:rPr>
                        <a:t>Opportunities</a:t>
                      </a:r>
                    </a:p>
                  </a:txBody>
                  <a:tcPr/>
                </a:tc>
                <a:tc>
                  <a:txBody>
                    <a:bodyPr/>
                    <a:lstStyle/>
                    <a:p>
                      <a:r>
                        <a:rPr lang="en-GB" sz="1200">
                          <a:latin typeface="Arial" pitchFamily="34" charset="0"/>
                          <a:cs typeface="Arial" pitchFamily="34" charset="0"/>
                        </a:rPr>
                        <a:t>Threats</a:t>
                      </a:r>
                    </a:p>
                  </a:txBody>
                  <a:tcPr/>
                </a:tc>
                <a:extLst>
                  <a:ext uri="{0D108BD9-81ED-4DB2-BD59-A6C34878D82A}">
                    <a16:rowId xmlns:a16="http://schemas.microsoft.com/office/drawing/2014/main" val="10000"/>
                  </a:ext>
                </a:extLst>
              </a:tr>
              <a:tr h="1872000">
                <a:tc>
                  <a:txBody>
                    <a:bodyPr/>
                    <a:lstStyle/>
                    <a:p>
                      <a:r>
                        <a:rPr lang="en-GB" sz="1200" b="1">
                          <a:latin typeface="+mn-lt"/>
                        </a:rPr>
                        <a:t>&lt;Preferred option&gt;</a:t>
                      </a:r>
                    </a:p>
                  </a:txBody>
                  <a:tcPr/>
                </a:tc>
                <a:tc>
                  <a:txBody>
                    <a:bodyPr/>
                    <a:lstStyle/>
                    <a:p>
                      <a:endParaRPr lang="en-GB" sz="1200" b="1">
                        <a:latin typeface="+mn-lt"/>
                      </a:endParaRPr>
                    </a:p>
                  </a:txBody>
                  <a:tcPr/>
                </a:tc>
                <a:tc>
                  <a:txBody>
                    <a:bodyPr/>
                    <a:lstStyle/>
                    <a:p>
                      <a:endParaRPr lang="en-GB" sz="1200" b="1">
                        <a:latin typeface="+mn-lt"/>
                        <a:cs typeface="Arial" pitchFamily="34" charset="0"/>
                      </a:endParaRPr>
                    </a:p>
                  </a:txBody>
                  <a:tcPr/>
                </a:tc>
                <a:tc>
                  <a:txBody>
                    <a:bodyPr/>
                    <a:lstStyle/>
                    <a:p>
                      <a:endParaRPr lang="en-GB" sz="1200" b="1" dirty="0">
                        <a:latin typeface="+mn-lt"/>
                        <a:cs typeface="Arial" pitchFamily="34" charset="0"/>
                      </a:endParaRPr>
                    </a:p>
                  </a:txBody>
                  <a:tcPr/>
                </a:tc>
                <a:tc>
                  <a:txBody>
                    <a:bodyPr/>
                    <a:lstStyle/>
                    <a:p>
                      <a:endParaRPr lang="en-GB" sz="1200" b="1">
                        <a:latin typeface="+mn-lt"/>
                        <a:cs typeface="Arial" pitchFamily="34" charset="0"/>
                      </a:endParaRPr>
                    </a:p>
                  </a:txBody>
                  <a:tcPr/>
                </a:tc>
                <a:extLst>
                  <a:ext uri="{0D108BD9-81ED-4DB2-BD59-A6C34878D82A}">
                    <a16:rowId xmlns:a16="http://schemas.microsoft.com/office/drawing/2014/main" val="10001"/>
                  </a:ext>
                </a:extLst>
              </a:tr>
              <a:tr h="1017037">
                <a:tc>
                  <a:txBody>
                    <a:bodyPr/>
                    <a:lstStyle/>
                    <a:p>
                      <a:r>
                        <a:rPr lang="en-GB" sz="1200">
                          <a:latin typeface="+mn-lt"/>
                          <a:cs typeface="Arial" pitchFamily="34" charset="0"/>
                        </a:rPr>
                        <a:t>Alternative 1</a:t>
                      </a:r>
                    </a:p>
                  </a:txBody>
                  <a:tcPr/>
                </a:tc>
                <a:tc>
                  <a:txBody>
                    <a:bodyPr/>
                    <a:lstStyle/>
                    <a:p>
                      <a:endParaRPr lang="en-GB" sz="1200">
                        <a:latin typeface="+mn-lt"/>
                        <a:cs typeface="Arial" pitchFamily="34" charset="0"/>
                      </a:endParaRPr>
                    </a:p>
                  </a:txBody>
                  <a:tcPr/>
                </a:tc>
                <a:tc>
                  <a:txBody>
                    <a:bodyPr/>
                    <a:lstStyle/>
                    <a:p>
                      <a:endParaRPr lang="en-GB" sz="1200">
                        <a:latin typeface="+mn-lt"/>
                        <a:cs typeface="Arial" pitchFamily="34" charset="0"/>
                      </a:endParaRPr>
                    </a:p>
                  </a:txBody>
                  <a:tcPr/>
                </a:tc>
                <a:tc>
                  <a:txBody>
                    <a:bodyPr/>
                    <a:lstStyle/>
                    <a:p>
                      <a:endParaRPr lang="en-GB" sz="1200">
                        <a:latin typeface="+mn-lt"/>
                        <a:cs typeface="Arial" pitchFamily="34" charset="0"/>
                      </a:endParaRPr>
                    </a:p>
                  </a:txBody>
                  <a:tcPr/>
                </a:tc>
                <a:tc>
                  <a:txBody>
                    <a:bodyPr/>
                    <a:lstStyle/>
                    <a:p>
                      <a:endParaRPr lang="en-GB" sz="1200">
                        <a:latin typeface="+mn-lt"/>
                        <a:cs typeface="Arial" pitchFamily="34" charset="0"/>
                      </a:endParaRPr>
                    </a:p>
                  </a:txBody>
                  <a:tcPr/>
                </a:tc>
                <a:extLst>
                  <a:ext uri="{0D108BD9-81ED-4DB2-BD59-A6C34878D82A}">
                    <a16:rowId xmlns:a16="http://schemas.microsoft.com/office/drawing/2014/main" val="10002"/>
                  </a:ext>
                </a:extLst>
              </a:tr>
              <a:tr h="10170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mn-lt"/>
                          <a:cs typeface="Arial" pitchFamily="34" charset="0"/>
                        </a:rPr>
                        <a:t>Alternative 2</a:t>
                      </a:r>
                    </a:p>
                  </a:txBody>
                  <a:tcPr/>
                </a:tc>
                <a:tc>
                  <a:txBody>
                    <a:bodyPr/>
                    <a:lstStyle/>
                    <a:p>
                      <a:endParaRPr lang="en-GB" sz="1200">
                        <a:latin typeface="+mn-lt"/>
                        <a:cs typeface="Arial" pitchFamily="34" charset="0"/>
                      </a:endParaRPr>
                    </a:p>
                  </a:txBody>
                  <a:tcPr/>
                </a:tc>
                <a:tc>
                  <a:txBody>
                    <a:bodyPr/>
                    <a:lstStyle/>
                    <a:p>
                      <a:endParaRPr lang="en-GB" sz="1200" dirty="0">
                        <a:latin typeface="+mn-lt"/>
                        <a:cs typeface="Arial" pitchFamily="34" charset="0"/>
                      </a:endParaRPr>
                    </a:p>
                  </a:txBody>
                  <a:tcPr/>
                </a:tc>
                <a:tc>
                  <a:txBody>
                    <a:bodyPr/>
                    <a:lstStyle/>
                    <a:p>
                      <a:endParaRPr lang="en-GB" sz="1200" dirty="0">
                        <a:latin typeface="+mn-lt"/>
                        <a:cs typeface="Arial" pitchFamily="34" charset="0"/>
                      </a:endParaRPr>
                    </a:p>
                  </a:txBody>
                  <a:tcPr/>
                </a:tc>
                <a:tc>
                  <a:txBody>
                    <a:bodyPr/>
                    <a:lstStyle/>
                    <a:p>
                      <a:endParaRPr lang="en-GB" sz="1200" dirty="0">
                        <a:latin typeface="+mn-lt"/>
                        <a:cs typeface="Arial" pitchFamily="34" charset="0"/>
                      </a:endParaRPr>
                    </a:p>
                  </a:txBody>
                  <a:tcPr/>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7C1FA31A-4DE8-CFB5-0AC4-720095F51853}"/>
              </a:ext>
            </a:extLst>
          </p:cNvPr>
          <p:cNvSpPr txBox="1"/>
          <p:nvPr/>
        </p:nvSpPr>
        <p:spPr>
          <a:xfrm>
            <a:off x="1409700" y="2638425"/>
            <a:ext cx="6648450" cy="923330"/>
          </a:xfrm>
          <a:prstGeom prst="rect">
            <a:avLst/>
          </a:prstGeom>
          <a:noFill/>
          <a:ln w="3175">
            <a:solidFill>
              <a:schemeClr val="tx1"/>
            </a:solidFill>
          </a:ln>
        </p:spPr>
        <p:txBody>
          <a:bodyPr wrap="square" rtlCol="0">
            <a:spAutoFit/>
          </a:bodyPr>
          <a:lstStyle/>
          <a:p>
            <a:r>
              <a:rPr lang="en-GB" dirty="0"/>
              <a:t>SWOT not completed as ChatGPT has been identified as one of the most frequently used AI tools and has been approved by the Internal AI working group.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914400" y="977900"/>
            <a:ext cx="8229600" cy="622300"/>
          </a:xfrm>
          <a:prstGeom prst="rect">
            <a:avLst/>
          </a:prstGeom>
        </p:spPr>
        <p:txBody>
          <a:bodyPr/>
          <a:lstStyle/>
          <a:p>
            <a:r>
              <a:rPr lang="en-GB"/>
              <a:t>Decision</a:t>
            </a:r>
          </a:p>
        </p:txBody>
      </p:sp>
      <p:sp>
        <p:nvSpPr>
          <p:cNvPr id="7170" name="Slide Number Placeholder 3"/>
          <p:cNvSpPr>
            <a:spLocks noGrp="1"/>
          </p:cNvSpPr>
          <p:nvPr>
            <p:ph type="sldNum" sz="quarter" idx="4294967295"/>
          </p:nvPr>
        </p:nvSpPr>
        <p:spPr/>
        <p:txBody>
          <a:bodyPr/>
          <a:lstStyle/>
          <a:p>
            <a:fld id="{1B95D194-9089-40F4-AD5E-FB96A53B5D1C}" type="slidenum">
              <a:rPr lang="en-US" smtClean="0"/>
              <a:pPr/>
              <a:t>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767878301"/>
              </p:ext>
            </p:extLst>
          </p:nvPr>
        </p:nvGraphicFramePr>
        <p:xfrm>
          <a:off x="457200" y="1858408"/>
          <a:ext cx="8153400" cy="3221886"/>
        </p:xfrm>
        <a:graphic>
          <a:graphicData uri="http://schemas.openxmlformats.org/drawingml/2006/table">
            <a:tbl>
              <a:tblPr/>
              <a:tblGrid>
                <a:gridCol w="8153400">
                  <a:extLst>
                    <a:ext uri="{9D8B030D-6E8A-4147-A177-3AD203B41FA5}">
                      <a16:colId xmlns:a16="http://schemas.microsoft.com/office/drawing/2014/main" val="20000"/>
                    </a:ext>
                  </a:extLst>
                </a:gridCol>
              </a:tblGrid>
              <a:tr h="5701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2"/>
                          </a:solidFill>
                          <a:effectLst/>
                          <a:latin typeface="Arial" charset="0"/>
                          <a:cs typeface="Arial" charset="0"/>
                        </a:rPr>
                        <a:t>Decision: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2"/>
                          </a:solidFill>
                          <a:effectLst/>
                          <a:latin typeface="Arial" charset="0"/>
                          <a:cs typeface="Arial" charset="0"/>
                        </a:rPr>
                        <a:t>Propose that ChatGPT is added to roadmaps with status Emergent for all staff.</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697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cap="none" normalizeH="0" baseline="0" dirty="0">
                          <a:ln>
                            <a:noFill/>
                          </a:ln>
                          <a:solidFill>
                            <a:schemeClr val="tx2"/>
                          </a:solidFill>
                          <a:effectLst/>
                          <a:latin typeface="Arial" charset="0"/>
                          <a:cs typeface="Arial" charset="0"/>
                        </a:rPr>
                        <a:t>Justification: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2"/>
                          </a:solidFill>
                          <a:effectLst/>
                          <a:latin typeface="Arial" charset="0"/>
                          <a:cs typeface="Arial" charset="0"/>
                        </a:rPr>
                        <a:t>The Internal AI working group are looking </a:t>
                      </a:r>
                      <a:r>
                        <a:rPr kumimoji="0" lang="en-GB" sz="1200" b="0" i="0" u="none" strike="noStrike" cap="none" normalizeH="0" baseline="0" dirty="0">
                          <a:ln>
                            <a:noFill/>
                          </a:ln>
                          <a:solidFill>
                            <a:schemeClr val="accent1">
                              <a:lumMod val="50000"/>
                            </a:schemeClr>
                          </a:solidFill>
                          <a:effectLst/>
                          <a:latin typeface="Arial" panose="020B0604020202020204" pitchFamily="34" charset="0"/>
                          <a:cs typeface="Arial" panose="020B0604020202020204" pitchFamily="34" charset="0"/>
                        </a:rPr>
                        <a:t>to </a:t>
                      </a:r>
                      <a:r>
                        <a:rPr lang="en-GB" sz="1200" kern="1200" dirty="0">
                          <a:solidFill>
                            <a:schemeClr val="accent1">
                              <a:lumMod val="50000"/>
                            </a:schemeClr>
                          </a:solidFill>
                          <a:effectLst/>
                          <a:latin typeface="Arial" panose="020B0604020202020204" pitchFamily="34" charset="0"/>
                          <a:ea typeface="+mn-ea"/>
                          <a:cs typeface="Arial" panose="020B0604020202020204" pitchFamily="34" charset="0"/>
                        </a:rPr>
                        <a:t>implement a structured and secure approach to using AI tools within SQA by identifying and approving the most frequently used and valuable tools. The aim is to support staff in using these tools in an informed, secure and compliant way, ensuring data security and privacy.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2"/>
                        </a:solidFill>
                        <a:effectLst/>
                        <a:latin typeface="Arial"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52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a:ln>
                          <a:noFill/>
                        </a:ln>
                        <a:solidFill>
                          <a:schemeClr val="tx2"/>
                        </a:solidFill>
                        <a:effectLst/>
                        <a:latin typeface="Arial"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1336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a:ln>
                          <a:noFill/>
                        </a:ln>
                        <a:solidFill>
                          <a:schemeClr val="tx2"/>
                        </a:solidFill>
                        <a:effectLst/>
                        <a:latin typeface="Arial"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676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cap="none" normalizeH="0" baseline="0" dirty="0">
                          <a:ln>
                            <a:noFill/>
                          </a:ln>
                          <a:solidFill>
                            <a:schemeClr val="tx2"/>
                          </a:solidFill>
                          <a:effectLst/>
                          <a:latin typeface="Arial" charset="0"/>
                          <a:cs typeface="Arial" charset="0"/>
                        </a:rPr>
                        <a:t>Related Decisions: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2"/>
                          </a:solidFill>
                          <a:effectLst/>
                          <a:latin typeface="Arial" charset="0"/>
                          <a:cs typeface="Arial" charset="0"/>
                        </a:rPr>
                        <a:t>A group of AI tools have been approved by the Internal AI working group, in addition to ChatGPT these include Adobe Sensei, Gemini, Canva, Grammarly and MS CoPilot.</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5533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cap="none" normalizeH="0" baseline="0" dirty="0">
                          <a:ln>
                            <a:noFill/>
                          </a:ln>
                          <a:solidFill>
                            <a:schemeClr val="tx2"/>
                          </a:solidFill>
                          <a:effectLst/>
                          <a:latin typeface="Arial" charset="0"/>
                          <a:cs typeface="Arial" charset="0"/>
                        </a:rPr>
                        <a:t>Next Steps: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200" b="0" i="0" u="none" strike="noStrike" cap="none" normalizeH="0" baseline="0" dirty="0">
                          <a:ln>
                            <a:noFill/>
                          </a:ln>
                          <a:solidFill>
                            <a:schemeClr val="tx2"/>
                          </a:solidFill>
                          <a:effectLst/>
                          <a:latin typeface="Arial" charset="0"/>
                          <a:cs typeface="Arial" charset="0"/>
                        </a:rPr>
                        <a:t>Comms to all staff</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438400" y="4038600"/>
            <a:ext cx="3497128" cy="685800"/>
          </a:xfrm>
        </p:spPr>
        <p:txBody>
          <a:bodyPr/>
          <a:lstStyle/>
          <a:p>
            <a:r>
              <a:rPr lang="en-GB"/>
              <a:t>End of Document</a:t>
            </a:r>
          </a:p>
        </p:txBody>
      </p:sp>
    </p:spTree>
  </p:cSld>
  <p:clrMapOvr>
    <a:masterClrMapping/>
  </p:clrMapOvr>
</p:sld>
</file>

<file path=ppt/theme/theme1.xml><?xml version="1.0" encoding="utf-8"?>
<a:theme xmlns:a="http://schemas.openxmlformats.org/drawingml/2006/main" name="SQA TITLE HOL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9C9C6E9C-4457-49F8-9DC9-A251FEEC0E71}"/>
    </a:ext>
  </a:extLst>
</a:theme>
</file>

<file path=ppt/theme/theme10.xml><?xml version="1.0" encoding="utf-8"?>
<a:theme xmlns:a="http://schemas.openxmlformats.org/drawingml/2006/main" name="1_CORPORATE BLANK 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82DAC372-A731-4CE9-A44F-D8C310159A1A}"/>
    </a:ext>
  </a:extLst>
</a:theme>
</file>

<file path=ppt/theme/theme11.xml><?xml version="1.0" encoding="utf-8"?>
<a:theme xmlns:a="http://schemas.openxmlformats.org/drawingml/2006/main" name="1_CORPORATE BLANK 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6FEEEAA6-9090-473A-949E-56CEAA0A8859}"/>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9FABB946-0470-4FE4-9F4E-774AD65256DD}"/>
    </a:ext>
  </a:extLst>
</a:theme>
</file>

<file path=ppt/theme/theme3.xml><?xml version="1.0" encoding="utf-8"?>
<a:theme xmlns:a="http://schemas.openxmlformats.org/drawingml/2006/main" name="SQA 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B90444E2-5F3E-4873-A9B3-CCA1281FB2F2}"/>
    </a:ext>
  </a:extLst>
</a:theme>
</file>

<file path=ppt/theme/theme4.xml><?xml version="1.0" encoding="utf-8"?>
<a:theme xmlns:a="http://schemas.openxmlformats.org/drawingml/2006/main" name="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30C71AAD-07E7-4B16-BEA7-1444E9AA8CB9}"/>
    </a:ext>
  </a:extLst>
</a:theme>
</file>

<file path=ppt/theme/theme5.xml><?xml version="1.0" encoding="utf-8"?>
<a:theme xmlns:a="http://schemas.openxmlformats.org/drawingml/2006/main" name="CORPORATE BLANK 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6FEEEAA6-9090-473A-949E-56CEAA0A8859}"/>
    </a:ext>
  </a:extLst>
</a:theme>
</file>

<file path=ppt/theme/theme6.xml><?xml version="1.0" encoding="utf-8"?>
<a:theme xmlns:a="http://schemas.openxmlformats.org/drawingml/2006/main" name="SQA FINAL HOL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8C2C5270-8414-4D9A-B582-28FA19114139}"/>
    </a:ext>
  </a:extLst>
</a:theme>
</file>

<file path=ppt/theme/theme7.xml><?xml version="1.0" encoding="utf-8"?>
<a:theme xmlns:a="http://schemas.openxmlformats.org/drawingml/2006/main" name="ICBD 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A5C8EB15-43A5-4A4D-A2B7-5760610B2E25}"/>
    </a:ext>
  </a:extLst>
</a:theme>
</file>

<file path=ppt/theme/theme8.xml><?xml version="1.0" encoding="utf-8"?>
<a:theme xmlns:a="http://schemas.openxmlformats.org/drawingml/2006/main" name="1_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9FABB946-0470-4FE4-9F4E-774AD65256DD}"/>
    </a:ext>
  </a:extLst>
</a:theme>
</file>

<file path=ppt/theme/theme9.xml><?xml version="1.0" encoding="utf-8"?>
<a:theme xmlns:a="http://schemas.openxmlformats.org/drawingml/2006/main" name="1_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30C71AAD-07E7-4B16-BEA7-1444E9AA8CB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75F76C098D444FADACC66CF7B408C7" ma:contentTypeVersion="6" ma:contentTypeDescription="Create a new document." ma:contentTypeScope="" ma:versionID="09f8f757c2bf8530bbc699a446c8091b">
  <xsd:schema xmlns:xsd="http://www.w3.org/2001/XMLSchema" xmlns:xs="http://www.w3.org/2001/XMLSchema" xmlns:p="http://schemas.microsoft.com/office/2006/metadata/properties" xmlns:ns2="f8f04416-7202-4670-bf2a-b625386c890a" xmlns:ns3="0ca77c27-3a3c-4dc7-932a-2470270ff546" targetNamespace="http://schemas.microsoft.com/office/2006/metadata/properties" ma:root="true" ma:fieldsID="dda006f5a33d9cc37083ca30010f54c6" ns2:_="" ns3:_="">
    <xsd:import namespace="f8f04416-7202-4670-bf2a-b625386c890a"/>
    <xsd:import namespace="0ca77c27-3a3c-4dc7-932a-2470270ff54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f04416-7202-4670-bf2a-b625386c89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ca77c27-3a3c-4dc7-932a-2470270ff54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55440D6-CD0D-46AF-AC0C-68CFBE300172}">
  <ds:schemaRefs>
    <ds:schemaRef ds:uri="http://schemas.microsoft.com/sharepoint/v3/contenttype/forms"/>
  </ds:schemaRefs>
</ds:datastoreItem>
</file>

<file path=customXml/itemProps2.xml><?xml version="1.0" encoding="utf-8"?>
<ds:datastoreItem xmlns:ds="http://schemas.openxmlformats.org/officeDocument/2006/customXml" ds:itemID="{CAB146DD-3AD5-4B7F-86B7-81B7F8F86B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f04416-7202-4670-bf2a-b625386c890a"/>
    <ds:schemaRef ds:uri="0ca77c27-3a3c-4dc7-932a-2470270ff5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799FA6-9846-45A1-8442-582D2B623B1E}">
  <ds:schemaRefs>
    <ds:schemaRef ds:uri="http://schemas.microsoft.com/office/2006/metadata/longProperties"/>
  </ds:schemaRefs>
</ds:datastoreItem>
</file>

<file path=customXml/itemProps4.xml><?xml version="1.0" encoding="utf-8"?>
<ds:datastoreItem xmlns:ds="http://schemas.openxmlformats.org/officeDocument/2006/customXml" ds:itemID="{ECE81902-660F-4BA9-9877-E9B7F57E05AB}">
  <ds:schemaRefs>
    <ds:schemaRef ds:uri="http://purl.org/dc/terms/"/>
    <ds:schemaRef ds:uri="http://www.w3.org/XML/1998/namespace"/>
    <ds:schemaRef ds:uri="http://purl.org/dc/elements/1.1/"/>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30207496-02cf-40bd-b6d6-bee766ba71c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Example SQA Template</Template>
  <TotalTime>324</TotalTime>
  <Words>1221</Words>
  <Application>Microsoft Office PowerPoint</Application>
  <PresentationFormat>On-screen Show (4:3)</PresentationFormat>
  <Paragraphs>119</Paragraphs>
  <Slides>8</Slides>
  <Notes>7</Notes>
  <HiddenSlides>0</HiddenSlides>
  <MMClips>0</MMClips>
  <ScaleCrop>false</ScaleCrop>
  <HeadingPairs>
    <vt:vector size="6" baseType="variant">
      <vt:variant>
        <vt:lpstr>Fonts Used</vt:lpstr>
      </vt:variant>
      <vt:variant>
        <vt:i4>4</vt:i4>
      </vt:variant>
      <vt:variant>
        <vt:lpstr>Theme</vt:lpstr>
      </vt:variant>
      <vt:variant>
        <vt:i4>11</vt:i4>
      </vt:variant>
      <vt:variant>
        <vt:lpstr>Slide Titles</vt:lpstr>
      </vt:variant>
      <vt:variant>
        <vt:i4>8</vt:i4>
      </vt:variant>
    </vt:vector>
  </HeadingPairs>
  <TitlesOfParts>
    <vt:vector size="23" baseType="lpstr">
      <vt:lpstr>Arial</vt:lpstr>
      <vt:lpstr>Arial Narrow</vt:lpstr>
      <vt:lpstr>Calibri</vt:lpstr>
      <vt:lpstr>Symbol</vt:lpstr>
      <vt:lpstr>SQA TITLE HOLDING SLIDE</vt:lpstr>
      <vt:lpstr>SQA TITLE GOES HERE</vt:lpstr>
      <vt:lpstr>SQA DARK BACKGROUND</vt:lpstr>
      <vt:lpstr>SQA LIGHT BACKGROUND</vt:lpstr>
      <vt:lpstr>CORPORATE BLANK LIGHT</vt:lpstr>
      <vt:lpstr>SQA FINAL HOLDING SLIDE</vt:lpstr>
      <vt:lpstr>ICBD SQA LIGHT BACKGROUND</vt:lpstr>
      <vt:lpstr>1_SQA TITLE GOES HERE</vt:lpstr>
      <vt:lpstr>1_SQA LIGHT BACKGROUND</vt:lpstr>
      <vt:lpstr>1_CORPORATE BLANK DARK</vt:lpstr>
      <vt:lpstr>1_CORPORATE BLANK LIGHT</vt:lpstr>
      <vt:lpstr>Business Systems Design Authority Decision</vt:lpstr>
      <vt:lpstr>Controls</vt:lpstr>
      <vt:lpstr>Context</vt:lpstr>
      <vt:lpstr>Governance Summary</vt:lpstr>
      <vt:lpstr>Governance Summary</vt:lpstr>
      <vt:lpstr>SWOT Analysis</vt:lpstr>
      <vt:lpstr>Decision</vt:lpstr>
      <vt:lpstr>PowerPoint Presentation</vt:lpstr>
    </vt:vector>
  </TitlesOfParts>
  <Company>SQA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Solution Design Template</dc:title>
  <dc:creator>C31858</dc:creator>
  <cp:lastModifiedBy>Jocelyn Martin</cp:lastModifiedBy>
  <cp:revision>28</cp:revision>
  <cp:lastPrinted>2012-01-04T19:59:10Z</cp:lastPrinted>
  <dcterms:created xsi:type="dcterms:W3CDTF">2011-09-24T13:56:27Z</dcterms:created>
  <dcterms:modified xsi:type="dcterms:W3CDTF">2025-09-29T16:22:39Z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0x010100F975F76C098D444FADACC66CF7B408C7</vt:lpwstr>
  </property>
  <property fmtid="{D5CDD505-2E9C-101B-9397-08002B2CF9AE}" pid="4" name="MediaServiceImageTags">
    <vt:lpwstr/>
  </property>
</Properties>
</file>