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5"/>
    <p:sldMasterId id="2147483736" r:id="rId6"/>
    <p:sldMasterId id="2147483738" r:id="rId7"/>
    <p:sldMasterId id="2147483740" r:id="rId8"/>
    <p:sldMasterId id="2147483744" r:id="rId9"/>
    <p:sldMasterId id="2147483746" r:id="rId10"/>
    <p:sldMasterId id="2147483754" r:id="rId11"/>
    <p:sldMasterId id="2147483762" r:id="rId12"/>
    <p:sldMasterId id="2147483768" r:id="rId13"/>
    <p:sldMasterId id="2147483770" r:id="rId14"/>
    <p:sldMasterId id="2147483772" r:id="rId15"/>
  </p:sldMasterIdLst>
  <p:notesMasterIdLst>
    <p:notesMasterId r:id="rId24"/>
  </p:notesMasterIdLst>
  <p:handoutMasterIdLst>
    <p:handoutMasterId r:id="rId25"/>
  </p:handoutMasterIdLst>
  <p:sldIdLst>
    <p:sldId id="256" r:id="rId16"/>
    <p:sldId id="281" r:id="rId17"/>
    <p:sldId id="271" r:id="rId18"/>
    <p:sldId id="282" r:id="rId19"/>
    <p:sldId id="283" r:id="rId20"/>
    <p:sldId id="280" r:id="rId21"/>
    <p:sldId id="279" r:id="rId22"/>
    <p:sldId id="261" r:id="rId2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AA"/>
    <a:srgbClr val="2AA9C0"/>
    <a:srgbClr val="4B5AA9"/>
    <a:srgbClr val="CAD2D4"/>
    <a:srgbClr val="F9A635"/>
    <a:srgbClr val="999999"/>
    <a:srgbClr val="871421"/>
    <a:srgbClr val="28A8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20" y="5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8.xml"/><Relationship Id="rId28"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85A67766-5AFD-456A-A2D6-4C4E023CCB5E}" type="datetime1">
              <a:rPr lang="en-US"/>
              <a:pPr>
                <a:defRPr/>
              </a:pPr>
              <a:t>9/29/2025</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841FD4D-9F5A-4973-B6DC-21C5F590D826}" type="slidenum">
              <a:rPr lang="en-US"/>
              <a:pPr>
                <a:defRPr/>
              </a:pPr>
              <a:t>‹#›</a:t>
            </a:fld>
            <a:endParaRPr lang="en-US"/>
          </a:p>
        </p:txBody>
      </p:sp>
    </p:spTree>
    <p:extLst>
      <p:ext uri="{BB962C8B-B14F-4D97-AF65-F5344CB8AC3E}">
        <p14:creationId xmlns:p14="http://schemas.microsoft.com/office/powerpoint/2010/main" val="12681157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29CB7A4-6C2F-4947-B266-15B686FC2177}" type="datetime1">
              <a:rPr lang="en-US"/>
              <a:pPr>
                <a:defRPr/>
              </a:pPr>
              <a:t>9/29/2025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1675" y="4387850"/>
            <a:ext cx="5607050" cy="415607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763A72AC-102D-4B97-B84A-4376F291C1E0}" type="slidenum">
              <a:rPr lang="en-US"/>
              <a:pPr>
                <a:defRPr/>
              </a:pPr>
              <a:t>‹#›</a:t>
            </a:fld>
            <a:endParaRPr lang="en-US"/>
          </a:p>
        </p:txBody>
      </p:sp>
    </p:spTree>
    <p:extLst>
      <p:ext uri="{BB962C8B-B14F-4D97-AF65-F5344CB8AC3E}">
        <p14:creationId xmlns:p14="http://schemas.microsoft.com/office/powerpoint/2010/main" val="34005536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a:lstStyle/>
          <a:p>
            <a:endParaRPr lang="en-US"/>
          </a:p>
        </p:txBody>
      </p:sp>
      <p:sp>
        <p:nvSpPr>
          <p:cNvPr id="10244" name="Slide Number Placeholder 3"/>
          <p:cNvSpPr>
            <a:spLocks noGrp="1"/>
          </p:cNvSpPr>
          <p:nvPr>
            <p:ph type="sldNum" sz="quarter" idx="5"/>
          </p:nvPr>
        </p:nvSpPr>
        <p:spPr bwMode="auto">
          <a:noFill/>
          <a:ln>
            <a:miter lim="800000"/>
            <a:headEnd/>
            <a:tailEnd/>
          </a:ln>
        </p:spPr>
        <p:txBody>
          <a:bodyPr/>
          <a:lstStyle/>
          <a:p>
            <a:fld id="{348245C5-4132-4985-B9A3-139443FBBD9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normAutofit/>
          </a:bodyPr>
          <a:lstStyle/>
          <a:p>
            <a:endParaRPr lang="en-GB">
              <a:cs typeface="Calibri"/>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35F9ABC-F45C-41FE-A0F9-5642D664167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GB" i="1">
              <a:cs typeface="Calibri"/>
            </a:endParaRPr>
          </a:p>
        </p:txBody>
      </p:sp>
      <p:sp>
        <p:nvSpPr>
          <p:cNvPr id="13316" name="Slide Number Placeholder 3"/>
          <p:cNvSpPr>
            <a:spLocks noGrp="1"/>
          </p:cNvSpPr>
          <p:nvPr>
            <p:ph type="sldNum" sz="quarter" idx="5"/>
          </p:nvPr>
        </p:nvSpPr>
        <p:spPr bwMode="auto">
          <a:noFill/>
          <a:ln>
            <a:miter lim="800000"/>
            <a:headEnd/>
            <a:tailEnd/>
          </a:ln>
        </p:spPr>
        <p:txBody>
          <a:bodyPr/>
          <a:lstStyle/>
          <a:p>
            <a:fld id="{C2608CBD-87F6-454A-8E4A-D03EDD553CB8}" type="slidenum">
              <a:rPr lang="en-US" smtClean="0"/>
              <a:pPr/>
              <a:t>4</a:t>
            </a:fld>
            <a:endParaRPr lang="en-US"/>
          </a:p>
        </p:txBody>
      </p:sp>
    </p:spTree>
    <p:extLst>
      <p:ext uri="{BB962C8B-B14F-4D97-AF65-F5344CB8AC3E}">
        <p14:creationId xmlns:p14="http://schemas.microsoft.com/office/powerpoint/2010/main" val="114787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GB" i="1">
              <a:cs typeface="Calibri"/>
            </a:endParaRPr>
          </a:p>
        </p:txBody>
      </p:sp>
      <p:sp>
        <p:nvSpPr>
          <p:cNvPr id="13316" name="Slide Number Placeholder 3"/>
          <p:cNvSpPr>
            <a:spLocks noGrp="1"/>
          </p:cNvSpPr>
          <p:nvPr>
            <p:ph type="sldNum" sz="quarter" idx="5"/>
          </p:nvPr>
        </p:nvSpPr>
        <p:spPr bwMode="auto">
          <a:noFill/>
          <a:ln>
            <a:miter lim="800000"/>
            <a:headEnd/>
            <a:tailEnd/>
          </a:ln>
        </p:spPr>
        <p:txBody>
          <a:bodyPr/>
          <a:lstStyle/>
          <a:p>
            <a:fld id="{C2608CBD-87F6-454A-8E4A-D03EDD553CB8}" type="slidenum">
              <a:rPr lang="en-US" smtClean="0"/>
              <a:pPr/>
              <a:t>5</a:t>
            </a:fld>
            <a:endParaRPr lang="en-US"/>
          </a:p>
        </p:txBody>
      </p:sp>
    </p:spTree>
    <p:extLst>
      <p:ext uri="{BB962C8B-B14F-4D97-AF65-F5344CB8AC3E}">
        <p14:creationId xmlns:p14="http://schemas.microsoft.com/office/powerpoint/2010/main" val="222681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a:lstStyle/>
          <a:p>
            <a:r>
              <a:rPr lang="en-GB" i="1"/>
              <a:t>Complete a SWOT for each option.</a:t>
            </a:r>
            <a:endParaRPr lang="en-GB"/>
          </a:p>
        </p:txBody>
      </p:sp>
      <p:sp>
        <p:nvSpPr>
          <p:cNvPr id="12292" name="Slide Number Placeholder 3"/>
          <p:cNvSpPr>
            <a:spLocks noGrp="1"/>
          </p:cNvSpPr>
          <p:nvPr>
            <p:ph type="sldNum" sz="quarter" idx="5"/>
          </p:nvPr>
        </p:nvSpPr>
        <p:spPr bwMode="auto">
          <a:noFill/>
          <a:ln>
            <a:miter lim="800000"/>
            <a:headEnd/>
            <a:tailEnd/>
          </a:ln>
        </p:spPr>
        <p:txBody>
          <a:bodyPr/>
          <a:lstStyle/>
          <a:p>
            <a:fld id="{53D49417-14E3-450C-A2FB-D92A7EDAAEA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GB" i="1">
              <a:cs typeface="Calibri"/>
            </a:endParaRPr>
          </a:p>
        </p:txBody>
      </p:sp>
      <p:sp>
        <p:nvSpPr>
          <p:cNvPr id="13316" name="Slide Number Placeholder 3"/>
          <p:cNvSpPr>
            <a:spLocks noGrp="1"/>
          </p:cNvSpPr>
          <p:nvPr>
            <p:ph type="sldNum" sz="quarter" idx="5"/>
          </p:nvPr>
        </p:nvSpPr>
        <p:spPr bwMode="auto">
          <a:noFill/>
          <a:ln>
            <a:miter lim="800000"/>
            <a:headEnd/>
            <a:tailEnd/>
          </a:ln>
        </p:spPr>
        <p:txBody>
          <a:bodyPr/>
          <a:lstStyle/>
          <a:p>
            <a:fld id="{C2608CBD-87F6-454A-8E4A-D03EDD553CB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a:lstStyle/>
          <a:p>
            <a:endParaRPr lang="en-US"/>
          </a:p>
        </p:txBody>
      </p:sp>
      <p:sp>
        <p:nvSpPr>
          <p:cNvPr id="14340" name="Slide Number Placeholder 3"/>
          <p:cNvSpPr>
            <a:spLocks noGrp="1"/>
          </p:cNvSpPr>
          <p:nvPr>
            <p:ph type="sldNum" sz="quarter" idx="5"/>
          </p:nvPr>
        </p:nvSpPr>
        <p:spPr bwMode="auto">
          <a:noFill/>
          <a:ln>
            <a:miter lim="800000"/>
            <a:headEnd/>
            <a:tailEnd/>
          </a:ln>
        </p:spPr>
        <p:txBody>
          <a:bodyPr/>
          <a:lstStyle/>
          <a:p>
            <a:fld id="{36A959FA-5A59-412A-AB81-6BE1646CCB7F}"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QA LOGO TITLE HOLDING SLIDE ">
    <p:spTree>
      <p:nvGrpSpPr>
        <p:cNvPr id="1" name=""/>
        <p:cNvGrpSpPr/>
        <p:nvPr/>
      </p:nvGrpSpPr>
      <p:grpSpPr>
        <a:xfrm>
          <a:off x="0" y="0"/>
          <a:ext cx="0" cy="0"/>
          <a:chOff x="0" y="0"/>
          <a:chExt cx="0" cy="0"/>
        </a:xfrm>
      </p:grpSpPr>
      <p:pic>
        <p:nvPicPr>
          <p:cNvPr id="7" name="Picture 6" descr="SQA 2567 rev288 (pms).png"/>
          <p:cNvPicPr>
            <a:picLocks noChangeAspect="1"/>
          </p:cNvPicPr>
          <p:nvPr/>
        </p:nvPicPr>
        <p:blipFill>
          <a:blip r:embed="rId2" cstate="print"/>
          <a:stretch>
            <a:fillRect/>
          </a:stretch>
        </p:blipFill>
        <p:spPr>
          <a:xfrm>
            <a:off x="683568" y="1484784"/>
            <a:ext cx="4802491" cy="2551393"/>
          </a:xfrm>
          <a:prstGeom prst="rect">
            <a:avLst/>
          </a:prstGeom>
        </p:spPr>
      </p:pic>
    </p:spTree>
    <p:extLst>
      <p:ext uri="{BB962C8B-B14F-4D97-AF65-F5344CB8AC3E}">
        <p14:creationId xmlns:p14="http://schemas.microsoft.com/office/powerpoint/2010/main" val="291975241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Arial"/>
            </a:endParaRPr>
          </a:p>
        </p:txBody>
      </p:sp>
    </p:spTree>
    <p:extLst>
      <p:ext uri="{BB962C8B-B14F-4D97-AF65-F5344CB8AC3E}">
        <p14:creationId xmlns:p14="http://schemas.microsoft.com/office/powerpoint/2010/main" val="1862516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198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106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43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7" name="Title 1"/>
          <p:cNvSpPr>
            <a:spLocks noGrp="1"/>
          </p:cNvSpPr>
          <p:nvPr>
            <p:ph type="ctrTitle"/>
          </p:nvPr>
        </p:nvSpPr>
        <p:spPr>
          <a:xfrm>
            <a:off x="3211932" y="1371602"/>
            <a:ext cx="3485597" cy="1774825"/>
          </a:xfrm>
          <a:prstGeom prst="rect">
            <a:avLst/>
          </a:prstGeom>
        </p:spPr>
        <p:txBody>
          <a:bodyPr anchor="b">
            <a:normAutofit/>
          </a:bodyPr>
          <a:lstStyle>
            <a:lvl1pPr algn="l">
              <a:lnSpc>
                <a:spcPts val="2800"/>
              </a:lnSpc>
              <a:defRPr sz="2800">
                <a:solidFill>
                  <a:schemeClr val="bg1"/>
                </a:solidFill>
              </a:defRPr>
            </a:lvl1pPr>
          </a:lstStyle>
          <a:p>
            <a:r>
              <a:rPr lang="en-US"/>
              <a:t>Click to edit Master title style</a:t>
            </a:r>
            <a:endParaRPr lang="en-GB"/>
          </a:p>
        </p:txBody>
      </p:sp>
      <p:sp>
        <p:nvSpPr>
          <p:cNvPr id="8" name="Subtitle 2"/>
          <p:cNvSpPr>
            <a:spLocks noGrp="1"/>
          </p:cNvSpPr>
          <p:nvPr>
            <p:ph type="subTitle" idx="1"/>
          </p:nvPr>
        </p:nvSpPr>
        <p:spPr>
          <a:xfrm>
            <a:off x="3200400" y="3352800"/>
            <a:ext cx="3497128" cy="685800"/>
          </a:xfrm>
          <a:prstGeom prst="rect">
            <a:avLst/>
          </a:prstGeom>
        </p:spPr>
        <p:txBody>
          <a:bodyPr/>
          <a:lstStyle>
            <a:lvl1pPr marL="0" indent="0" algn="l">
              <a:lnSpc>
                <a:spcPts val="16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lide Number Placeholder 3"/>
          <p:cNvSpPr>
            <a:spLocks noGrp="1"/>
          </p:cNvSpPr>
          <p:nvPr>
            <p:ph type="sldNum" sz="quarter" idx="11"/>
          </p:nvPr>
        </p:nvSpPr>
        <p:spPr/>
        <p:txBody>
          <a:bodyPr/>
          <a:lstStyle>
            <a:lvl1pPr>
              <a:defRPr/>
            </a:lvl1pPr>
          </a:lstStyle>
          <a:p>
            <a:pPr>
              <a:defRPr/>
            </a:pPr>
            <a:fld id="{8009DFEF-B13D-45B5-8AA1-7B86401128F2}" type="slidenum">
              <a:rPr lang="en-US" smtClean="0"/>
              <a:pPr>
                <a:defRPr/>
              </a:pPr>
              <a:t>‹#›</a:t>
            </a:fld>
            <a:endParaRPr lang="en-US"/>
          </a:p>
        </p:txBody>
      </p:sp>
    </p:spTree>
    <p:extLst>
      <p:ext uri="{BB962C8B-B14F-4D97-AF65-F5344CB8AC3E}">
        <p14:creationId xmlns:p14="http://schemas.microsoft.com/office/powerpoint/2010/main" val="421561202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978360"/>
            <a:ext cx="8229600" cy="621840"/>
          </a:xfrm>
          <a:prstGeom prst="rect">
            <a:avLst/>
          </a:prstGeom>
        </p:spPr>
        <p:txBody>
          <a:bodyPr/>
          <a:lstStyle>
            <a:lvl1pPr>
              <a:defRPr>
                <a:solidFill>
                  <a:schemeClr val="bg1"/>
                </a:solidFill>
              </a:defRPr>
            </a:lvl1pPr>
          </a:lstStyle>
          <a:p>
            <a:r>
              <a:rPr lang="en-US" noProof="0"/>
              <a:t>Click to edit Master title style</a:t>
            </a:r>
            <a:endParaRPr lang="en-GB" noProof="0"/>
          </a:p>
        </p:txBody>
      </p:sp>
      <p:sp>
        <p:nvSpPr>
          <p:cNvPr id="3" name="Content Placeholder 2"/>
          <p:cNvSpPr>
            <a:spLocks noGrp="1"/>
          </p:cNvSpPr>
          <p:nvPr>
            <p:ph idx="1"/>
          </p:nvPr>
        </p:nvSpPr>
        <p:spPr>
          <a:xfrm>
            <a:off x="457200" y="1981202"/>
            <a:ext cx="8229600" cy="414496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Slide Number Placeholder 5"/>
          <p:cNvSpPr>
            <a:spLocks noGrp="1"/>
          </p:cNvSpPr>
          <p:nvPr>
            <p:ph type="sldNum" sz="quarter" idx="11"/>
          </p:nvPr>
        </p:nvSpPr>
        <p:spPr/>
        <p:txBody>
          <a:bodyPr/>
          <a:lstStyle>
            <a:lvl1pPr>
              <a:defRPr sz="800"/>
            </a:lvl1pPr>
          </a:lstStyle>
          <a:p>
            <a:pPr>
              <a:defRPr/>
            </a:pPr>
            <a:fld id="{BDC1054C-501D-4E38-841A-F52D4BC1A8CA}" type="slidenum">
              <a:rPr lang="en-US" smtClean="0"/>
              <a:pPr>
                <a:defRPr/>
              </a:pPr>
              <a:t>‹#›</a:t>
            </a:fld>
            <a:endParaRPr lang="en-US"/>
          </a:p>
        </p:txBody>
      </p:sp>
    </p:spTree>
    <p:extLst>
      <p:ext uri="{BB962C8B-B14F-4D97-AF65-F5344CB8AC3E}">
        <p14:creationId xmlns:p14="http://schemas.microsoft.com/office/powerpoint/2010/main" val="3590237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Arial"/>
            </a:endParaRPr>
          </a:p>
        </p:txBody>
      </p:sp>
    </p:spTree>
    <p:extLst>
      <p:ext uri="{BB962C8B-B14F-4D97-AF65-F5344CB8AC3E}">
        <p14:creationId xmlns:p14="http://schemas.microsoft.com/office/powerpoint/2010/main" val="351569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3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44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15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a:solidFill>
                  <a:srgbClr val="FFFFFF"/>
                </a:solidFill>
              </a:rPr>
              <a:t>www.sqa.org.uk </a:t>
            </a:r>
            <a:r>
              <a:rPr lang="en-GB" altLang="en-US" sz="2600">
                <a:solidFill>
                  <a:srgbClr val="FFFFFF"/>
                </a:solidFill>
                <a:latin typeface="Arial Narrow" panose="020B0606020202030204" pitchFamily="34" charset="0"/>
              </a:rPr>
              <a:t>I</a:t>
            </a:r>
            <a:r>
              <a:rPr lang="en-GB" altLang="en-US" sz="2600" b="1">
                <a:solidFill>
                  <a:srgbClr val="FFFFFF"/>
                </a:solidFill>
              </a:rPr>
              <a:t> 0303 333 0330</a:t>
            </a:r>
            <a:endParaRPr lang="en-US" altLang="en-US" sz="2600" b="1">
              <a:solidFill>
                <a:srgbClr val="FFFFFF"/>
              </a:solidFill>
            </a:endParaRPr>
          </a:p>
          <a:p>
            <a:endParaRPr lang="en-GB">
              <a:solidFill>
                <a:srgbClr val="000000"/>
              </a:solidFill>
            </a:endParaRPr>
          </a:p>
        </p:txBody>
      </p:sp>
    </p:spTree>
    <p:extLst>
      <p:ext uri="{BB962C8B-B14F-4D97-AF65-F5344CB8AC3E}">
        <p14:creationId xmlns:p14="http://schemas.microsoft.com/office/powerpoint/2010/main" val="62068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8228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p:nvPicPr>
        <p:blipFill>
          <a:blip r:embed="rId6" cstate="print"/>
          <a:stretch>
            <a:fillRect/>
          </a:stretch>
        </p:blipFill>
        <p:spPr>
          <a:xfrm>
            <a:off x="683568" y="1484784"/>
            <a:ext cx="4802491" cy="2551393"/>
          </a:xfrm>
          <a:prstGeom prst="rect">
            <a:avLst/>
          </a:prstGeom>
        </p:spPr>
      </p:pic>
    </p:spTree>
    <p:extLst>
      <p:ext uri="{BB962C8B-B14F-4D97-AF65-F5344CB8AC3E}">
        <p14:creationId xmlns:p14="http://schemas.microsoft.com/office/powerpoint/2010/main" val="34266988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396970"/>
      </p:ext>
    </p:extLst>
  </p:cSld>
  <p:clrMap bg1="lt1" tx1="dk1" bg2="lt2" tx2="dk2" accent1="accent1" accent2="accent2" accent3="accent3" accent4="accent4" accent5="accent5" accent6="accent6" hlink="hlink" folHlink="folHlink"/>
  <p:sldLayoutIdLst>
    <p:sldLayoutId id="2147483771" r:id="rId1"/>
  </p:sldLayoutIdLst>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808045"/>
      </p:ext>
    </p:extLst>
  </p:cSld>
  <p:clrMap bg1="lt1" tx1="dk1" bg2="lt2" tx2="dk2" accent1="accent1" accent2="accent2" accent3="accent3" accent4="accent4" accent5="accent5" accent6="accent6" hlink="hlink" folHlink="folHlink"/>
  <p:sldLayoutIdLst>
    <p:sldLayoutId id="2147483773"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076386"/>
      </p:ext>
    </p:extLst>
  </p:cSld>
  <p:clrMap bg1="lt1" tx1="dk1" bg2="lt2" tx2="dk2" accent1="accent1" accent2="accent2" accent3="accent3" accent4="accent4" accent5="accent5" accent6="accent6" hlink="hlink" folHlink="folHlink"/>
  <p:sldLayoutIdLst>
    <p:sldLayoutId id="214748373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591665"/>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42707"/>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694076"/>
      </p:ext>
    </p:extLst>
  </p:cSld>
  <p:clrMap bg1="lt1" tx1="dk1" bg2="lt2" tx2="dk2" accent1="accent1" accent2="accent2" accent3="accent3" accent4="accent4" accent5="accent5" accent6="accent6" hlink="hlink" folHlink="folHlink"/>
  <p:sldLayoutIdLst>
    <p:sldLayoutId id="2147483745"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2760272422"/>
      </p:ext>
    </p:extLst>
  </p:cSld>
  <p:clrMap bg1="lt1" tx1="dk1" bg2="lt2" tx2="dk2" accent1="accent1" accent2="accent2" accent3="accent3" accent4="accent4" accent5="accent5" accent6="accent6" hlink="hlink" folHlink="folHlink"/>
  <p:sldLayoutIdLst>
    <p:sldLayoutId id="214748374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664044"/>
      </p:ext>
    </p:extLst>
  </p:cSld>
  <p:clrMap bg1="lt1" tx1="dk1" bg2="lt2" tx2="dk2" accent1="accent1" accent2="accent2" accent3="accent3" accent4="accent4" accent5="accent5" accent6="accent6" hlink="hlink" folHlink="folHlink"/>
  <p:sldLayoutIdLst>
    <p:sldLayoutId id="21474837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C5F3B-977A-4A3E-9BB1-014F3E99036C}" type="slidenum">
              <a:rPr lang="en-GB" smtClean="0"/>
              <a:t>‹#›</a:t>
            </a:fld>
            <a:endParaRPr lang="en-GB"/>
          </a:p>
        </p:txBody>
      </p:sp>
    </p:spTree>
    <p:extLst>
      <p:ext uri="{BB962C8B-B14F-4D97-AF65-F5344CB8AC3E}">
        <p14:creationId xmlns:p14="http://schemas.microsoft.com/office/powerpoint/2010/main" val="3732887523"/>
      </p:ext>
    </p:extLst>
  </p:cSld>
  <p:clrMap bg1="lt1" tx1="dk1" bg2="lt2" tx2="dk2" accent1="accent1" accent2="accent2" accent3="accent3" accent4="accent4" accent5="accent5" accent6="accent6" hlink="hlink" folHlink="folHlink"/>
  <p:sldLayoutIdLst>
    <p:sldLayoutId id="21474837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467880"/>
      </p:ext>
    </p:extLst>
  </p:cSld>
  <p:clrMap bg1="lt1" tx1="dk1" bg2="lt2" tx2="dk2" accent1="accent1" accent2="accent2" accent3="accent3" accent4="accent4" accent5="accent5" accent6="accent6" hlink="hlink" folHlink="folHlink"/>
  <p:sldLayoutIdLst>
    <p:sldLayoutId id="2147483769"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sqanow.sharepoint.com/:w:/s/EqualitiesCorporateParenting/EasqNQP54lBIkE4mzQAM2rsBMmDDXL8nQdVLn5P35Ro8UA?e=f9Mct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sqanow.sharepoint.com/sites/C196800153/SitePages/Data-Protection-Impact-Assessment-(DPIA).asp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p:cNvSpPr>
          <p:nvPr>
            <p:ph type="ctrTitle" idx="4294967295"/>
          </p:nvPr>
        </p:nvSpPr>
        <p:spPr>
          <a:xfrm>
            <a:off x="0" y="228600"/>
            <a:ext cx="6610350" cy="838200"/>
          </a:xfrm>
          <a:prstGeom prst="rect">
            <a:avLst/>
          </a:prstGeom>
        </p:spPr>
        <p:txBody>
          <a:bodyPr>
            <a:noAutofit/>
          </a:bodyPr>
          <a:lstStyle/>
          <a:p>
            <a:r>
              <a:rPr lang="en-US" sz="2800">
                <a:solidFill>
                  <a:schemeClr val="bg1"/>
                </a:solidFill>
                <a:latin typeface="Arial" charset="0"/>
                <a:cs typeface="Arial" charset="0"/>
              </a:rPr>
              <a:t>Business Systems</a:t>
            </a:r>
            <a:br>
              <a:rPr lang="en-US" sz="2800">
                <a:solidFill>
                  <a:schemeClr val="bg1"/>
                </a:solidFill>
                <a:latin typeface="Arial" charset="0"/>
                <a:cs typeface="Arial" charset="0"/>
              </a:rPr>
            </a:br>
            <a:r>
              <a:rPr lang="en-US" sz="2800">
                <a:solidFill>
                  <a:schemeClr val="bg1"/>
                </a:solidFill>
                <a:latin typeface="Arial" charset="0"/>
                <a:cs typeface="Arial" charset="0"/>
              </a:rPr>
              <a:t>Design Authority Decision</a:t>
            </a:r>
          </a:p>
        </p:txBody>
      </p:sp>
      <p:sp>
        <p:nvSpPr>
          <p:cNvPr id="3" name="Subtitle 2"/>
          <p:cNvSpPr>
            <a:spLocks noGrp="1"/>
          </p:cNvSpPr>
          <p:nvPr>
            <p:ph type="subTitle" idx="4294967295"/>
          </p:nvPr>
        </p:nvSpPr>
        <p:spPr>
          <a:xfrm>
            <a:off x="2133600" y="3810000"/>
            <a:ext cx="7010400" cy="838200"/>
          </a:xfrm>
          <a:prstGeom prst="rect">
            <a:avLst/>
          </a:prstGeom>
        </p:spPr>
        <p:txBody>
          <a:bodyPr>
            <a:noAutofit/>
          </a:bodyPr>
          <a:lstStyle/>
          <a:p>
            <a:pPr algn="ctr">
              <a:spcBef>
                <a:spcPct val="0"/>
              </a:spcBef>
              <a:buNone/>
            </a:pPr>
            <a:r>
              <a:rPr lang="en-GB" sz="2800">
                <a:solidFill>
                  <a:schemeClr val="bg1"/>
                </a:solidFill>
                <a:latin typeface="Arial" charset="0"/>
                <a:ea typeface="+mj-ea"/>
                <a:cs typeface="Arial" charset="0"/>
              </a:rPr>
              <a:t>Adobe Sensei</a:t>
            </a:r>
            <a:endParaRPr lang="en-GB" sz="2800" dirty="0">
              <a:solidFill>
                <a:schemeClr val="bg1"/>
              </a:solidFill>
              <a:latin typeface="Arial" charset="0"/>
              <a:ea typeface="+mj-ea"/>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977900"/>
            <a:ext cx="8229600" cy="622300"/>
          </a:xfrm>
          <a:prstGeom prst="rect">
            <a:avLst/>
          </a:prstGeom>
        </p:spPr>
        <p:txBody>
          <a:bodyPr/>
          <a:lstStyle/>
          <a:p>
            <a:r>
              <a:rPr lang="en-GB"/>
              <a:t>Controls</a:t>
            </a:r>
          </a:p>
        </p:txBody>
      </p:sp>
      <p:sp>
        <p:nvSpPr>
          <p:cNvPr id="5" name="Slide Number Placeholder 4"/>
          <p:cNvSpPr>
            <a:spLocks noGrp="1"/>
          </p:cNvSpPr>
          <p:nvPr>
            <p:ph type="sldNum" sz="quarter" idx="4294967295"/>
          </p:nvPr>
        </p:nvSpPr>
        <p:spPr/>
        <p:txBody>
          <a:bodyPr/>
          <a:lstStyle/>
          <a:p>
            <a:pPr>
              <a:defRPr/>
            </a:pPr>
            <a:fld id="{BDC1054C-501D-4E38-841A-F52D4BC1A8CA}" type="slidenum">
              <a:rPr lang="en-US" smtClean="0"/>
              <a:pPr>
                <a:defRPr/>
              </a:pPr>
              <a:t>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232826811"/>
              </p:ext>
            </p:extLst>
          </p:nvPr>
        </p:nvGraphicFramePr>
        <p:xfrm>
          <a:off x="458788" y="1905000"/>
          <a:ext cx="8380413" cy="1371600"/>
        </p:xfrm>
        <a:graphic>
          <a:graphicData uri="http://schemas.openxmlformats.org/drawingml/2006/table">
            <a:tbl>
              <a:tblPr/>
              <a:tblGrid>
                <a:gridCol w="2589212">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gridCol w="228601">
                  <a:extLst>
                    <a:ext uri="{9D8B030D-6E8A-4147-A177-3AD203B41FA5}">
                      <a16:colId xmlns:a16="http://schemas.microsoft.com/office/drawing/2014/main" val="20002"/>
                    </a:ext>
                  </a:extLst>
                </a:gridCol>
              </a:tblGrid>
              <a:tr h="1371600">
                <a:tc>
                  <a:txBody>
                    <a:bodyPr/>
                    <a:lstStyle/>
                    <a:p>
                      <a:pPr marL="0" marR="0" lvl="0" indent="0" algn="l" rtl="0" eaLnBrk="1" fontAlgn="base" latinLnBrk="0" hangingPunct="1">
                        <a:lnSpc>
                          <a:spcPct val="100000"/>
                        </a:lnSpc>
                        <a:spcBef>
                          <a:spcPct val="0"/>
                        </a:spcBef>
                        <a:spcAft>
                          <a:spcPct val="0"/>
                        </a:spcAft>
                        <a:buClrTx/>
                        <a:buSzTx/>
                        <a:buFontTx/>
                        <a:buNone/>
                      </a:pPr>
                      <a:r>
                        <a:rPr kumimoji="0" lang="en-GB" sz="1200" b="1" i="0" u="none" strike="noStrike" cap="none" normalizeH="0" baseline="0" dirty="0">
                          <a:ln>
                            <a:noFill/>
                          </a:ln>
                          <a:solidFill>
                            <a:schemeClr val="bg1"/>
                          </a:solidFill>
                          <a:effectLst/>
                          <a:latin typeface="Arial"/>
                          <a:cs typeface="Arial"/>
                        </a:rPr>
                        <a:t>Author: </a:t>
                      </a:r>
                      <a:r>
                        <a:rPr lang="en-GB" sz="1200" b="1" i="0" u="none" strike="noStrike" cap="none" normalizeH="0" baseline="0" noProof="0" dirty="0">
                          <a:ln>
                            <a:noFill/>
                          </a:ln>
                          <a:solidFill>
                            <a:schemeClr val="bg1"/>
                          </a:solidFill>
                          <a:effectLst/>
                          <a:latin typeface="Arial"/>
                        </a:rPr>
                        <a:t>Steve Borley/Agnieszka </a:t>
                      </a:r>
                      <a:r>
                        <a:rPr lang="en-GB" sz="1200" b="1" i="0" u="none" strike="noStrike" cap="none" normalizeH="0" baseline="0" noProof="0" dirty="0" err="1">
                          <a:ln>
                            <a:noFill/>
                          </a:ln>
                          <a:solidFill>
                            <a:schemeClr val="bg1"/>
                          </a:solidFill>
                          <a:effectLst/>
                          <a:latin typeface="Arial"/>
                        </a:rPr>
                        <a:t>Cozas</a:t>
                      </a:r>
                      <a:endParaRPr lang="en-GB" sz="1200" b="0" i="0" u="none" strike="noStrike" cap="none" normalizeH="0" baseline="0" noProof="0" dirty="0" err="1">
                        <a:ln>
                          <a:noFill/>
                        </a:ln>
                        <a:solidFill>
                          <a:srgbClr val="000000"/>
                        </a:solidFill>
                        <a:effectLst/>
                        <a:latin typeface="Arial"/>
                      </a:endParaRPr>
                    </a:p>
                    <a:p>
                      <a:pPr marL="0" marR="0" lvl="0" indent="0" algn="l" rtl="0" eaLnBrk="1" fontAlgn="base" latinLnBrk="0" hangingPunct="1">
                        <a:lnSpc>
                          <a:spcPct val="100000"/>
                        </a:lnSpc>
                        <a:spcBef>
                          <a:spcPct val="0"/>
                        </a:spcBef>
                        <a:spcAft>
                          <a:spcPct val="0"/>
                        </a:spcAft>
                        <a:buClrTx/>
                        <a:buSzTx/>
                        <a:buFontTx/>
                        <a:buNone/>
                      </a:pPr>
                      <a:r>
                        <a:rPr kumimoji="0" lang="en-GB" sz="1200" b="1" i="0" u="none" strike="noStrike" cap="none" normalizeH="0" baseline="0" dirty="0">
                          <a:ln>
                            <a:noFill/>
                          </a:ln>
                          <a:solidFill>
                            <a:schemeClr val="bg1"/>
                          </a:solidFill>
                          <a:effectLst/>
                          <a:latin typeface="Arial"/>
                          <a:cs typeface="Arial"/>
                        </a:rPr>
                        <a:t>Version: </a:t>
                      </a:r>
                      <a:r>
                        <a:rPr kumimoji="0" lang="en-GB" sz="1200" b="0" i="0" u="none" strike="noStrike" cap="none" normalizeH="0" baseline="0" dirty="0">
                          <a:ln>
                            <a:noFill/>
                          </a:ln>
                          <a:solidFill>
                            <a:schemeClr val="bg1"/>
                          </a:solidFill>
                          <a:effectLst/>
                          <a:latin typeface="Arial"/>
                          <a:cs typeface="Arial"/>
                        </a:rPr>
                        <a:t>1.0</a:t>
                      </a:r>
                      <a:r>
                        <a:rPr lang="en-GB" sz="1200" b="1" i="0" u="none" strike="noStrike" cap="none" normalizeH="0" baseline="0" dirty="0">
                          <a:ln>
                            <a:noFill/>
                          </a:ln>
                          <a:solidFill>
                            <a:schemeClr val="bg1"/>
                          </a:solidFill>
                          <a:effectLst/>
                          <a:latin typeface="Arial"/>
                          <a:cs typeface="Arial"/>
                        </a:rPr>
                        <a:t> </a:t>
                      </a:r>
                      <a:endParaRPr kumimoji="0" lang="en-GB" sz="1200" b="0" i="0" u="none" strike="noStrike" cap="none" normalizeH="0" baseline="0" dirty="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bg1"/>
                          </a:solidFill>
                          <a:effectLst/>
                          <a:latin typeface="Arial"/>
                          <a:cs typeface="Arial"/>
                        </a:rPr>
                        <a:t>Status: </a:t>
                      </a:r>
                      <a:r>
                        <a:rPr kumimoji="0" lang="en-GB" sz="1200" b="0" i="0" u="none" strike="noStrike" cap="none" normalizeH="0" baseline="0" dirty="0">
                          <a:ln>
                            <a:noFill/>
                          </a:ln>
                          <a:solidFill>
                            <a:schemeClr val="bg1"/>
                          </a:solidFill>
                          <a:effectLst/>
                          <a:latin typeface="Arial"/>
                          <a:cs typeface="Arial"/>
                        </a:rPr>
                        <a:t>For approval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bg1"/>
                          </a:solidFill>
                          <a:effectLst/>
                          <a:latin typeface="Arial"/>
                          <a:cs typeface="Arial"/>
                        </a:rPr>
                        <a:t>ARB Approval date: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bg1"/>
                          </a:solidFill>
                          <a:effectLst/>
                          <a:latin typeface="Arial"/>
                          <a:cs typeface="Arial"/>
                        </a:rPr>
                        <a:t>Ref</a:t>
                      </a:r>
                      <a:r>
                        <a:rPr kumimoji="0" lang="en-GB" sz="1200" b="1" i="0" u="none" strike="noStrike" cap="none" normalizeH="0" baseline="0">
                          <a:ln>
                            <a:noFill/>
                          </a:ln>
                          <a:solidFill>
                            <a:schemeClr val="bg1"/>
                          </a:solidFill>
                          <a:effectLst/>
                          <a:latin typeface="Arial"/>
                          <a:cs typeface="Arial"/>
                        </a:rPr>
                        <a:t>: </a:t>
                      </a:r>
                      <a:r>
                        <a:rPr kumimoji="0" lang="en-GB" sz="1200" b="0" i="0" u="none" strike="noStrike" cap="none" normalizeH="0" baseline="0">
                          <a:ln>
                            <a:noFill/>
                          </a:ln>
                          <a:solidFill>
                            <a:schemeClr val="bg1"/>
                          </a:solidFill>
                          <a:effectLst/>
                          <a:latin typeface="Arial"/>
                          <a:cs typeface="Arial"/>
                        </a:rPr>
                        <a:t>DA-135</a:t>
                      </a:r>
                      <a:endParaRPr kumimoji="0" lang="en-GB" sz="1200" b="0" i="0" u="none" strike="noStrike" cap="none" normalizeH="0" baseline="0" dirty="0">
                        <a:ln>
                          <a:noFill/>
                        </a:ln>
                        <a:solidFill>
                          <a:schemeClr val="bg1"/>
                        </a:solidFill>
                        <a:effectLst/>
                        <a:latin typeface="Arial"/>
                        <a:cs typeface="Arial"/>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Arial"/>
                          <a:cs typeface="Arial"/>
                        </a:rPr>
                        <a:t>DA Decision: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200" b="1" i="1" u="none" strike="noStrike" cap="none" normalizeH="0" baseline="0" dirty="0">
                        <a:ln>
                          <a:noFill/>
                        </a:ln>
                        <a:solidFill>
                          <a:schemeClr val="bg1"/>
                        </a:solidFill>
                        <a:effectLst/>
                        <a:latin typeface="Arial"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a:cs typeface="Arial"/>
                        </a:rPr>
                        <a:t>Propose that Adobe Sensei is added to roadmaps with status Emergent</a:t>
                      </a:r>
                      <a:endParaRPr kumimoji="0" lang="en-GB" sz="1200" b="0" i="1" u="none" strike="noStrike" cap="none" normalizeH="0" baseline="0" dirty="0">
                        <a:ln>
                          <a:noFill/>
                        </a:ln>
                        <a:solidFill>
                          <a:schemeClr val="bg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3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3" name="Table 2">
            <a:extLst>
              <a:ext uri="{FF2B5EF4-FFF2-40B4-BE49-F238E27FC236}">
                <a16:creationId xmlns:a16="http://schemas.microsoft.com/office/drawing/2014/main" id="{3D2CDF1F-3D41-4137-7989-8A47F2AE1C3F}"/>
              </a:ext>
            </a:extLst>
          </p:cNvPr>
          <p:cNvGraphicFramePr>
            <a:graphicFrameLocks noGrp="1"/>
          </p:cNvGraphicFramePr>
          <p:nvPr>
            <p:extLst>
              <p:ext uri="{D42A27DB-BD31-4B8C-83A1-F6EECF244321}">
                <p14:modId xmlns:p14="http://schemas.microsoft.com/office/powerpoint/2010/main" val="886797297"/>
              </p:ext>
            </p:extLst>
          </p:nvPr>
        </p:nvGraphicFramePr>
        <p:xfrm>
          <a:off x="458787" y="3791858"/>
          <a:ext cx="8380413" cy="1483360"/>
        </p:xfrm>
        <a:graphic>
          <a:graphicData uri="http://schemas.openxmlformats.org/drawingml/2006/table">
            <a:tbl>
              <a:tblPr firstRow="1" bandRow="1">
                <a:tableStyleId>{5940675A-B579-460E-94D1-54222C63F5DA}</a:tableStyleId>
              </a:tblPr>
              <a:tblGrid>
                <a:gridCol w="3144384">
                  <a:extLst>
                    <a:ext uri="{9D8B030D-6E8A-4147-A177-3AD203B41FA5}">
                      <a16:colId xmlns:a16="http://schemas.microsoft.com/office/drawing/2014/main" val="212770777"/>
                    </a:ext>
                  </a:extLst>
                </a:gridCol>
                <a:gridCol w="3614058">
                  <a:extLst>
                    <a:ext uri="{9D8B030D-6E8A-4147-A177-3AD203B41FA5}">
                      <a16:colId xmlns:a16="http://schemas.microsoft.com/office/drawing/2014/main" val="2847594783"/>
                    </a:ext>
                  </a:extLst>
                </a:gridCol>
                <a:gridCol w="1621971">
                  <a:extLst>
                    <a:ext uri="{9D8B030D-6E8A-4147-A177-3AD203B41FA5}">
                      <a16:colId xmlns:a16="http://schemas.microsoft.com/office/drawing/2014/main" val="2323950919"/>
                    </a:ext>
                  </a:extLst>
                </a:gridCol>
              </a:tblGrid>
              <a:tr h="370840">
                <a:tc>
                  <a:txBody>
                    <a:bodyPr/>
                    <a:lstStyle/>
                    <a:p>
                      <a:r>
                        <a:rPr lang="en-GB" sz="1200" b="0" baseline="0" dirty="0"/>
                        <a:t>Is this a request to run a pilot?</a:t>
                      </a:r>
                    </a:p>
                  </a:txBody>
                  <a:tcPr/>
                </a:tc>
                <a:tc>
                  <a:txBody>
                    <a:bodyPr/>
                    <a:lstStyle/>
                    <a:p>
                      <a:r>
                        <a:rPr lang="en-GB" sz="1200" b="0" i="1" baseline="0" dirty="0"/>
                        <a:t>No</a:t>
                      </a:r>
                    </a:p>
                  </a:txBody>
                  <a:tcPr/>
                </a:tc>
                <a:tc>
                  <a:txBody>
                    <a:bodyPr/>
                    <a:lstStyle/>
                    <a:p>
                      <a:endParaRPr lang="en-GB" sz="1200" i="1" baseline="0" dirty="0"/>
                    </a:p>
                  </a:txBody>
                  <a:tcPr/>
                </a:tc>
                <a:extLst>
                  <a:ext uri="{0D108BD9-81ED-4DB2-BD59-A6C34878D82A}">
                    <a16:rowId xmlns:a16="http://schemas.microsoft.com/office/drawing/2014/main" val="2316254146"/>
                  </a:ext>
                </a:extLst>
              </a:tr>
              <a:tr h="370840">
                <a:tc>
                  <a:txBody>
                    <a:bodyPr/>
                    <a:lstStyle/>
                    <a:p>
                      <a:r>
                        <a:rPr lang="en-GB" sz="1200" baseline="0" dirty="0"/>
                        <a:t>Pilot owner</a:t>
                      </a:r>
                    </a:p>
                  </a:txBody>
                  <a:tcPr/>
                </a:tc>
                <a:tc>
                  <a:txBody>
                    <a:bodyPr/>
                    <a:lstStyle/>
                    <a:p>
                      <a:r>
                        <a:rPr lang="en-GB" sz="1200" i="1" baseline="0" dirty="0"/>
                        <a:t>N/A</a:t>
                      </a:r>
                    </a:p>
                  </a:txBody>
                  <a:tcPr/>
                </a:tc>
                <a:tc>
                  <a:txBody>
                    <a:bodyPr/>
                    <a:lstStyle/>
                    <a:p>
                      <a:endParaRPr lang="en-GB" sz="1200" i="1" baseline="0" dirty="0"/>
                    </a:p>
                  </a:txBody>
                  <a:tcPr/>
                </a:tc>
                <a:extLst>
                  <a:ext uri="{0D108BD9-81ED-4DB2-BD59-A6C34878D82A}">
                    <a16:rowId xmlns:a16="http://schemas.microsoft.com/office/drawing/2014/main" val="833675718"/>
                  </a:ext>
                </a:extLst>
              </a:tr>
              <a:tr h="370840">
                <a:tc>
                  <a:txBody>
                    <a:bodyPr/>
                    <a:lstStyle/>
                    <a:p>
                      <a:r>
                        <a:rPr lang="en-GB" sz="1200" baseline="0" dirty="0"/>
                        <a:t>Pilot target completion date</a:t>
                      </a:r>
                    </a:p>
                  </a:txBody>
                  <a:tcPr/>
                </a:tc>
                <a:tc>
                  <a:txBody>
                    <a:bodyPr/>
                    <a:lstStyle/>
                    <a:p>
                      <a:r>
                        <a:rPr lang="en-GB" sz="1200" i="1" baseline="0" dirty="0"/>
                        <a:t>N/A</a:t>
                      </a:r>
                    </a:p>
                  </a:txBody>
                  <a:tcPr/>
                </a:tc>
                <a:tc>
                  <a:txBody>
                    <a:bodyPr/>
                    <a:lstStyle/>
                    <a:p>
                      <a:endParaRPr lang="en-GB" sz="1200" i="1" baseline="0"/>
                    </a:p>
                  </a:txBody>
                  <a:tcPr/>
                </a:tc>
                <a:extLst>
                  <a:ext uri="{0D108BD9-81ED-4DB2-BD59-A6C34878D82A}">
                    <a16:rowId xmlns:a16="http://schemas.microsoft.com/office/drawing/2014/main" val="3625590338"/>
                  </a:ext>
                </a:extLst>
              </a:tr>
              <a:tr h="370840">
                <a:tc>
                  <a:txBody>
                    <a:bodyPr/>
                    <a:lstStyle/>
                    <a:p>
                      <a:r>
                        <a:rPr lang="en-GB" sz="1200" baseline="0" dirty="0"/>
                        <a:t>Pilot completion outcome</a:t>
                      </a:r>
                    </a:p>
                  </a:txBody>
                  <a:tcPr/>
                </a:tc>
                <a:tc>
                  <a:txBody>
                    <a:bodyPr/>
                    <a:lstStyle/>
                    <a:p>
                      <a:r>
                        <a:rPr lang="en-GB" sz="1200" i="1" baseline="0" dirty="0"/>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baseline="0" dirty="0"/>
                        <a:t>dd/mm/</a:t>
                      </a:r>
                      <a:r>
                        <a:rPr lang="en-GB" sz="1200" i="1" baseline="0" dirty="0" err="1"/>
                        <a:t>yyyy</a:t>
                      </a:r>
                      <a:endParaRPr lang="en-GB" sz="1200" i="1" baseline="0" dirty="0"/>
                    </a:p>
                  </a:txBody>
                  <a:tcPr/>
                </a:tc>
                <a:extLst>
                  <a:ext uri="{0D108BD9-81ED-4DB2-BD59-A6C34878D82A}">
                    <a16:rowId xmlns:a16="http://schemas.microsoft.com/office/drawing/2014/main" val="235558157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379589"/>
            <a:ext cx="8229600" cy="622300"/>
          </a:xfrm>
          <a:prstGeom prst="rect">
            <a:avLst/>
          </a:prstGeom>
        </p:spPr>
        <p:txBody>
          <a:bodyPr/>
          <a:lstStyle/>
          <a:p>
            <a:r>
              <a:rPr lang="en-GB" dirty="0"/>
              <a:t>Context</a:t>
            </a:r>
          </a:p>
        </p:txBody>
      </p:sp>
      <p:sp>
        <p:nvSpPr>
          <p:cNvPr id="5122" name="Slide Number Placeholder 3"/>
          <p:cNvSpPr>
            <a:spLocks noGrp="1"/>
          </p:cNvSpPr>
          <p:nvPr>
            <p:ph type="sldNum" sz="quarter" idx="4294967295"/>
          </p:nvPr>
        </p:nvSpPr>
        <p:spPr>
          <a:noFill/>
          <a:ln>
            <a:miter lim="800000"/>
            <a:headEnd/>
            <a:tailEnd/>
          </a:ln>
        </p:spPr>
        <p:txBody>
          <a:bodyPr/>
          <a:lstStyle/>
          <a:p>
            <a:fld id="{6608A411-AB7D-44FC-873D-A2D332B3121C}" type="slidenum">
              <a:rPr lang="en-US" smtClean="0">
                <a:latin typeface="Arial" charset="0"/>
                <a:cs typeface="Arial" charset="0"/>
              </a:rPr>
              <a:pPr/>
              <a:t>3</a:t>
            </a:fld>
            <a:endParaRPr lang="en-US">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32073828"/>
              </p:ext>
            </p:extLst>
          </p:nvPr>
        </p:nvGraphicFramePr>
        <p:xfrm>
          <a:off x="107244" y="1001888"/>
          <a:ext cx="8878711" cy="5557483"/>
        </p:xfrm>
        <a:graphic>
          <a:graphicData uri="http://schemas.openxmlformats.org/drawingml/2006/table">
            <a:tbl>
              <a:tblPr/>
              <a:tblGrid>
                <a:gridCol w="8878711">
                  <a:extLst>
                    <a:ext uri="{9D8B030D-6E8A-4147-A177-3AD203B41FA5}">
                      <a16:colId xmlns:a16="http://schemas.microsoft.com/office/drawing/2014/main" val="20000"/>
                    </a:ext>
                  </a:extLst>
                </a:gridCol>
              </a:tblGrid>
              <a:tr h="24307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charset="0"/>
                          <a:cs typeface="Arial" charset="0"/>
                        </a:rPr>
                        <a:t>Summary:</a:t>
                      </a:r>
                      <a:endParaRPr kumimoji="0" lang="en-GB" sz="11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100" kern="1200" dirty="0">
                          <a:solidFill>
                            <a:schemeClr val="tx1"/>
                          </a:solidFill>
                          <a:effectLst/>
                          <a:latin typeface="Arial" panose="020B0604020202020204" pitchFamily="34" charset="0"/>
                          <a:ea typeface="+mn-ea"/>
                          <a:cs typeface="Arial" panose="020B0604020202020204" pitchFamily="34" charset="0"/>
                        </a:rPr>
                        <a:t>The Internal AI working group has agreed to implement a structured and secure approach to using AI tools within SQA by identifying and approving the most frequently used and valuable tools. The aim is to support staff in using these tools in an informed, secure and compliant way, ensuring data security and privacy.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GB" sz="1100" dirty="0">
                          <a:latin typeface="Arial" panose="020B0604020202020204" pitchFamily="34" charset="0"/>
                          <a:cs typeface="Arial" panose="020B0604020202020204" pitchFamily="34" charset="0"/>
                        </a:rPr>
                        <a:t>Adobe Sensei is Adobe's artificial intelligence (AI) and machine learning (ML) framework that powers intelligent features across its suite of products. It aims to streamline creative workflows, enhance productivity, and enable users to focus more on their creative ideas rather than technical tasks. A</a:t>
                      </a:r>
                      <a:r>
                        <a:rPr lang="en-GB" sz="1100" b="0" i="0" kern="1200" dirty="0">
                          <a:solidFill>
                            <a:schemeClr val="tx1"/>
                          </a:solidFill>
                          <a:effectLst/>
                          <a:latin typeface="Arial" panose="020B0604020202020204" pitchFamily="34" charset="0"/>
                          <a:ea typeface="+mn-ea"/>
                          <a:cs typeface="Arial" panose="020B0604020202020204" pitchFamily="34" charset="0"/>
                        </a:rPr>
                        <a:t>dobe Sensei </a:t>
                      </a:r>
                      <a:r>
                        <a:rPr lang="en-GB" sz="1100" b="0" i="0" kern="1200" dirty="0" err="1">
                          <a:solidFill>
                            <a:schemeClr val="tx1"/>
                          </a:solidFill>
                          <a:effectLst/>
                          <a:latin typeface="Arial" panose="020B0604020202020204" pitchFamily="34" charset="0"/>
                          <a:ea typeface="+mn-ea"/>
                          <a:cs typeface="Arial" panose="020B0604020202020204" pitchFamily="34" charset="0"/>
                        </a:rPr>
                        <a:t>GenAI</a:t>
                      </a:r>
                      <a:r>
                        <a:rPr lang="en-GB" sz="1100" b="0" i="0" kern="1200" dirty="0">
                          <a:solidFill>
                            <a:schemeClr val="tx1"/>
                          </a:solidFill>
                          <a:effectLst/>
                          <a:latin typeface="Arial" panose="020B0604020202020204" pitchFamily="34" charset="0"/>
                          <a:ea typeface="+mn-ea"/>
                          <a:cs typeface="Arial" panose="020B0604020202020204" pitchFamily="34" charset="0"/>
                        </a:rPr>
                        <a:t> services are integrated across the Adobe Experience Cloud product portfolio. </a:t>
                      </a:r>
                      <a:endParaRPr lang="en-GB" sz="11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GB" sz="1100" dirty="0">
                        <a:latin typeface="Arial" panose="020B0604020202020204" pitchFamily="34" charset="0"/>
                        <a:cs typeface="Arial" panose="020B0604020202020204" pitchFamily="34" charset="0"/>
                      </a:endParaRPr>
                    </a:p>
                    <a:p>
                      <a:r>
                        <a:rPr lang="en-GB" sz="1100" b="1" i="0" kern="1200" dirty="0">
                          <a:solidFill>
                            <a:schemeClr val="tx1"/>
                          </a:solidFill>
                          <a:effectLst/>
                          <a:latin typeface="Arial" panose="020B0604020202020204" pitchFamily="34" charset="0"/>
                          <a:ea typeface="+mn-ea"/>
                          <a:cs typeface="Arial" panose="020B0604020202020204" pitchFamily="34" charset="0"/>
                        </a:rPr>
                        <a:t>Natively embedded AI - </a:t>
                      </a:r>
                      <a:r>
                        <a:rPr lang="en-GB" sz="1100" b="0" i="0" kern="1200" dirty="0">
                          <a:solidFill>
                            <a:schemeClr val="tx1"/>
                          </a:solidFill>
                          <a:effectLst/>
                          <a:latin typeface="Arial" panose="020B0604020202020204" pitchFamily="34" charset="0"/>
                          <a:ea typeface="+mn-ea"/>
                          <a:cs typeface="Arial" panose="020B0604020202020204" pitchFamily="34" charset="0"/>
                        </a:rPr>
                        <a:t>Improve teams creative velocity of ideation with AI-driven experiences.</a:t>
                      </a:r>
                    </a:p>
                    <a:p>
                      <a:r>
                        <a:rPr lang="en-GB" sz="1100" b="1" i="0" kern="1200" dirty="0">
                          <a:solidFill>
                            <a:schemeClr val="tx1"/>
                          </a:solidFill>
                          <a:effectLst/>
                          <a:latin typeface="Arial" panose="020B0604020202020204" pitchFamily="34" charset="0"/>
                          <a:ea typeface="+mn-ea"/>
                          <a:cs typeface="Arial" panose="020B0604020202020204" pitchFamily="34" charset="0"/>
                        </a:rPr>
                        <a:t>Content scalability - </a:t>
                      </a:r>
                      <a:r>
                        <a:rPr lang="en-GB" sz="1100" b="0" i="0" kern="1200" dirty="0">
                          <a:solidFill>
                            <a:schemeClr val="tx1"/>
                          </a:solidFill>
                          <a:effectLst/>
                          <a:latin typeface="Arial" panose="020B0604020202020204" pitchFamily="34" charset="0"/>
                          <a:ea typeface="+mn-ea"/>
                          <a:cs typeface="Arial" panose="020B0604020202020204" pitchFamily="34" charset="0"/>
                        </a:rPr>
                        <a:t>Create and iterate dynamic content and harmonise messaging for consistency.</a:t>
                      </a:r>
                    </a:p>
                    <a:p>
                      <a:r>
                        <a:rPr lang="en-GB" sz="1100" b="1" i="0" kern="1200" dirty="0">
                          <a:solidFill>
                            <a:schemeClr val="tx1"/>
                          </a:solidFill>
                          <a:effectLst/>
                          <a:latin typeface="Arial" panose="020B0604020202020204" pitchFamily="34" charset="0"/>
                          <a:ea typeface="+mn-ea"/>
                          <a:cs typeface="Arial" panose="020B0604020202020204" pitchFamily="34" charset="0"/>
                        </a:rPr>
                        <a:t>Actionable data insights - </a:t>
                      </a:r>
                      <a:r>
                        <a:rPr lang="en-GB" sz="1100" b="0" i="0" kern="1200" dirty="0">
                          <a:solidFill>
                            <a:schemeClr val="tx1"/>
                          </a:solidFill>
                          <a:effectLst/>
                          <a:latin typeface="Arial" panose="020B0604020202020204" pitchFamily="34" charset="0"/>
                          <a:ea typeface="+mn-ea"/>
                          <a:cs typeface="Arial" panose="020B0604020202020204" pitchFamily="34" charset="0"/>
                        </a:rPr>
                        <a:t>Better understand customers’ interests and needs and personalise experiences to the right audiences.</a:t>
                      </a:r>
                    </a:p>
                    <a:p>
                      <a:r>
                        <a:rPr lang="en-GB" sz="1100" b="1" i="0" kern="1200" dirty="0">
                          <a:solidFill>
                            <a:schemeClr val="tx1"/>
                          </a:solidFill>
                          <a:effectLst/>
                          <a:latin typeface="Arial" panose="020B0604020202020204" pitchFamily="34" charset="0"/>
                          <a:ea typeface="+mn-ea"/>
                          <a:cs typeface="Arial" panose="020B0604020202020204" pitchFamily="34" charset="0"/>
                        </a:rPr>
                        <a:t>Patented data privacy tools - </a:t>
                      </a:r>
                      <a:r>
                        <a:rPr lang="en-GB" sz="1100" b="0" i="0" kern="1200" dirty="0">
                          <a:solidFill>
                            <a:schemeClr val="tx1"/>
                          </a:solidFill>
                          <a:effectLst/>
                          <a:latin typeface="Arial" panose="020B0604020202020204" pitchFamily="34" charset="0"/>
                          <a:ea typeface="+mn-ea"/>
                          <a:cs typeface="Arial" panose="020B0604020202020204" pitchFamily="34" charset="0"/>
                        </a:rPr>
                        <a:t>Give teams the insights they need while ensuring customer preferences and regulatory policies.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3612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Assumptions, Risks , Dependencies (A/R/D):</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a:t>
                      </a:r>
                      <a:r>
                        <a:rPr lang="en-GB" sz="1100" b="1" dirty="0">
                          <a:latin typeface="Arial" panose="020B0604020202020204" pitchFamily="34" charset="0"/>
                          <a:cs typeface="Arial" panose="020B0604020202020204" pitchFamily="34" charset="0"/>
                        </a:rPr>
                        <a:t>Software Subscription</a:t>
                      </a:r>
                      <a:r>
                        <a:rPr lang="en-GB" sz="1100" dirty="0">
                          <a:latin typeface="Arial" panose="020B0604020202020204" pitchFamily="34" charset="0"/>
                          <a:cs typeface="Arial" panose="020B0604020202020204" pitchFamily="34" charset="0"/>
                        </a:rPr>
                        <a:t>: an active subscription to the Adobe Creative Cloud applications that incorporate Sensei features is required.</a:t>
                      </a:r>
                      <a:endParaRPr kumimoji="0" lang="en-GB"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r>
                        <a:rPr kumimoji="0" lang="en-GB"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 </a:t>
                      </a:r>
                    </a:p>
                    <a:p>
                      <a:pPr marL="171450" indent="-171450">
                        <a:buFont typeface="Arial" panose="020B0604020202020204" pitchFamily="34" charset="0"/>
                        <a:buChar char="•"/>
                      </a:pPr>
                      <a:r>
                        <a:rPr lang="en-GB" sz="1100" b="1" dirty="0">
                          <a:latin typeface="Arial" panose="020B0604020202020204" pitchFamily="34" charset="0"/>
                          <a:cs typeface="Arial" panose="020B0604020202020204" pitchFamily="34" charset="0"/>
                        </a:rPr>
                        <a:t>Data Privacy Concerns</a:t>
                      </a:r>
                      <a:r>
                        <a:rPr lang="en-GB" sz="1100" dirty="0">
                          <a:latin typeface="Arial" panose="020B0604020202020204" pitchFamily="34" charset="0"/>
                          <a:cs typeface="Arial" panose="020B0604020202020204" pitchFamily="34" charset="0"/>
                        </a:rPr>
                        <a:t>: Sensitive or proprietary content may be processed in the cloud, raising concerns about data security and privacy.</a:t>
                      </a:r>
                    </a:p>
                    <a:p>
                      <a:pPr marL="171450" indent="-171450">
                        <a:buFont typeface="Arial" panose="020B0604020202020204" pitchFamily="34" charset="0"/>
                        <a:buChar char="•"/>
                      </a:pPr>
                      <a:r>
                        <a:rPr lang="en-GB" sz="1100" b="1" dirty="0">
                          <a:latin typeface="Arial" panose="020B0604020202020204" pitchFamily="34" charset="0"/>
                          <a:cs typeface="Arial" panose="020B0604020202020204" pitchFamily="34" charset="0"/>
                        </a:rPr>
                        <a:t>Inaccuracies in AI</a:t>
                      </a:r>
                      <a:r>
                        <a:rPr lang="en-GB" sz="1100" dirty="0">
                          <a:latin typeface="Arial" panose="020B0604020202020204" pitchFamily="34" charset="0"/>
                          <a:cs typeface="Arial" panose="020B0604020202020204" pitchFamily="34" charset="0"/>
                        </a:rPr>
                        <a:t>: While Sensei can enhance workflows, it may produce inaccurate results or misunderstand the context, leading to subpar outcomes.</a:t>
                      </a:r>
                    </a:p>
                    <a:p>
                      <a:pPr marL="171450" indent="-171450">
                        <a:buFont typeface="Arial" panose="020B0604020202020204" pitchFamily="34" charset="0"/>
                        <a:buChar char="•"/>
                      </a:pPr>
                      <a:r>
                        <a:rPr lang="en-GB" sz="1100" b="1" dirty="0">
                          <a:latin typeface="Arial" panose="020B0604020202020204" pitchFamily="34" charset="0"/>
                          <a:cs typeface="Arial" panose="020B0604020202020204" pitchFamily="34" charset="0"/>
                        </a:rPr>
                        <a:t>Dependency on Technology</a:t>
                      </a:r>
                      <a:r>
                        <a:rPr lang="en-GB" sz="1100" dirty="0">
                          <a:latin typeface="Arial" panose="020B0604020202020204" pitchFamily="34" charset="0"/>
                          <a:cs typeface="Arial" panose="020B0604020202020204" pitchFamily="34" charset="0"/>
                        </a:rPr>
                        <a:t>: Over-reliance on AI features might diminish your skills or understanding of manual editing techniques.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 </a:t>
                      </a:r>
                      <a:r>
                        <a:rPr lang="en-GB" sz="1100" dirty="0">
                          <a:latin typeface="Arial" panose="020B0604020202020204" pitchFamily="34" charset="0"/>
                          <a:cs typeface="Arial" panose="020B0604020202020204" pitchFamily="34" charset="0"/>
                        </a:rPr>
                        <a:t>Access to Sensei features is contingent upon having a valid subscription to the relevant Adobe applications.</a:t>
                      </a:r>
                      <a:endParaRPr kumimoji="0" lang="en-GB"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77284">
                <a:tc>
                  <a:txBody>
                    <a:bodyPr/>
                    <a:lstStyle/>
                    <a:p>
                      <a:pPr marL="457200" marR="0" lvl="1" indent="0" algn="l" defTabSz="914400" rtl="0" eaLnBrk="1" fontAlgn="base" latinLnBrk="0" hangingPunct="1">
                        <a:lnSpc>
                          <a:spcPct val="100000"/>
                        </a:lnSpc>
                        <a:spcBef>
                          <a:spcPct val="0"/>
                        </a:spcBef>
                        <a:spcAft>
                          <a:spcPct val="0"/>
                        </a:spcAft>
                        <a:buClrTx/>
                        <a:buSzTx/>
                        <a:buFont typeface="Arial" charset="0"/>
                        <a:buChar char="•"/>
                        <a:tabLst/>
                      </a:pPr>
                      <a:endParaRPr kumimoji="0" lang="en-GB" sz="5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5871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cap="none" normalizeH="0" baseline="0" dirty="0">
                          <a:ln>
                            <a:noFill/>
                          </a:ln>
                          <a:solidFill>
                            <a:schemeClr val="tx1"/>
                          </a:solidFill>
                          <a:effectLst/>
                          <a:latin typeface="Arial" charset="0"/>
                          <a:cs typeface="Arial" charset="0"/>
                        </a:rPr>
                        <a:t>Alternatives Considered: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cap="none" normalizeH="0" baseline="0" dirty="0">
                          <a:ln>
                            <a:noFill/>
                          </a:ln>
                          <a:solidFill>
                            <a:schemeClr val="tx1"/>
                          </a:solidFill>
                          <a:effectLst/>
                          <a:latin typeface="Arial" charset="0"/>
                          <a:cs typeface="Arial" charset="0"/>
                        </a:rPr>
                        <a:t>Adobe Sensei has been identified as one of the most frequently used AI tools and has been approved by the Internal AI working group.</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436563"/>
            <a:ext cx="8229600" cy="622300"/>
          </a:xfrm>
          <a:prstGeom prst="rect">
            <a:avLst/>
          </a:prstGeom>
        </p:spPr>
        <p:txBody>
          <a:bodyPr/>
          <a:lstStyle/>
          <a:p>
            <a:r>
              <a:rPr lang="en-GB"/>
              <a:t>Governance Summary</a:t>
            </a:r>
          </a:p>
        </p:txBody>
      </p:sp>
      <p:graphicFrame>
        <p:nvGraphicFramePr>
          <p:cNvPr id="4" name="Table 3">
            <a:extLst>
              <a:ext uri="{FF2B5EF4-FFF2-40B4-BE49-F238E27FC236}">
                <a16:creationId xmlns:a16="http://schemas.microsoft.com/office/drawing/2014/main" id="{7156BCCE-BD2E-FFFF-8F4D-863BEC5921DB}"/>
              </a:ext>
            </a:extLst>
          </p:cNvPr>
          <p:cNvGraphicFramePr>
            <a:graphicFrameLocks noGrp="1"/>
          </p:cNvGraphicFramePr>
          <p:nvPr>
            <p:extLst>
              <p:ext uri="{D42A27DB-BD31-4B8C-83A1-F6EECF244321}">
                <p14:modId xmlns:p14="http://schemas.microsoft.com/office/powerpoint/2010/main" val="3961147625"/>
              </p:ext>
            </p:extLst>
          </p:nvPr>
        </p:nvGraphicFramePr>
        <p:xfrm>
          <a:off x="167949" y="1058862"/>
          <a:ext cx="8752115" cy="4287591"/>
        </p:xfrm>
        <a:graphic>
          <a:graphicData uri="http://schemas.openxmlformats.org/drawingml/2006/table">
            <a:tbl>
              <a:tblPr firstRow="1" firstCol="1" bandRow="1">
                <a:tableStyleId>{F5AB1C69-6EDB-4FF4-983F-18BD219EF322}</a:tableStyleId>
              </a:tblPr>
              <a:tblGrid>
                <a:gridCol w="658263">
                  <a:extLst>
                    <a:ext uri="{9D8B030D-6E8A-4147-A177-3AD203B41FA5}">
                      <a16:colId xmlns:a16="http://schemas.microsoft.com/office/drawing/2014/main" val="735300498"/>
                    </a:ext>
                  </a:extLst>
                </a:gridCol>
                <a:gridCol w="8093852">
                  <a:extLst>
                    <a:ext uri="{9D8B030D-6E8A-4147-A177-3AD203B41FA5}">
                      <a16:colId xmlns:a16="http://schemas.microsoft.com/office/drawing/2014/main" val="4239288205"/>
                    </a:ext>
                  </a:extLst>
                </a:gridCol>
              </a:tblGrid>
              <a:tr h="274050">
                <a:tc gridSpan="2">
                  <a:txBody>
                    <a:bodyPr/>
                    <a:lstStyle/>
                    <a:p>
                      <a:pPr algn="ctr">
                        <a:lnSpc>
                          <a:spcPct val="107000"/>
                        </a:lnSpc>
                        <a:spcAft>
                          <a:spcPts val="800"/>
                        </a:spcAft>
                      </a:pPr>
                      <a:r>
                        <a:rPr lang="en-GB" sz="1200" dirty="0">
                          <a:solidFill>
                            <a:schemeClr val="tx1"/>
                          </a:solidFill>
                          <a:effectLst/>
                        </a:rPr>
                        <a:t>Please  address the following items where applicable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GB"/>
                    </a:p>
                  </a:txBody>
                  <a:tcPr/>
                </a:tc>
                <a:extLst>
                  <a:ext uri="{0D108BD9-81ED-4DB2-BD59-A6C34878D82A}">
                    <a16:rowId xmlns:a16="http://schemas.microsoft.com/office/drawing/2014/main" val="4290699109"/>
                  </a:ext>
                </a:extLst>
              </a:tr>
              <a:tr h="242309">
                <a:tc gridSpan="2">
                  <a:txBody>
                    <a:bodyPr/>
                    <a:lstStyle/>
                    <a:p>
                      <a:pPr marL="0" algn="ctr" defTabSz="914400" rtl="0" eaLnBrk="1" latinLnBrk="0" hangingPunct="1">
                        <a:lnSpc>
                          <a:spcPct val="107000"/>
                        </a:lnSpc>
                        <a:spcAft>
                          <a:spcPts val="800"/>
                        </a:spcAft>
                      </a:pPr>
                      <a:r>
                        <a:rPr lang="en-GB" sz="1000" b="1" dirty="0">
                          <a:solidFill>
                            <a:schemeClr val="tx1"/>
                          </a:solidFill>
                          <a:effectLst/>
                        </a:rPr>
                        <a:t>General</a:t>
                      </a:r>
                      <a:endParaRPr kumimoji="0" lang="en-GB" sz="1000" b="1" i="0" u="none" strike="noStrike" kern="1200" cap="none" normalizeH="0" baseline="0" dirty="0">
                        <a:ln>
                          <a:noFill/>
                        </a:ln>
                        <a:solidFill>
                          <a:schemeClr val="tx1"/>
                        </a:solidFill>
                        <a:effectLst/>
                        <a:latin typeface="Arial" charset="0"/>
                        <a:ea typeface="+mn-ea"/>
                        <a:cs typeface="Arial" charset="0"/>
                      </a:endParaRPr>
                    </a:p>
                  </a:txBody>
                  <a:tcPr marL="45720" marR="45720" anchor="ctr"/>
                </a:tc>
                <a:tc hMerge="1">
                  <a:txBody>
                    <a:bodyPr/>
                    <a:lstStyle/>
                    <a:p>
                      <a:pPr marL="0" algn="ctr" defTabSz="914400" rtl="0" eaLnBrk="1" latinLnBrk="0" hangingPunct="1">
                        <a:lnSpc>
                          <a:spcPct val="107000"/>
                        </a:lnSpc>
                        <a:spcAft>
                          <a:spcPts val="800"/>
                        </a:spcAft>
                      </a:pPr>
                      <a:r>
                        <a:rPr lang="en-GB" sz="1000" b="1">
                          <a:solidFill>
                            <a:schemeClr val="tx1"/>
                          </a:solidFill>
                          <a:effectLst/>
                        </a:rPr>
                        <a:t>General</a:t>
                      </a:r>
                      <a:endParaRPr kumimoji="0" lang="en-GB" sz="1000" b="1" i="0" u="none" strike="noStrike" kern="1200" cap="none" normalizeH="0" baseline="0">
                        <a:ln>
                          <a:noFill/>
                        </a:ln>
                        <a:solidFill>
                          <a:schemeClr val="tx1"/>
                        </a:solidFill>
                        <a:effectLst/>
                        <a:latin typeface="Arial" charset="0"/>
                        <a:ea typeface="+mn-ea"/>
                        <a:cs typeface="Arial" charset="0"/>
                      </a:endParaRPr>
                    </a:p>
                  </a:txBody>
                  <a:tcPr marL="45720" marR="45720" anchor="ctr">
                    <a:solidFill>
                      <a:schemeClr val="accent1"/>
                    </a:solidFill>
                  </a:tcPr>
                </a:tc>
                <a:extLst>
                  <a:ext uri="{0D108BD9-81ED-4DB2-BD59-A6C34878D82A}">
                    <a16:rowId xmlns:a16="http://schemas.microsoft.com/office/drawing/2014/main" val="436226597"/>
                  </a:ext>
                </a:extLst>
              </a:tr>
              <a:tr h="428230">
                <a:tc>
                  <a:txBody>
                    <a:bodyPr/>
                    <a:lstStyle/>
                    <a:p>
                      <a:pPr algn="ctr">
                        <a:lnSpc>
                          <a:spcPct val="107000"/>
                        </a:lnSpc>
                        <a:spcAft>
                          <a:spcPts val="800"/>
                        </a:spcAft>
                      </a:pPr>
                      <a:r>
                        <a:rPr lang="en-GB" sz="1100" dirty="0">
                          <a:solidFill>
                            <a:schemeClr val="tx1"/>
                          </a:solidFill>
                          <a:effectLst/>
                        </a:rPr>
                        <a:t>Financial</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algn="l" defTabSz="914400" rtl="0" eaLnBrk="1" latinLnBrk="0" hangingPunct="1">
                        <a:lnSpc>
                          <a:spcPct val="107000"/>
                        </a:lnSpc>
                        <a:spcAft>
                          <a:spcPts val="800"/>
                        </a:spcAft>
                      </a:pPr>
                      <a:r>
                        <a:rPr lang="en-GB" sz="1000" dirty="0"/>
                        <a:t>Active subscription to the Adobe Creative Cloud applications that incorporate Sensei features.</a:t>
                      </a:r>
                      <a:endParaRPr kumimoji="0" lang="en-GB" sz="1000" b="0" i="0" u="none" strike="noStrike" kern="1200" cap="none" normalizeH="0" baseline="0" dirty="0">
                        <a:ln>
                          <a:noFill/>
                        </a:ln>
                        <a:solidFill>
                          <a:schemeClr val="tx1"/>
                        </a:solidFill>
                        <a:effectLst/>
                        <a:latin typeface="Arial" charset="0"/>
                        <a:ea typeface="+mn-ea"/>
                        <a:cs typeface="Arial" charset="0"/>
                      </a:endParaRPr>
                    </a:p>
                  </a:txBody>
                  <a:tcPr marL="45720" marR="45720"/>
                </a:tc>
                <a:extLst>
                  <a:ext uri="{0D108BD9-81ED-4DB2-BD59-A6C34878D82A}">
                    <a16:rowId xmlns:a16="http://schemas.microsoft.com/office/drawing/2014/main" val="3139297911"/>
                  </a:ext>
                </a:extLst>
              </a:tr>
              <a:tr h="453203">
                <a:tc>
                  <a:txBody>
                    <a:bodyPr/>
                    <a:lstStyle/>
                    <a:p>
                      <a:pPr algn="ctr">
                        <a:lnSpc>
                          <a:spcPct val="107000"/>
                        </a:lnSpc>
                        <a:spcAft>
                          <a:spcPts val="800"/>
                        </a:spcAft>
                      </a:pPr>
                      <a:r>
                        <a:rPr lang="en-GB" sz="1100" dirty="0">
                          <a:solidFill>
                            <a:schemeClr val="tx1"/>
                          </a:solidFill>
                          <a:effectLst/>
                        </a:rPr>
                        <a:t>People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r>
                        <a:rPr lang="en-GB" sz="1000" dirty="0"/>
                        <a:t>Available to staff who use Adobe products.</a:t>
                      </a:r>
                    </a:p>
                    <a:p>
                      <a:endParaRPr lang="en-GB" sz="1000" dirty="0"/>
                    </a:p>
                    <a:p>
                      <a:r>
                        <a:rPr lang="en-GB" sz="1000" dirty="0"/>
                        <a:t>While formal training isn't strictly required to use Adobe Sensei, some familiarity with the Adobe applications that incorporate Sensei features is beneficial. Here are a few points to consider:</a:t>
                      </a:r>
                    </a:p>
                    <a:p>
                      <a:r>
                        <a:rPr lang="en-GB" sz="1000" b="1" dirty="0"/>
                        <a:t>Basic Software Knowledge</a:t>
                      </a:r>
                      <a:r>
                        <a:rPr lang="en-GB" sz="1000" dirty="0"/>
                        <a:t>: Understanding the fundamental functions of the Adobe software will help you use Sensei tools more effectively.</a:t>
                      </a:r>
                    </a:p>
                    <a:p>
                      <a:r>
                        <a:rPr lang="en-GB" sz="1000" b="1" dirty="0"/>
                        <a:t>Feature Familiarisation</a:t>
                      </a:r>
                      <a:r>
                        <a:rPr lang="en-GB" sz="1000" dirty="0"/>
                        <a:t>: Since Sensei features can vary in complexity, taking time to explore and experiment with these tools can enhance your proficiency.</a:t>
                      </a:r>
                    </a:p>
                    <a:p>
                      <a:r>
                        <a:rPr lang="en-GB" sz="1000" b="1" dirty="0"/>
                        <a:t>Online Resources</a:t>
                      </a:r>
                      <a:r>
                        <a:rPr lang="en-GB" sz="1000" dirty="0"/>
                        <a:t>: There are many tutorials and resources available online that can help you learn how to leverage Sensei features, which can be very helpful, especially for beginners.</a:t>
                      </a:r>
                    </a:p>
                    <a:p>
                      <a:r>
                        <a:rPr lang="en-GB" sz="1000" b="1" dirty="0"/>
                        <a:t>Hands-On Practice</a:t>
                      </a:r>
                      <a:r>
                        <a:rPr lang="en-GB" sz="1000" dirty="0"/>
                        <a:t>: Practical experience will help you understand how to integrate Sensei capabilities into your workflow and creative process.</a:t>
                      </a:r>
                    </a:p>
                    <a:p>
                      <a:pPr>
                        <a:lnSpc>
                          <a:spcPct val="107000"/>
                        </a:lnSpc>
                        <a:spcAft>
                          <a:spcPts val="800"/>
                        </a:spcAft>
                      </a:pPr>
                      <a:br>
                        <a:rPr kumimoji="0" lang="en-GB" sz="1000" b="0" u="none" strike="noStrike" kern="1200" cap="none" normalizeH="0" baseline="0" dirty="0">
                          <a:ln>
                            <a:noFill/>
                          </a:ln>
                          <a:solidFill>
                            <a:srgbClr val="000000"/>
                          </a:solidFill>
                          <a:effectLst/>
                        </a:rPr>
                      </a:br>
                      <a:r>
                        <a:rPr kumimoji="0" lang="en-GB" sz="1000" b="0" u="none" strike="noStrike" kern="1200" cap="none" normalizeH="0" baseline="0" dirty="0">
                          <a:ln>
                            <a:noFill/>
                          </a:ln>
                          <a:solidFill>
                            <a:srgbClr val="FF0000"/>
                          </a:solidFill>
                          <a:effectLst/>
                        </a:rPr>
                        <a:t>Is an Equality Impact Assessment (</a:t>
                      </a:r>
                      <a:r>
                        <a:rPr kumimoji="0" lang="en-GB" sz="1000" b="0" u="none" strike="noStrike" kern="1200" cap="none" normalizeH="0" baseline="0" dirty="0" err="1">
                          <a:ln>
                            <a:noFill/>
                          </a:ln>
                          <a:solidFill>
                            <a:srgbClr val="FF0000"/>
                          </a:solidFill>
                          <a:effectLst/>
                        </a:rPr>
                        <a:t>EqIA</a:t>
                      </a:r>
                      <a:r>
                        <a:rPr kumimoji="0" lang="en-GB" sz="1000" b="0" u="none" strike="noStrike" kern="1200" cap="none" normalizeH="0" baseline="0" dirty="0">
                          <a:ln>
                            <a:noFill/>
                          </a:ln>
                          <a:solidFill>
                            <a:srgbClr val="FF0000"/>
                          </a:solidFill>
                          <a:effectLst/>
                        </a:rPr>
                        <a:t>) needed (has a </a:t>
                      </a:r>
                      <a:r>
                        <a:rPr kumimoji="0" lang="en-GB" sz="1000" b="0" u="none" strike="noStrike" kern="1200" cap="none" normalizeH="0" baseline="0" dirty="0">
                          <a:ln>
                            <a:noFill/>
                          </a:ln>
                          <a:solidFill>
                            <a:srgbClr val="0000FF"/>
                          </a:solidFill>
                          <a:effectLst/>
                          <a:hlinkClick r:id="rId3">
                            <a:extLst>
                              <a:ext uri="{A12FA001-AC4F-418D-AE19-62706E023703}">
                                <ahyp:hlinkClr xmlns:ahyp="http://schemas.microsoft.com/office/drawing/2018/hyperlinkcolor" val="tx"/>
                              </a:ext>
                            </a:extLst>
                          </a:hlinkClick>
                        </a:rPr>
                        <a:t>Screening Review</a:t>
                      </a:r>
                      <a:r>
                        <a:rPr lang="en-GB" sz="1000" b="0" u="none" strike="noStrike" kern="1200" cap="none" normalizeH="0" baseline="0" dirty="0">
                          <a:ln>
                            <a:noFill/>
                          </a:ln>
                          <a:solidFill>
                            <a:srgbClr val="FF0000"/>
                          </a:solidFill>
                          <a:effectLst/>
                          <a:hlinkClick r:id="rId3">
                            <a:extLst>
                              <a:ext uri="{A12FA001-AC4F-418D-AE19-62706E023703}">
                                <ahyp:hlinkClr xmlns:ahyp="http://schemas.microsoft.com/office/drawing/2018/hyperlinkcolor" val="tx"/>
                              </a:ext>
                            </a:extLst>
                          </a:hlinkClick>
                        </a:rPr>
                        <a:t> </a:t>
                      </a:r>
                      <a:r>
                        <a:rPr lang="en-GB" sz="1000" b="0" u="none" strike="noStrike" kern="1200" cap="none" normalizeH="0" baseline="0" dirty="0">
                          <a:ln>
                            <a:noFill/>
                          </a:ln>
                          <a:solidFill>
                            <a:srgbClr val="FF0000"/>
                          </a:solidFill>
                          <a:effectLst/>
                        </a:rPr>
                        <a:t> </a:t>
                      </a:r>
                      <a:r>
                        <a:rPr kumimoji="0" lang="en-GB" sz="1000" b="0" u="none" strike="noStrike" kern="1200" cap="none" normalizeH="0" baseline="0" dirty="0">
                          <a:ln>
                            <a:noFill/>
                          </a:ln>
                          <a:solidFill>
                            <a:srgbClr val="FF0000"/>
                          </a:solidFill>
                          <a:effectLst/>
                        </a:rPr>
                        <a:t>been completed)?</a:t>
                      </a:r>
                    </a:p>
                    <a:p>
                      <a:pPr lvl="0">
                        <a:lnSpc>
                          <a:spcPct val="107000"/>
                        </a:lnSpc>
                        <a:spcAft>
                          <a:spcPts val="800"/>
                        </a:spcAft>
                        <a:buNone/>
                      </a:pPr>
                      <a:r>
                        <a:rPr lang="en-GB" sz="1000" b="0" i="0" u="none" strike="noStrike" kern="1200" cap="none" normalizeH="0" baseline="0" noProof="0" dirty="0">
                          <a:ln>
                            <a:noFill/>
                          </a:ln>
                          <a:solidFill>
                            <a:schemeClr val="tx1"/>
                          </a:solidFill>
                          <a:effectLst/>
                          <a:latin typeface="Calibri"/>
                        </a:rPr>
                        <a:t>An overarching EQIA document is currently being developed for the use of these AI tools by the EQIA Manager</a:t>
                      </a:r>
                      <a:endParaRPr kumimoji="0" lang="en-GB" dirty="0"/>
                    </a:p>
                  </a:txBody>
                  <a:tcPr marL="45720" marR="45720"/>
                </a:tc>
                <a:extLst>
                  <a:ext uri="{0D108BD9-81ED-4DB2-BD59-A6C34878D82A}">
                    <a16:rowId xmlns:a16="http://schemas.microsoft.com/office/drawing/2014/main" val="3934857303"/>
                  </a:ext>
                </a:extLst>
              </a:tr>
              <a:tr h="659578">
                <a:tc>
                  <a:txBody>
                    <a:bodyPr/>
                    <a:lstStyle/>
                    <a:p>
                      <a:pPr algn="ctr">
                        <a:lnSpc>
                          <a:spcPct val="107000"/>
                        </a:lnSpc>
                        <a:spcAft>
                          <a:spcPts val="800"/>
                        </a:spcAft>
                      </a:pPr>
                      <a:r>
                        <a:rPr lang="en-GB" sz="1100" dirty="0">
                          <a:solidFill>
                            <a:schemeClr val="tx1"/>
                          </a:solidFill>
                          <a:effectLst/>
                        </a:rPr>
                        <a:t>Legal</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lvl="0" indent="0" algn="l" rtl="0" eaLnBrk="1" fontAlgn="base" latinLnBrk="0" hangingPunct="1">
                        <a:lnSpc>
                          <a:spcPct val="100000"/>
                        </a:lnSpc>
                        <a:spcBef>
                          <a:spcPct val="0"/>
                        </a:spcBef>
                        <a:spcAft>
                          <a:spcPct val="0"/>
                        </a:spcAft>
                        <a:buClrTx/>
                        <a:buSzTx/>
                        <a:buFontTx/>
                        <a:buNone/>
                      </a:pPr>
                      <a:r>
                        <a:rPr kumimoji="0" lang="en-GB" sz="1000" b="1" u="none" strike="noStrike" cap="none" normalizeH="0" baseline="0" dirty="0">
                          <a:ln>
                            <a:noFill/>
                          </a:ln>
                          <a:solidFill>
                            <a:srgbClr val="FF0000"/>
                          </a:solidFill>
                          <a:effectLst/>
                        </a:rPr>
                        <a:t>Have you completed a </a:t>
                      </a:r>
                      <a:r>
                        <a:rPr kumimoji="0" lang="en-GB" sz="1000" b="1" u="none" strike="noStrike" cap="none" normalizeH="0" baseline="0" dirty="0">
                          <a:ln>
                            <a:noFill/>
                          </a:ln>
                          <a:solidFill>
                            <a:srgbClr val="FF0000"/>
                          </a:solidFill>
                          <a:effectLst/>
                          <a:hlinkClick r:id="rId4">
                            <a:extLst>
                              <a:ext uri="{A12FA001-AC4F-418D-AE19-62706E023703}">
                                <ahyp:hlinkClr xmlns:ahyp="http://schemas.microsoft.com/office/drawing/2018/hyperlinkcolor" val="tx"/>
                              </a:ext>
                            </a:extLst>
                          </a:hlinkClick>
                        </a:rPr>
                        <a:t>Data </a:t>
                      </a:r>
                      <a:r>
                        <a:rPr lang="en-GB" sz="1000" b="1" u="none" strike="noStrike" cap="none" normalizeH="0" baseline="0" dirty="0">
                          <a:ln>
                            <a:noFill/>
                          </a:ln>
                          <a:solidFill>
                            <a:srgbClr val="FF0000"/>
                          </a:solidFill>
                          <a:effectLst/>
                          <a:hlinkClick r:id="rId4">
                            <a:extLst>
                              <a:ext uri="{A12FA001-AC4F-418D-AE19-62706E023703}">
                                <ahyp:hlinkClr xmlns:ahyp="http://schemas.microsoft.com/office/drawing/2018/hyperlinkcolor" val="tx"/>
                              </a:ext>
                            </a:extLst>
                          </a:hlinkClick>
                        </a:rPr>
                        <a:t>Protection </a:t>
                      </a:r>
                      <a:r>
                        <a:rPr kumimoji="0" lang="en-GB" sz="1000" b="1" u="none" strike="noStrike" cap="none" normalizeH="0" baseline="0" dirty="0">
                          <a:ln>
                            <a:noFill/>
                          </a:ln>
                          <a:solidFill>
                            <a:srgbClr val="FF0000"/>
                          </a:solidFill>
                          <a:effectLst/>
                          <a:hlinkClick r:id="rId4">
                            <a:extLst>
                              <a:ext uri="{A12FA001-AC4F-418D-AE19-62706E023703}">
                                <ahyp:hlinkClr xmlns:ahyp="http://schemas.microsoft.com/office/drawing/2018/hyperlinkcolor" val="tx"/>
                              </a:ext>
                            </a:extLst>
                          </a:hlinkClick>
                        </a:rPr>
                        <a:t>Impact Assessment</a:t>
                      </a:r>
                      <a:r>
                        <a:rPr lang="en-GB" sz="1000" b="1" u="none" strike="noStrike" cap="none" normalizeH="0" baseline="0" dirty="0">
                          <a:ln>
                            <a:noFill/>
                          </a:ln>
                          <a:solidFill>
                            <a:srgbClr val="FF0000"/>
                          </a:solidFill>
                          <a:effectLst/>
                          <a:hlinkClick r:id="rId4">
                            <a:extLst>
                              <a:ext uri="{A12FA001-AC4F-418D-AE19-62706E023703}">
                                <ahyp:hlinkClr xmlns:ahyp="http://schemas.microsoft.com/office/drawing/2018/hyperlinkcolor" val="tx"/>
                              </a:ext>
                            </a:extLst>
                          </a:hlinkClick>
                        </a:rPr>
                        <a:t> </a:t>
                      </a:r>
                      <a:r>
                        <a:rPr kumimoji="0" lang="en-GB" sz="1000" b="1" u="none" strike="noStrike" cap="none" normalizeH="0" baseline="0" dirty="0">
                          <a:ln>
                            <a:noFill/>
                          </a:ln>
                          <a:solidFill>
                            <a:srgbClr val="FF0000"/>
                          </a:solidFill>
                          <a:effectLst/>
                        </a:rPr>
                        <a:t> (Yes/No)?</a:t>
                      </a:r>
                      <a:endParaRPr kumimoji="0" lang="en-GB" sz="1000" b="0" u="none" strike="noStrike" kern="1200" cap="none" normalizeH="0" baseline="0" dirty="0">
                        <a:ln>
                          <a:noFill/>
                        </a:ln>
                        <a:solidFill>
                          <a:srgbClr val="FF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rgbClr val="FF0000"/>
                          </a:solidFill>
                          <a:effectLst/>
                        </a:rPr>
                        <a:t>If no - why is that?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rgbClr val="FF0000"/>
                          </a:solidFill>
                          <a:effectLst/>
                        </a:rPr>
                        <a:t>If yes - what was the outcome?</a:t>
                      </a:r>
                      <a:endParaRPr kumimoji="0" lang="en-GB" sz="1000" b="0" i="0" u="none" strike="noStrike" kern="1200" cap="none" normalizeH="0" baseline="0" dirty="0">
                        <a:ln>
                          <a:noFill/>
                        </a:ln>
                        <a:solidFill>
                          <a:srgbClr val="FF0000"/>
                        </a:solidFill>
                        <a:effectLst/>
                        <a:latin typeface="Arial" charset="0"/>
                        <a:ea typeface="+mn-ea"/>
                        <a:cs typeface="Arial" charset="0"/>
                      </a:endParaRPr>
                    </a:p>
                    <a:p>
                      <a:pPr marL="0" marR="0" lvl="0" indent="0" algn="l">
                        <a:lnSpc>
                          <a:spcPct val="100000"/>
                        </a:lnSpc>
                        <a:spcBef>
                          <a:spcPct val="0"/>
                        </a:spcBef>
                        <a:spcAft>
                          <a:spcPct val="0"/>
                        </a:spcAft>
                        <a:buNone/>
                      </a:pPr>
                      <a:r>
                        <a:rPr lang="en-GB" sz="1000" b="0" i="0" u="none" strike="noStrike" kern="1200" cap="none" normalizeH="0" baseline="0" noProof="0" dirty="0">
                          <a:ln>
                            <a:noFill/>
                          </a:ln>
                          <a:solidFill>
                            <a:schemeClr val="tx1"/>
                          </a:solidFill>
                          <a:effectLst/>
                          <a:latin typeface="Calibri"/>
                        </a:rPr>
                        <a:t>No – use of personal data in AI tools is not permitted, so does not apply.</a:t>
                      </a:r>
                      <a:endParaRPr lang="en-GB" dirty="0"/>
                    </a:p>
                  </a:txBody>
                  <a:tcPr marL="45720" marR="45720"/>
                </a:tc>
                <a:extLst>
                  <a:ext uri="{0D108BD9-81ED-4DB2-BD59-A6C34878D82A}">
                    <a16:rowId xmlns:a16="http://schemas.microsoft.com/office/drawing/2014/main" val="2938225486"/>
                  </a:ext>
                </a:extLst>
              </a:tr>
              <a:tr h="434552">
                <a:tc>
                  <a:txBody>
                    <a:bodyPr/>
                    <a:lstStyle/>
                    <a:p>
                      <a:pPr algn="ctr">
                        <a:lnSpc>
                          <a:spcPct val="107000"/>
                        </a:lnSpc>
                        <a:spcAft>
                          <a:spcPts val="800"/>
                        </a:spcAft>
                      </a:pPr>
                      <a:r>
                        <a:rPr lang="en-GB" sz="1100" b="1" kern="1200" dirty="0">
                          <a:solidFill>
                            <a:schemeClr val="tx1"/>
                          </a:solidFill>
                          <a:effectLst/>
                        </a:rPr>
                        <a:t>Method</a:t>
                      </a:r>
                      <a:endParaRPr lang="en-GB" sz="1100" b="1" kern="1200" dirty="0">
                        <a:solidFill>
                          <a:schemeClr val="tx1"/>
                        </a:solidFill>
                        <a:effectLst/>
                        <a:latin typeface="+mn-lt"/>
                        <a:ea typeface="+mn-ea"/>
                        <a:cs typeface="+mn-cs"/>
                      </a:endParaRPr>
                    </a:p>
                  </a:txBody>
                  <a:tcPr marL="45720" marR="45720"/>
                </a:tc>
                <a:tc>
                  <a:txBody>
                    <a:bodyPr/>
                    <a:lstStyle/>
                    <a:p>
                      <a:r>
                        <a:rPr lang="en-GB" sz="1000" dirty="0"/>
                        <a:t>Available to staff who use Adobe products.</a:t>
                      </a:r>
                    </a:p>
                  </a:txBody>
                  <a:tcPr marL="45720" marR="45720"/>
                </a:tc>
                <a:extLst>
                  <a:ext uri="{0D108BD9-81ED-4DB2-BD59-A6C34878D82A}">
                    <a16:rowId xmlns:a16="http://schemas.microsoft.com/office/drawing/2014/main" val="1709708027"/>
                  </a:ext>
                </a:extLst>
              </a:tr>
            </a:tbl>
          </a:graphicData>
        </a:graphic>
      </p:graphicFrame>
    </p:spTree>
    <p:extLst>
      <p:ext uri="{BB962C8B-B14F-4D97-AF65-F5344CB8AC3E}">
        <p14:creationId xmlns:p14="http://schemas.microsoft.com/office/powerpoint/2010/main" val="152834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436563"/>
            <a:ext cx="8229600" cy="622300"/>
          </a:xfrm>
          <a:prstGeom prst="rect">
            <a:avLst/>
          </a:prstGeom>
        </p:spPr>
        <p:txBody>
          <a:bodyPr/>
          <a:lstStyle/>
          <a:p>
            <a:r>
              <a:rPr lang="en-GB"/>
              <a:t>Governance Summary</a:t>
            </a:r>
          </a:p>
        </p:txBody>
      </p:sp>
      <p:graphicFrame>
        <p:nvGraphicFramePr>
          <p:cNvPr id="4" name="Table 3">
            <a:extLst>
              <a:ext uri="{FF2B5EF4-FFF2-40B4-BE49-F238E27FC236}">
                <a16:creationId xmlns:a16="http://schemas.microsoft.com/office/drawing/2014/main" id="{7156BCCE-BD2E-FFFF-8F4D-863BEC5921DB}"/>
              </a:ext>
            </a:extLst>
          </p:cNvPr>
          <p:cNvGraphicFramePr>
            <a:graphicFrameLocks noGrp="1"/>
          </p:cNvGraphicFramePr>
          <p:nvPr>
            <p:extLst>
              <p:ext uri="{D42A27DB-BD31-4B8C-83A1-F6EECF244321}">
                <p14:modId xmlns:p14="http://schemas.microsoft.com/office/powerpoint/2010/main" val="3262351690"/>
              </p:ext>
            </p:extLst>
          </p:nvPr>
        </p:nvGraphicFramePr>
        <p:xfrm>
          <a:off x="167949" y="1058862"/>
          <a:ext cx="8752115" cy="4500523"/>
        </p:xfrm>
        <a:graphic>
          <a:graphicData uri="http://schemas.openxmlformats.org/drawingml/2006/table">
            <a:tbl>
              <a:tblPr firstRow="1" firstCol="1" bandRow="1">
                <a:tableStyleId>{F5AB1C69-6EDB-4FF4-983F-18BD219EF322}</a:tableStyleId>
              </a:tblPr>
              <a:tblGrid>
                <a:gridCol w="927131">
                  <a:extLst>
                    <a:ext uri="{9D8B030D-6E8A-4147-A177-3AD203B41FA5}">
                      <a16:colId xmlns:a16="http://schemas.microsoft.com/office/drawing/2014/main" val="735300498"/>
                    </a:ext>
                  </a:extLst>
                </a:gridCol>
                <a:gridCol w="7824984">
                  <a:extLst>
                    <a:ext uri="{9D8B030D-6E8A-4147-A177-3AD203B41FA5}">
                      <a16:colId xmlns:a16="http://schemas.microsoft.com/office/drawing/2014/main" val="75818357"/>
                    </a:ext>
                  </a:extLst>
                </a:gridCol>
              </a:tblGrid>
              <a:tr h="274050">
                <a:tc gridSpan="2">
                  <a:txBody>
                    <a:bodyPr/>
                    <a:lstStyle/>
                    <a:p>
                      <a:pPr algn="ctr">
                        <a:lnSpc>
                          <a:spcPct val="107000"/>
                        </a:lnSpc>
                        <a:spcAft>
                          <a:spcPts val="800"/>
                        </a:spcAft>
                      </a:pPr>
                      <a:r>
                        <a:rPr lang="en-GB" sz="1200" dirty="0">
                          <a:solidFill>
                            <a:schemeClr val="tx1"/>
                          </a:solidFill>
                          <a:effectLst/>
                        </a:rPr>
                        <a:t>Please  address the following items where applicable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hMerge="1">
                  <a:txBody>
                    <a:bodyPr/>
                    <a:lstStyle/>
                    <a:p>
                      <a:pPr algn="ctr">
                        <a:lnSpc>
                          <a:spcPct val="107000"/>
                        </a:lnSpc>
                        <a:spcAft>
                          <a:spcPts val="800"/>
                        </a:spcAft>
                      </a:pP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4290699109"/>
                  </a:ext>
                </a:extLst>
              </a:tr>
              <a:tr h="23993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1" u="none" strike="noStrike" kern="1200" cap="none" normalizeH="0" baseline="0" dirty="0">
                          <a:ln>
                            <a:noFill/>
                          </a:ln>
                          <a:solidFill>
                            <a:schemeClr val="tx1"/>
                          </a:solidFill>
                          <a:effectLst/>
                        </a:rPr>
                        <a:t>IT Governance</a:t>
                      </a:r>
                      <a:endParaRPr kumimoji="0" lang="en-GB" sz="1000" b="1" u="none" strike="noStrike" kern="1200" cap="none" normalizeH="0" baseline="0" dirty="0">
                        <a:ln>
                          <a:noFill/>
                        </a:ln>
                        <a:solidFill>
                          <a:schemeClr val="tx1"/>
                        </a:solidFill>
                        <a:effectLst/>
                        <a:latin typeface="+mn-lt"/>
                        <a:ea typeface="+mn-ea"/>
                        <a:cs typeface="+mn-cs"/>
                      </a:endParaRPr>
                    </a:p>
                  </a:txBody>
                  <a:tcPr marL="45720" marR="45720"/>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1" u="none" strike="noStrike" kern="1200" cap="none" normalizeH="0" baseline="0">
                        <a:ln>
                          <a:noFill/>
                        </a:ln>
                        <a:solidFill>
                          <a:schemeClr val="tx1"/>
                        </a:solidFill>
                        <a:effectLst/>
                        <a:latin typeface="+mn-lt"/>
                        <a:ea typeface="+mn-ea"/>
                        <a:cs typeface="+mn-cs"/>
                      </a:endParaRPr>
                    </a:p>
                  </a:txBody>
                  <a:tcPr marL="45720" marR="45720"/>
                </a:tc>
                <a:extLst>
                  <a:ext uri="{0D108BD9-81ED-4DB2-BD59-A6C34878D82A}">
                    <a16:rowId xmlns:a16="http://schemas.microsoft.com/office/drawing/2014/main" val="1133713291"/>
                  </a:ext>
                </a:extLst>
              </a:tr>
              <a:tr h="405860">
                <a:tc>
                  <a:txBody>
                    <a:bodyPr/>
                    <a:lstStyle/>
                    <a:p>
                      <a:pPr algn="ctr">
                        <a:lnSpc>
                          <a:spcPct val="107000"/>
                        </a:lnSpc>
                        <a:spcAft>
                          <a:spcPts val="800"/>
                        </a:spcAft>
                      </a:pPr>
                      <a:r>
                        <a:rPr lang="en-GB" sz="1100" b="1" kern="1200">
                          <a:solidFill>
                            <a:schemeClr val="tx1"/>
                          </a:solidFill>
                          <a:effectLst/>
                        </a:rPr>
                        <a:t>Support</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rgbClr val="FF0000"/>
                          </a:solidFill>
                          <a:effectLst/>
                        </a:rPr>
                        <a:t>How will the item be supported (is the IT Helpdesk required to support is another model being used)?</a:t>
                      </a:r>
                      <a:endParaRPr kumimoji="0" lang="en-GB" sz="1000" b="0" i="0" u="none" strike="noStrike" kern="1200" cap="none" normalizeH="0" baseline="0" dirty="0">
                        <a:ln>
                          <a:noFill/>
                        </a:ln>
                        <a:solidFill>
                          <a:srgbClr val="FF0000"/>
                        </a:solidFill>
                        <a:effectLst/>
                        <a:latin typeface="+mn-lt"/>
                        <a:ea typeface="+mn-ea"/>
                        <a:cs typeface="Arial" charset="0"/>
                      </a:endParaRPr>
                    </a:p>
                  </a:txBody>
                  <a:tcPr marL="45720" marR="45720"/>
                </a:tc>
                <a:extLst>
                  <a:ext uri="{0D108BD9-81ED-4DB2-BD59-A6C34878D82A}">
                    <a16:rowId xmlns:a16="http://schemas.microsoft.com/office/drawing/2014/main" val="3932695988"/>
                  </a:ext>
                </a:extLst>
              </a:tr>
              <a:tr h="359172">
                <a:tc>
                  <a:txBody>
                    <a:bodyPr/>
                    <a:lstStyle/>
                    <a:p>
                      <a:pPr algn="ctr">
                        <a:lnSpc>
                          <a:spcPct val="107000"/>
                        </a:lnSpc>
                        <a:spcAft>
                          <a:spcPts val="800"/>
                        </a:spcAft>
                      </a:pPr>
                      <a:r>
                        <a:rPr lang="en-GB" sz="1100" b="1" kern="1200">
                          <a:solidFill>
                            <a:schemeClr val="tx1"/>
                          </a:solidFill>
                          <a:effectLst/>
                        </a:rPr>
                        <a:t>Licencing</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000" dirty="0">
                          <a:latin typeface="+mn-lt"/>
                          <a:cs typeface="Arial" panose="020B0604020202020204" pitchFamily="34" charset="0"/>
                        </a:rPr>
                        <a:t>Access to Sensei features is contingent upon having a valid subscription to the relevant Adobe applications.</a:t>
                      </a:r>
                      <a:endParaRPr kumimoji="0" lang="en-GB" sz="10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742274231"/>
                  </a:ext>
                </a:extLst>
              </a:tr>
              <a:tr h="516604">
                <a:tc>
                  <a:txBody>
                    <a:bodyPr/>
                    <a:lstStyle/>
                    <a:p>
                      <a:pPr algn="ctr">
                        <a:lnSpc>
                          <a:spcPct val="107000"/>
                        </a:lnSpc>
                        <a:spcAft>
                          <a:spcPts val="800"/>
                        </a:spcAft>
                      </a:pPr>
                      <a:r>
                        <a:rPr lang="en-GB" sz="1100" b="1" kern="1200">
                          <a:solidFill>
                            <a:schemeClr val="tx1"/>
                          </a:solidFill>
                          <a:effectLst/>
                        </a:rPr>
                        <a:t>Admin</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normalizeH="0" baseline="0" dirty="0">
                          <a:ln>
                            <a:noFill/>
                          </a:ln>
                          <a:solidFill>
                            <a:schemeClr val="tx1"/>
                          </a:solidFill>
                          <a:effectLst/>
                          <a:latin typeface="+mn-lt"/>
                          <a:ea typeface="+mn-ea"/>
                          <a:cs typeface="Arial" charset="0"/>
                        </a:rPr>
                        <a:t>AI tool usage will be regularly monitored.</a:t>
                      </a:r>
                    </a:p>
                  </a:txBody>
                  <a:tcPr marL="45720" marR="45720"/>
                </a:tc>
                <a:extLst>
                  <a:ext uri="{0D108BD9-81ED-4DB2-BD59-A6C34878D82A}">
                    <a16:rowId xmlns:a16="http://schemas.microsoft.com/office/drawing/2014/main" val="891336630"/>
                  </a:ext>
                </a:extLst>
              </a:tr>
              <a:tr h="428230">
                <a:tc>
                  <a:txBody>
                    <a:bodyPr/>
                    <a:lstStyle/>
                    <a:p>
                      <a:pPr algn="ctr">
                        <a:lnSpc>
                          <a:spcPct val="107000"/>
                        </a:lnSpc>
                        <a:spcAft>
                          <a:spcPts val="800"/>
                        </a:spcAft>
                      </a:pPr>
                      <a:r>
                        <a:rPr lang="en-GB" sz="1100" b="1" kern="1200">
                          <a:solidFill>
                            <a:schemeClr val="tx1"/>
                          </a:solidFill>
                          <a:effectLst/>
                        </a:rPr>
                        <a:t>Deployment</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Available to users through Adobe tools.</a:t>
                      </a:r>
                      <a:endParaRPr kumimoji="0" lang="en-GB" sz="10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225413246"/>
                  </a:ext>
                </a:extLst>
              </a:tr>
              <a:tr h="348066">
                <a:tc>
                  <a:txBody>
                    <a:bodyPr/>
                    <a:lstStyle/>
                    <a:p>
                      <a:pPr algn="ctr">
                        <a:lnSpc>
                          <a:spcPct val="107000"/>
                        </a:lnSpc>
                        <a:spcAft>
                          <a:spcPts val="800"/>
                        </a:spcAft>
                      </a:pPr>
                      <a:r>
                        <a:rPr lang="en-GB" sz="1100" b="1" kern="1200">
                          <a:solidFill>
                            <a:schemeClr val="tx1"/>
                          </a:solidFill>
                          <a:effectLst/>
                        </a:rPr>
                        <a:t>Integration</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N/A</a:t>
                      </a:r>
                      <a:endParaRPr kumimoji="0" lang="en-GB" sz="10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2018370018"/>
                  </a:ext>
                </a:extLst>
              </a:tr>
              <a:tr h="359172">
                <a:tc>
                  <a:txBody>
                    <a:bodyPr/>
                    <a:lstStyle/>
                    <a:p>
                      <a:pPr algn="ctr">
                        <a:lnSpc>
                          <a:spcPct val="107000"/>
                        </a:lnSpc>
                        <a:spcAft>
                          <a:spcPts val="800"/>
                        </a:spcAft>
                      </a:pPr>
                      <a:r>
                        <a:rPr lang="en-GB" sz="1100" b="1" kern="1200">
                          <a:solidFill>
                            <a:schemeClr val="tx1"/>
                          </a:solidFill>
                          <a:effectLst/>
                        </a:rPr>
                        <a:t>Security</a:t>
                      </a:r>
                      <a:endParaRPr lang="en-GB" sz="1100" b="1" kern="1200">
                        <a:solidFill>
                          <a:schemeClr val="tx1"/>
                        </a:solidFill>
                        <a:effectLst/>
                        <a:latin typeface="+mn-lt"/>
                        <a:ea typeface="+mn-ea"/>
                        <a:cs typeface="+mn-cs"/>
                      </a:endParaRPr>
                    </a:p>
                  </a:txBody>
                  <a:tcPr marL="45720" marR="45720"/>
                </a:tc>
                <a:tc>
                  <a:txBody>
                    <a:bodyPr/>
                    <a:lstStyle/>
                    <a:p>
                      <a:r>
                        <a:rPr kumimoji="0" lang="en-GB" sz="1000" b="0" u="none" strike="noStrike" kern="1200" cap="none" normalizeH="0" baseline="0" dirty="0">
                          <a:ln>
                            <a:noFill/>
                          </a:ln>
                          <a:solidFill>
                            <a:schemeClr val="tx1"/>
                          </a:solidFill>
                          <a:effectLst/>
                        </a:rPr>
                        <a:t>Athol Fleming 08/11 - </a:t>
                      </a:r>
                      <a:r>
                        <a:rPr lang="en-GB" sz="1000" dirty="0">
                          <a:solidFill>
                            <a:schemeClr val="tx1"/>
                          </a:solidFill>
                        </a:rPr>
                        <a:t>As </a:t>
                      </a:r>
                      <a:r>
                        <a:rPr lang="en-GB" sz="1000" dirty="0"/>
                        <a:t>we consider the adoption of AI solutions, we emphasise the importance of thorough discussions with suppliers to confirm their alignment with our security and compliance standards. Our commitment is to deploy AI responsibly, ensuring that it is secure, compliant, and integrated in a way that protects our organisation’s data and systems</a:t>
                      </a:r>
                    </a:p>
                    <a:p>
                      <a:r>
                        <a:rPr lang="en-GB" sz="1000" dirty="0"/>
                        <a:t>Our standard assessment process has not found any IT security issues that would give us immediate cause for concern. However, as AI is at the bleeding edge of technology, we are still trying to fully define how and even if we can assess these products fully from a security perspective.</a:t>
                      </a:r>
                    </a:p>
                    <a:p>
                      <a:r>
                        <a:rPr lang="en-GB" sz="1000" dirty="0"/>
                        <a:t>At this time, we would advise a cautious approach to deploying any AI tools specifically on our systems and network. We strongly advise any AI tool is deployed using the least privilege approach, following all our current security processes, policies, and best practice documents, and if necessary, configs are assessed/assured by 3rd parties.</a:t>
                      </a:r>
                    </a:p>
                    <a:p>
                      <a:r>
                        <a:rPr lang="en-GB" sz="1000" dirty="0"/>
                        <a:t>Fully web-based AI tools like ChatGPT that do not require components installed on SQA systems do not pose the same degree of security threat to our systems. From an IT Security perspective, we would consider these to be of low risk. Please note that this assessment only applies to IT Security aspects of using AI. Data Privacy and confidentiality risks will need to be assessed separately by the appropriate teams.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normalizeH="0" baseline="0" dirty="0">
                        <a:ln>
                          <a:noFill/>
                        </a:ln>
                        <a:solidFill>
                          <a:srgbClr val="FF0000"/>
                        </a:solidFill>
                        <a:effectLst/>
                        <a:latin typeface="+mn-lt"/>
                        <a:ea typeface="+mn-ea"/>
                        <a:cs typeface="Arial" charset="0"/>
                      </a:endParaRPr>
                    </a:p>
                  </a:txBody>
                  <a:tcPr marL="45720" marR="45720"/>
                </a:tc>
                <a:extLst>
                  <a:ext uri="{0D108BD9-81ED-4DB2-BD59-A6C34878D82A}">
                    <a16:rowId xmlns:a16="http://schemas.microsoft.com/office/drawing/2014/main" val="637726903"/>
                  </a:ext>
                </a:extLst>
              </a:tr>
            </a:tbl>
          </a:graphicData>
        </a:graphic>
      </p:graphicFrame>
    </p:spTree>
    <p:extLst>
      <p:ext uri="{BB962C8B-B14F-4D97-AF65-F5344CB8AC3E}">
        <p14:creationId xmlns:p14="http://schemas.microsoft.com/office/powerpoint/2010/main" val="281248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67950" y="436725"/>
            <a:ext cx="8229600" cy="622300"/>
          </a:xfrm>
          <a:prstGeom prst="rect">
            <a:avLst/>
          </a:prstGeom>
        </p:spPr>
        <p:txBody>
          <a:bodyPr/>
          <a:lstStyle/>
          <a:p>
            <a:r>
              <a:rPr lang="en-GB"/>
              <a:t>SWOT Analysis</a:t>
            </a:r>
          </a:p>
        </p:txBody>
      </p:sp>
      <p:sp>
        <p:nvSpPr>
          <p:cNvPr id="6147" name="Slide Number Placeholder 3"/>
          <p:cNvSpPr>
            <a:spLocks noGrp="1"/>
          </p:cNvSpPr>
          <p:nvPr>
            <p:ph type="sldNum" sz="quarter" idx="4294967295"/>
          </p:nvPr>
        </p:nvSpPr>
        <p:spPr>
          <a:noFill/>
          <a:ln>
            <a:miter lim="800000"/>
            <a:headEnd/>
            <a:tailEnd/>
          </a:ln>
        </p:spPr>
        <p:txBody>
          <a:bodyPr/>
          <a:lstStyle/>
          <a:p>
            <a:fld id="{12FA6222-4E96-44A4-AE10-65C4D6B7110B}" type="slidenum">
              <a:rPr lang="en-US" smtClean="0">
                <a:latin typeface="Arial" charset="0"/>
                <a:cs typeface="Arial" charset="0"/>
              </a:rPr>
              <a:pPr/>
              <a:t>6</a:t>
            </a:fld>
            <a:endParaRPr lang="en-US">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87636270"/>
              </p:ext>
            </p:extLst>
          </p:nvPr>
        </p:nvGraphicFramePr>
        <p:xfrm>
          <a:off x="167951" y="1059024"/>
          <a:ext cx="8808100" cy="4218650"/>
        </p:xfrm>
        <a:graphic>
          <a:graphicData uri="http://schemas.openxmlformats.org/drawingml/2006/table">
            <a:tbl>
              <a:tblPr firstRow="1" bandRow="1">
                <a:tableStyleId>{5C22544A-7EE6-4342-B048-85BDC9FD1C3A}</a:tableStyleId>
              </a:tblPr>
              <a:tblGrid>
                <a:gridCol w="1761620">
                  <a:extLst>
                    <a:ext uri="{9D8B030D-6E8A-4147-A177-3AD203B41FA5}">
                      <a16:colId xmlns:a16="http://schemas.microsoft.com/office/drawing/2014/main" val="20000"/>
                    </a:ext>
                  </a:extLst>
                </a:gridCol>
                <a:gridCol w="1761620">
                  <a:extLst>
                    <a:ext uri="{9D8B030D-6E8A-4147-A177-3AD203B41FA5}">
                      <a16:colId xmlns:a16="http://schemas.microsoft.com/office/drawing/2014/main" val="20001"/>
                    </a:ext>
                  </a:extLst>
                </a:gridCol>
                <a:gridCol w="1761620">
                  <a:extLst>
                    <a:ext uri="{9D8B030D-6E8A-4147-A177-3AD203B41FA5}">
                      <a16:colId xmlns:a16="http://schemas.microsoft.com/office/drawing/2014/main" val="20002"/>
                    </a:ext>
                  </a:extLst>
                </a:gridCol>
                <a:gridCol w="1761620">
                  <a:extLst>
                    <a:ext uri="{9D8B030D-6E8A-4147-A177-3AD203B41FA5}">
                      <a16:colId xmlns:a16="http://schemas.microsoft.com/office/drawing/2014/main" val="20003"/>
                    </a:ext>
                  </a:extLst>
                </a:gridCol>
                <a:gridCol w="1761620">
                  <a:extLst>
                    <a:ext uri="{9D8B030D-6E8A-4147-A177-3AD203B41FA5}">
                      <a16:colId xmlns:a16="http://schemas.microsoft.com/office/drawing/2014/main" val="20004"/>
                    </a:ext>
                  </a:extLst>
                </a:gridCol>
              </a:tblGrid>
              <a:tr h="312576">
                <a:tc>
                  <a:txBody>
                    <a:bodyPr/>
                    <a:lstStyle/>
                    <a:p>
                      <a:r>
                        <a:rPr lang="en-GB" sz="1200">
                          <a:latin typeface="Arial" pitchFamily="34" charset="0"/>
                          <a:cs typeface="Arial" pitchFamily="34" charset="0"/>
                        </a:rPr>
                        <a:t>Option</a:t>
                      </a:r>
                    </a:p>
                  </a:txBody>
                  <a:tcPr/>
                </a:tc>
                <a:tc>
                  <a:txBody>
                    <a:bodyPr/>
                    <a:lstStyle/>
                    <a:p>
                      <a:r>
                        <a:rPr lang="en-GB" sz="1200">
                          <a:latin typeface="Arial" pitchFamily="34" charset="0"/>
                          <a:cs typeface="Arial" pitchFamily="34" charset="0"/>
                        </a:rPr>
                        <a:t>Strengths</a:t>
                      </a:r>
                    </a:p>
                  </a:txBody>
                  <a:tcPr/>
                </a:tc>
                <a:tc>
                  <a:txBody>
                    <a:bodyPr/>
                    <a:lstStyle/>
                    <a:p>
                      <a:r>
                        <a:rPr lang="en-GB" sz="1200">
                          <a:latin typeface="Arial" pitchFamily="34" charset="0"/>
                          <a:cs typeface="Arial" pitchFamily="34" charset="0"/>
                        </a:rPr>
                        <a:t>Weaknesses</a:t>
                      </a:r>
                    </a:p>
                  </a:txBody>
                  <a:tcPr/>
                </a:tc>
                <a:tc>
                  <a:txBody>
                    <a:bodyPr/>
                    <a:lstStyle/>
                    <a:p>
                      <a:r>
                        <a:rPr lang="en-GB" sz="1200">
                          <a:latin typeface="Arial" pitchFamily="34" charset="0"/>
                          <a:cs typeface="Arial" pitchFamily="34" charset="0"/>
                        </a:rPr>
                        <a:t>Opportunities</a:t>
                      </a:r>
                    </a:p>
                  </a:txBody>
                  <a:tcPr/>
                </a:tc>
                <a:tc>
                  <a:txBody>
                    <a:bodyPr/>
                    <a:lstStyle/>
                    <a:p>
                      <a:r>
                        <a:rPr lang="en-GB" sz="1200">
                          <a:latin typeface="Arial" pitchFamily="34" charset="0"/>
                          <a:cs typeface="Arial" pitchFamily="34" charset="0"/>
                        </a:rPr>
                        <a:t>Threats</a:t>
                      </a:r>
                    </a:p>
                  </a:txBody>
                  <a:tcPr/>
                </a:tc>
                <a:extLst>
                  <a:ext uri="{0D108BD9-81ED-4DB2-BD59-A6C34878D82A}">
                    <a16:rowId xmlns:a16="http://schemas.microsoft.com/office/drawing/2014/main" val="10000"/>
                  </a:ext>
                </a:extLst>
              </a:tr>
              <a:tr h="1872000">
                <a:tc>
                  <a:txBody>
                    <a:bodyPr/>
                    <a:lstStyle/>
                    <a:p>
                      <a:r>
                        <a:rPr lang="en-GB" sz="1200" b="1">
                          <a:latin typeface="+mn-lt"/>
                        </a:rPr>
                        <a:t>&lt;Preferred option&gt;</a:t>
                      </a:r>
                    </a:p>
                  </a:txBody>
                  <a:tcPr/>
                </a:tc>
                <a:tc>
                  <a:txBody>
                    <a:bodyPr/>
                    <a:lstStyle/>
                    <a:p>
                      <a:endParaRPr lang="en-GB" sz="1200" b="1" dirty="0">
                        <a:latin typeface="+mn-lt"/>
                      </a:endParaRPr>
                    </a:p>
                  </a:txBody>
                  <a:tcPr/>
                </a:tc>
                <a:tc>
                  <a:txBody>
                    <a:bodyPr/>
                    <a:lstStyle/>
                    <a:p>
                      <a:endParaRPr lang="en-GB" sz="1200" b="1">
                        <a:latin typeface="+mn-lt"/>
                        <a:cs typeface="Arial" pitchFamily="34" charset="0"/>
                      </a:endParaRPr>
                    </a:p>
                  </a:txBody>
                  <a:tcPr/>
                </a:tc>
                <a:tc>
                  <a:txBody>
                    <a:bodyPr/>
                    <a:lstStyle/>
                    <a:p>
                      <a:endParaRPr lang="en-GB" sz="1200" b="1">
                        <a:latin typeface="+mn-lt"/>
                        <a:cs typeface="Arial" pitchFamily="34" charset="0"/>
                      </a:endParaRPr>
                    </a:p>
                  </a:txBody>
                  <a:tcPr/>
                </a:tc>
                <a:tc>
                  <a:txBody>
                    <a:bodyPr/>
                    <a:lstStyle/>
                    <a:p>
                      <a:endParaRPr lang="en-GB" sz="1200" b="1">
                        <a:latin typeface="+mn-lt"/>
                        <a:cs typeface="Arial" pitchFamily="34" charset="0"/>
                      </a:endParaRPr>
                    </a:p>
                  </a:txBody>
                  <a:tcPr/>
                </a:tc>
                <a:extLst>
                  <a:ext uri="{0D108BD9-81ED-4DB2-BD59-A6C34878D82A}">
                    <a16:rowId xmlns:a16="http://schemas.microsoft.com/office/drawing/2014/main" val="10001"/>
                  </a:ext>
                </a:extLst>
              </a:tr>
              <a:tr h="1017037">
                <a:tc>
                  <a:txBody>
                    <a:bodyPr/>
                    <a:lstStyle/>
                    <a:p>
                      <a:r>
                        <a:rPr lang="en-GB" sz="1200">
                          <a:latin typeface="+mn-lt"/>
                          <a:cs typeface="Arial" pitchFamily="34" charset="0"/>
                        </a:rPr>
                        <a:t>Alternative 1</a:t>
                      </a:r>
                    </a:p>
                  </a:txBody>
                  <a:tcPr/>
                </a:tc>
                <a:tc>
                  <a:txBody>
                    <a:bodyPr/>
                    <a:lstStyle/>
                    <a:p>
                      <a:endParaRPr lang="en-GB" sz="1200" dirty="0">
                        <a:latin typeface="+mn-lt"/>
                        <a:cs typeface="Arial" pitchFamily="34" charset="0"/>
                      </a:endParaRPr>
                    </a:p>
                  </a:txBody>
                  <a:tcPr/>
                </a:tc>
                <a:tc>
                  <a:txBody>
                    <a:bodyPr/>
                    <a:lstStyle/>
                    <a:p>
                      <a:endParaRPr lang="en-GB" sz="1200">
                        <a:latin typeface="+mn-lt"/>
                        <a:cs typeface="Arial" pitchFamily="34" charset="0"/>
                      </a:endParaRPr>
                    </a:p>
                  </a:txBody>
                  <a:tcPr/>
                </a:tc>
                <a:tc>
                  <a:txBody>
                    <a:bodyPr/>
                    <a:lstStyle/>
                    <a:p>
                      <a:endParaRPr lang="en-GB" sz="1200">
                        <a:latin typeface="+mn-lt"/>
                        <a:cs typeface="Arial" pitchFamily="34" charset="0"/>
                      </a:endParaRPr>
                    </a:p>
                  </a:txBody>
                  <a:tcPr/>
                </a:tc>
                <a:tc>
                  <a:txBody>
                    <a:bodyPr/>
                    <a:lstStyle/>
                    <a:p>
                      <a:endParaRPr lang="en-GB" sz="1200">
                        <a:latin typeface="+mn-lt"/>
                        <a:cs typeface="Arial" pitchFamily="34" charset="0"/>
                      </a:endParaRPr>
                    </a:p>
                  </a:txBody>
                  <a:tcPr/>
                </a:tc>
                <a:extLst>
                  <a:ext uri="{0D108BD9-81ED-4DB2-BD59-A6C34878D82A}">
                    <a16:rowId xmlns:a16="http://schemas.microsoft.com/office/drawing/2014/main" val="10002"/>
                  </a:ext>
                </a:extLst>
              </a:tr>
              <a:tr h="1017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cs typeface="Arial" pitchFamily="34" charset="0"/>
                        </a:rPr>
                        <a:t>Alternative 2</a:t>
                      </a:r>
                    </a:p>
                  </a:txBody>
                  <a:tcPr/>
                </a:tc>
                <a:tc>
                  <a:txBody>
                    <a:bodyPr/>
                    <a:lstStyle/>
                    <a:p>
                      <a:endParaRPr lang="en-GB" sz="1200">
                        <a:latin typeface="+mn-lt"/>
                        <a:cs typeface="Arial" pitchFamily="34" charset="0"/>
                      </a:endParaRPr>
                    </a:p>
                  </a:txBody>
                  <a:tcPr/>
                </a:tc>
                <a:tc>
                  <a:txBody>
                    <a:bodyPr/>
                    <a:lstStyle/>
                    <a:p>
                      <a:endParaRPr lang="en-GB" sz="1200">
                        <a:latin typeface="+mn-lt"/>
                        <a:cs typeface="Arial" pitchFamily="34" charset="0"/>
                      </a:endParaRPr>
                    </a:p>
                  </a:txBody>
                  <a:tcPr/>
                </a:tc>
                <a:tc>
                  <a:txBody>
                    <a:bodyPr/>
                    <a:lstStyle/>
                    <a:p>
                      <a:endParaRPr lang="en-GB" sz="1200">
                        <a:latin typeface="+mn-lt"/>
                        <a:cs typeface="Arial" pitchFamily="34" charset="0"/>
                      </a:endParaRPr>
                    </a:p>
                  </a:txBody>
                  <a:tcPr/>
                </a:tc>
                <a:tc>
                  <a:txBody>
                    <a:bodyPr/>
                    <a:lstStyle/>
                    <a:p>
                      <a:endParaRPr lang="en-GB" sz="1200" dirty="0">
                        <a:latin typeface="+mn-lt"/>
                        <a:cs typeface="Arial" pitchFamily="34" charset="0"/>
                      </a:endParaRPr>
                    </a:p>
                  </a:txBody>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0696FF57-082F-B355-70E3-73E20E32A1B0}"/>
              </a:ext>
            </a:extLst>
          </p:cNvPr>
          <p:cNvSpPr txBox="1"/>
          <p:nvPr/>
        </p:nvSpPr>
        <p:spPr>
          <a:xfrm>
            <a:off x="1409700" y="2638425"/>
            <a:ext cx="6648450" cy="923330"/>
          </a:xfrm>
          <a:prstGeom prst="rect">
            <a:avLst/>
          </a:prstGeom>
          <a:noFill/>
          <a:ln w="3175">
            <a:solidFill>
              <a:schemeClr val="tx1"/>
            </a:solidFill>
          </a:ln>
        </p:spPr>
        <p:txBody>
          <a:bodyPr wrap="square" rtlCol="0">
            <a:spAutoFit/>
          </a:bodyPr>
          <a:lstStyle/>
          <a:p>
            <a:r>
              <a:rPr lang="en-GB" dirty="0"/>
              <a:t>SWOT not completed as Adobe Sensei has been identified as one of the most frequently used AI tools and has been approved by the Internal AI working group.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914400" y="977900"/>
            <a:ext cx="8229600" cy="622300"/>
          </a:xfrm>
          <a:prstGeom prst="rect">
            <a:avLst/>
          </a:prstGeom>
        </p:spPr>
        <p:txBody>
          <a:bodyPr/>
          <a:lstStyle/>
          <a:p>
            <a:r>
              <a:rPr lang="en-GB"/>
              <a:t>Decision</a:t>
            </a:r>
          </a:p>
        </p:txBody>
      </p:sp>
      <p:sp>
        <p:nvSpPr>
          <p:cNvPr id="7170" name="Slide Number Placeholder 3"/>
          <p:cNvSpPr>
            <a:spLocks noGrp="1"/>
          </p:cNvSpPr>
          <p:nvPr>
            <p:ph type="sldNum" sz="quarter" idx="4294967295"/>
          </p:nvPr>
        </p:nvSpPr>
        <p:spPr/>
        <p:txBody>
          <a:bodyPr/>
          <a:lstStyle/>
          <a:p>
            <a:fld id="{1B95D194-9089-40F4-AD5E-FB96A53B5D1C}" type="slidenum">
              <a:rPr lang="en-US" smtClean="0"/>
              <a:pPr/>
              <a:t>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494470081"/>
              </p:ext>
            </p:extLst>
          </p:nvPr>
        </p:nvGraphicFramePr>
        <p:xfrm>
          <a:off x="457200" y="1858408"/>
          <a:ext cx="8153400" cy="3221886"/>
        </p:xfrm>
        <a:graphic>
          <a:graphicData uri="http://schemas.openxmlformats.org/drawingml/2006/table">
            <a:tbl>
              <a:tblPr/>
              <a:tblGrid>
                <a:gridCol w="8153400">
                  <a:extLst>
                    <a:ext uri="{9D8B030D-6E8A-4147-A177-3AD203B41FA5}">
                      <a16:colId xmlns:a16="http://schemas.microsoft.com/office/drawing/2014/main" val="20000"/>
                    </a:ext>
                  </a:extLst>
                </a:gridCol>
              </a:tblGrid>
              <a:tr h="5701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2"/>
                          </a:solidFill>
                          <a:effectLst/>
                          <a:latin typeface="Arial" charset="0"/>
                          <a:cs typeface="Arial" charset="0"/>
                        </a:rPr>
                        <a:t>Decision: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2"/>
                          </a:solidFill>
                          <a:effectLst/>
                          <a:latin typeface="Arial" charset="0"/>
                          <a:cs typeface="Arial" charset="0"/>
                        </a:rPr>
                        <a:t>Propose that Adobe Sensei is added to roadmaps with status Emergent for staff who use Adobe tools.</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697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tx2"/>
                          </a:solidFill>
                          <a:effectLst/>
                          <a:latin typeface="Arial" charset="0"/>
                          <a:cs typeface="Arial" charset="0"/>
                        </a:rPr>
                        <a:t>Justification: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2"/>
                          </a:solidFill>
                          <a:effectLst/>
                          <a:latin typeface="Arial" charset="0"/>
                          <a:cs typeface="Arial" charset="0"/>
                        </a:rPr>
                        <a:t>The Internal AI working group are looking </a:t>
                      </a:r>
                      <a:r>
                        <a:rPr kumimoji="0" lang="en-GB" sz="1200" b="0"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to </a:t>
                      </a:r>
                      <a:r>
                        <a:rPr lang="en-GB" sz="1200" kern="1200" dirty="0">
                          <a:solidFill>
                            <a:schemeClr val="accent1">
                              <a:lumMod val="50000"/>
                            </a:schemeClr>
                          </a:solidFill>
                          <a:effectLst/>
                          <a:latin typeface="Arial" panose="020B0604020202020204" pitchFamily="34" charset="0"/>
                          <a:ea typeface="+mn-ea"/>
                          <a:cs typeface="Arial" panose="020B0604020202020204" pitchFamily="34" charset="0"/>
                        </a:rPr>
                        <a:t>implement a structured and secure approach to using AI tools within SQA by identifying and approving the most frequently used and valuable tools. The aim is to support staff in using these tools in an informed, secure and compliant way, ensuring data security and privacy.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2"/>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chemeClr val="tx2"/>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336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chemeClr val="tx2"/>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676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tx2"/>
                          </a:solidFill>
                          <a:effectLst/>
                          <a:latin typeface="Arial" charset="0"/>
                          <a:cs typeface="Arial" charset="0"/>
                        </a:rPr>
                        <a:t>Related Decisions: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2"/>
                          </a:solidFill>
                          <a:effectLst/>
                          <a:latin typeface="Arial" charset="0"/>
                          <a:cs typeface="Arial" charset="0"/>
                        </a:rPr>
                        <a:t>A group of AI tools have been approved by the Internal AI working group, in addition to Adobe Sensei these include Adobe Sensei, Gemini, Canva, Grammarly, ChatGPT and MS CoPilot.</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5533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tx2"/>
                          </a:solidFill>
                          <a:effectLst/>
                          <a:latin typeface="Arial" charset="0"/>
                          <a:cs typeface="Arial" charset="0"/>
                        </a:rPr>
                        <a:t>Next Steps: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200" b="0" i="0" u="none" strike="noStrike" cap="none" normalizeH="0" baseline="0" dirty="0">
                          <a:ln>
                            <a:noFill/>
                          </a:ln>
                          <a:solidFill>
                            <a:schemeClr val="tx2"/>
                          </a:solidFill>
                          <a:effectLst/>
                          <a:latin typeface="Arial" charset="0"/>
                          <a:cs typeface="Arial" charset="0"/>
                        </a:rPr>
                        <a:t>Comms to all staff</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438400" y="4038600"/>
            <a:ext cx="3497128" cy="685800"/>
          </a:xfrm>
        </p:spPr>
        <p:txBody>
          <a:bodyPr/>
          <a:lstStyle/>
          <a:p>
            <a:r>
              <a:rPr lang="en-GB"/>
              <a:t>End of Document</a:t>
            </a:r>
          </a:p>
        </p:txBody>
      </p:sp>
    </p:spTree>
  </p:cSld>
  <p:clrMapOvr>
    <a:masterClrMapping/>
  </p:clrMapOvr>
</p:sld>
</file>

<file path=ppt/theme/theme1.xml><?xml version="1.0" encoding="utf-8"?>
<a:theme xmlns:a="http://schemas.openxmlformats.org/drawingml/2006/main" name="SQA TITLE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C9C6E9C-4457-49F8-9DC9-A251FEEC0E71}"/>
    </a:ext>
  </a:extLst>
</a:theme>
</file>

<file path=ppt/theme/theme10.xml><?xml version="1.0" encoding="utf-8"?>
<a:theme xmlns:a="http://schemas.openxmlformats.org/drawingml/2006/main" name="1_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82DAC372-A731-4CE9-A44F-D8C310159A1A}"/>
    </a:ext>
  </a:extLst>
</a:theme>
</file>

<file path=ppt/theme/theme11.xml><?xml version="1.0" encoding="utf-8"?>
<a:theme xmlns:a="http://schemas.openxmlformats.org/drawingml/2006/main" name="1_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6FEEEAA6-9090-473A-949E-56CEAA0A8859}"/>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FABB946-0470-4FE4-9F4E-774AD65256DD}"/>
    </a:ext>
  </a:extLst>
</a:theme>
</file>

<file path=ppt/theme/theme3.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B90444E2-5F3E-4873-A9B3-CCA1281FB2F2}"/>
    </a:ext>
  </a:extLst>
</a:theme>
</file>

<file path=ppt/theme/theme4.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30C71AAD-07E7-4B16-BEA7-1444E9AA8CB9}"/>
    </a:ext>
  </a:extLst>
</a:theme>
</file>

<file path=ppt/theme/theme5.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6FEEEAA6-9090-473A-949E-56CEAA0A8859}"/>
    </a:ext>
  </a:extLst>
</a:theme>
</file>

<file path=ppt/theme/theme6.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8C2C5270-8414-4D9A-B582-28FA19114139}"/>
    </a:ext>
  </a:extLst>
</a:theme>
</file>

<file path=ppt/theme/theme7.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A5C8EB15-43A5-4A4D-A2B7-5760610B2E25}"/>
    </a:ext>
  </a:extLst>
</a:theme>
</file>

<file path=ppt/theme/theme8.xml><?xml version="1.0" encoding="utf-8"?>
<a:theme xmlns:a="http://schemas.openxmlformats.org/drawingml/2006/main" name="1_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FABB946-0470-4FE4-9F4E-774AD65256DD}"/>
    </a:ext>
  </a:extLst>
</a:theme>
</file>

<file path=ppt/theme/theme9.xml><?xml version="1.0" encoding="utf-8"?>
<a:theme xmlns:a="http://schemas.openxmlformats.org/drawingml/2006/main" name="1_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30C71AAD-07E7-4B16-BEA7-1444E9AA8CB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75F76C098D444FADACC66CF7B408C7" ma:contentTypeVersion="6" ma:contentTypeDescription="Create a new document." ma:contentTypeScope="" ma:versionID="09f8f757c2bf8530bbc699a446c8091b">
  <xsd:schema xmlns:xsd="http://www.w3.org/2001/XMLSchema" xmlns:xs="http://www.w3.org/2001/XMLSchema" xmlns:p="http://schemas.microsoft.com/office/2006/metadata/properties" xmlns:ns2="f8f04416-7202-4670-bf2a-b625386c890a" xmlns:ns3="0ca77c27-3a3c-4dc7-932a-2470270ff546" targetNamespace="http://schemas.microsoft.com/office/2006/metadata/properties" ma:root="true" ma:fieldsID="dda006f5a33d9cc37083ca30010f54c6" ns2:_="" ns3:_="">
    <xsd:import namespace="f8f04416-7202-4670-bf2a-b625386c890a"/>
    <xsd:import namespace="0ca77c27-3a3c-4dc7-932a-2470270ff5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f04416-7202-4670-bf2a-b625386c89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ca77c27-3a3c-4dc7-932a-2470270ff5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DA9D0C-8162-4DE1-8D63-16F57055DA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f04416-7202-4670-bf2a-b625386c890a"/>
    <ds:schemaRef ds:uri="0ca77c27-3a3c-4dc7-932a-2470270ff5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799FA6-9846-45A1-8442-582D2B623B1E}">
  <ds:schemaRefs>
    <ds:schemaRef ds:uri="http://schemas.microsoft.com/office/2006/metadata/longProperties"/>
  </ds:schemaRefs>
</ds:datastoreItem>
</file>

<file path=customXml/itemProps3.xml><?xml version="1.0" encoding="utf-8"?>
<ds:datastoreItem xmlns:ds="http://schemas.openxmlformats.org/officeDocument/2006/customXml" ds:itemID="{ECE81902-660F-4BA9-9877-E9B7F57E05AB}">
  <ds:schemaRefs>
    <ds:schemaRef ds:uri="http://schemas.microsoft.com/office/2006/metadata/properties"/>
    <ds:schemaRef ds:uri="http://purl.org/dc/dcmitype/"/>
    <ds:schemaRef ds:uri="http://purl.org/dc/terms/"/>
    <ds:schemaRef ds:uri="http://schemas.microsoft.com/office/infopath/2007/PartnerControls"/>
    <ds:schemaRef ds:uri="http://schemas.microsoft.com/office/2006/documentManagement/types"/>
    <ds:schemaRef ds:uri="http://purl.org/dc/elements/1.1/"/>
    <ds:schemaRef ds:uri="http://www.w3.org/XML/1998/namespace"/>
    <ds:schemaRef ds:uri="http://schemas.openxmlformats.org/package/2006/metadata/core-properties"/>
    <ds:schemaRef ds:uri="30207496-02cf-40bd-b6d6-bee766ba71cf"/>
  </ds:schemaRefs>
</ds:datastoreItem>
</file>

<file path=customXml/itemProps4.xml><?xml version="1.0" encoding="utf-8"?>
<ds:datastoreItem xmlns:ds="http://schemas.openxmlformats.org/officeDocument/2006/customXml" ds:itemID="{555440D6-CD0D-46AF-AC0C-68CFBE3001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Example SQA Template</Template>
  <TotalTime>59</TotalTime>
  <Words>1190</Words>
  <Application>Microsoft Office PowerPoint</Application>
  <PresentationFormat>On-screen Show (4:3)</PresentationFormat>
  <Paragraphs>112</Paragraphs>
  <Slides>8</Slides>
  <Notes>7</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8</vt:i4>
      </vt:variant>
    </vt:vector>
  </HeadingPairs>
  <TitlesOfParts>
    <vt:vector size="23" baseType="lpstr">
      <vt:lpstr>Arial</vt:lpstr>
      <vt:lpstr>Arial Narrow</vt:lpstr>
      <vt:lpstr>Calibri</vt:lpstr>
      <vt:lpstr>Symbol</vt:lpstr>
      <vt:lpstr>SQA TITLE HOLDING SLIDE</vt:lpstr>
      <vt:lpstr>SQA TITLE GOES HERE</vt:lpstr>
      <vt:lpstr>SQA DARK BACKGROUND</vt:lpstr>
      <vt:lpstr>SQA LIGHT BACKGROUND</vt:lpstr>
      <vt:lpstr>CORPORATE BLANK LIGHT</vt:lpstr>
      <vt:lpstr>SQA FINAL HOLDING SLIDE</vt:lpstr>
      <vt:lpstr>ICBD SQA LIGHT BACKGROUND</vt:lpstr>
      <vt:lpstr>1_SQA TITLE GOES HERE</vt:lpstr>
      <vt:lpstr>1_SQA LIGHT BACKGROUND</vt:lpstr>
      <vt:lpstr>1_CORPORATE BLANK DARK</vt:lpstr>
      <vt:lpstr>1_CORPORATE BLANK LIGHT</vt:lpstr>
      <vt:lpstr>Business Systems Design Authority Decision</vt:lpstr>
      <vt:lpstr>Controls</vt:lpstr>
      <vt:lpstr>Context</vt:lpstr>
      <vt:lpstr>Governance Summary</vt:lpstr>
      <vt:lpstr>Governance Summary</vt:lpstr>
      <vt:lpstr>SWOT Analysis</vt:lpstr>
      <vt:lpstr>Decision</vt:lpstr>
      <vt:lpstr>PowerPoint Presentation</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 Design Template</dc:title>
  <dc:creator>C31858</dc:creator>
  <cp:lastModifiedBy>Jocelyn Martin</cp:lastModifiedBy>
  <cp:revision>26</cp:revision>
  <cp:lastPrinted>2012-01-04T19:59:10Z</cp:lastPrinted>
  <dcterms:created xsi:type="dcterms:W3CDTF">2011-09-24T13:56:27Z</dcterms:created>
  <dcterms:modified xsi:type="dcterms:W3CDTF">2025-09-29T16:27:41Z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0x010100F975F76C098D444FADACC66CF7B408C7</vt:lpwstr>
  </property>
  <property fmtid="{D5CDD505-2E9C-101B-9397-08002B2CF9AE}" pid="4" name="MediaServiceImageTags">
    <vt:lpwstr/>
  </property>
</Properties>
</file>