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80" r:id="rId3"/>
    <p:sldId id="290" r:id="rId4"/>
    <p:sldId id="281" r:id="rId5"/>
    <p:sldId id="29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6: Marxism</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668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Marxism: features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Marxists believe that societies are made up of social classes based on economic position. In capitalist societies there are two main classes — the ruling class (the bourgeoisie) oppress the subject class (the proletariat).</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Marxists believe that the ruling class can exercise their power over others through their cultural hegemony. This is the imposition of their beliefs, values and explanations that become the accepted cultural norms. They become the dominant ideologies in society and justify the social, political and economic status quo.</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Marxism</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668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Marxism: features (continued)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Marxists believe the proletariat accept the ideology of the bourgeoisie because they’ve developed a false class consciousness, and don’t recognise that they are being exploited. This is made possible by the structures in society that act on behalf of the bourgeoisie, such as the media and the law.</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Marxism</a:t>
            </a:r>
            <a:endParaRPr lang="en-GB" sz="3200" dirty="0"/>
          </a:p>
        </p:txBody>
      </p:sp>
    </p:spTree>
    <p:extLst>
      <p:ext uri="{BB962C8B-B14F-4D97-AF65-F5344CB8AC3E}">
        <p14:creationId xmlns:p14="http://schemas.microsoft.com/office/powerpoint/2010/main" val="2330458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634808"/>
            <a:ext cx="10515600" cy="4351338"/>
          </a:xfrm>
        </p:spPr>
        <p:txBody>
          <a:bodyPr>
            <a:normAutofit lnSpcReduction="10000"/>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Marxism evaluation: strengths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Explains the inequality that exists in society by an individual’s position relative to the means of production. The owners in society will have the wealth and the non-owners will have to work for them.</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Explains the conflict in society by showing that the two main classes are fundamentally opposed. The bourgeoisie perpetuate their position of privilege by exploiting the proletariat by taking the surplus value of their labour. The proletariat are the wealth creators who are denied their true worth.</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Shows how the media and other structures in society are used to keep the proletariat in their place by perpetuating the ideology of the ruling class. An example would be criminal law, which Marxists believe is created by and for the bourgeoisie, and is selectively enforced against the proletariat.</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Marxism</a:t>
            </a:r>
            <a:endParaRPr lang="en-GB" sz="3200" dirty="0"/>
          </a:p>
        </p:txBody>
      </p:sp>
    </p:spTree>
    <p:extLst>
      <p:ext uri="{BB962C8B-B14F-4D97-AF65-F5344CB8AC3E}">
        <p14:creationId xmlns:p14="http://schemas.microsoft.com/office/powerpoint/2010/main" val="4119213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Marxism evaluation: weaknesses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Criticised for a seeming overemphasis on the economy to the point of being economically deterministic, meaning that someone’s position in life is dictated by their economic status and is unchangeable.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Criticised for relying on class too much and not giving enough weight to other means of classification and exploitation in society, such as gender and race. For many, these are more important than class as a source of oppression.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Criticised for not crediting individuals who influence society or explaining how some people escape their class origins and move up the social ladder.</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a:t>
            </a:r>
            <a:r>
              <a:rPr lang="en-GB" sz="3200" b="1">
                <a:solidFill>
                  <a:srgbClr val="1F497D"/>
                </a:solidFill>
                <a:latin typeface="Arial" panose="020B0604020202020204" pitchFamily="34" charset="0"/>
                <a:cs typeface="Arial" panose="020B0604020202020204" pitchFamily="34" charset="0"/>
              </a:rPr>
              <a:t>: Marxism</a:t>
            </a:r>
            <a:endParaRPr lang="en-GB" sz="3200" dirty="0"/>
          </a:p>
        </p:txBody>
      </p:sp>
    </p:spTree>
    <p:extLst>
      <p:ext uri="{BB962C8B-B14F-4D97-AF65-F5344CB8AC3E}">
        <p14:creationId xmlns:p14="http://schemas.microsoft.com/office/powerpoint/2010/main" val="3226007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DF43C2E-0CF7-4026-989D-CF3221EFC42D}"/>
</file>

<file path=customXml/itemProps2.xml><?xml version="1.0" encoding="utf-8"?>
<ds:datastoreItem xmlns:ds="http://schemas.openxmlformats.org/officeDocument/2006/customXml" ds:itemID="{F7AC3B74-095D-49DC-A1E2-6180B25159EE}"/>
</file>

<file path=customXml/itemProps3.xml><?xml version="1.0" encoding="utf-8"?>
<ds:datastoreItem xmlns:ds="http://schemas.openxmlformats.org/officeDocument/2006/customXml" ds:itemID="{6D588FD3-9539-49E3-9A30-B5110724B8C7}"/>
</file>

<file path=docProps/app.xml><?xml version="1.0" encoding="utf-8"?>
<Properties xmlns="http://schemas.openxmlformats.org/officeDocument/2006/extended-properties" xmlns:vt="http://schemas.openxmlformats.org/officeDocument/2006/docPropsVTypes">
  <TotalTime>0</TotalTime>
  <Words>431</Words>
  <Application>Microsoft Office PowerPoint</Application>
  <PresentationFormat>Widescreen</PresentationFormat>
  <Paragraphs>18</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Wingdings</vt:lpstr>
      <vt:lpstr>Office Theme</vt:lpstr>
      <vt:lpstr>Higher Sociology  Section 1: Human society  Lesson 6: Marxism  </vt:lpstr>
      <vt:lpstr>Human society: Marxism</vt:lpstr>
      <vt:lpstr>Human society: Marxism</vt:lpstr>
      <vt:lpstr>Human society: Marxism</vt:lpstr>
      <vt:lpstr>Human society: Marxism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6 Marxism</dc:title>
  <dc:creator/>
  <cp:lastModifiedBy/>
  <cp:revision>1</cp:revision>
  <dcterms:created xsi:type="dcterms:W3CDTF">2022-08-16T13:44:00Z</dcterms:created>
  <dcterms:modified xsi:type="dcterms:W3CDTF">2022-08-16T13:44:37Z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