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65" r:id="rId3"/>
    <p:sldId id="270" r:id="rId4"/>
    <p:sldId id="271" r:id="rId5"/>
    <p:sldId id="269" r:id="rId6"/>
    <p:sldId id="272" r:id="rId7"/>
    <p:sldId id="273" r:id="rId8"/>
    <p:sldId id="266" r:id="rId9"/>
    <p:sldId id="27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78" d="100"/>
          <a:sy n="78" d="100"/>
        </p:scale>
        <p:origin x="80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E9EEE-16ED-4176-B32B-5AB272ABC3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C40F01-B648-46AB-9E5B-18067C2E04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A3118A-983C-4BAB-A2F5-F241AF813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13612-C528-4317-81AF-FF4A87278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4E5F64-03B8-4684-BD50-660EC9D3A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705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F275A-987F-4EB6-A02A-0F0B8350D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EABF2B-AEBA-4F1F-BD9C-1FAC356CC7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3A9D9E-F4D3-4F95-A71F-9FA31CBAB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0BFFA-6385-42DE-BC39-BADAE3955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B3FC63-CD2A-43FC-849B-2384A09A6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530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A982B9-263E-4D5E-B6F5-C8C6D7DBDA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4915C8-B3EF-48AE-92A3-4F945016D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4A600-AEDA-4D25-AA64-549A1B2D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D1FE4-F416-4606-A61E-0E45A90A3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5BFB76-0582-4C73-8D0D-370BEE622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49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DC6E3-6B76-4F2D-97CC-E8B925356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B720C-0417-4857-96DB-ABBD0B122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24CDB-185C-4254-8ED4-E5C2086EB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DD368-6DBC-45CB-80C8-97060A180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59FE74-6212-4D92-9932-D66EF8921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595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71F78-E800-43B6-A288-9CBD21FF9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8E8258-7259-466A-B848-0A7BDF696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2AE53-1AE6-4515-9E7C-4DF370399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55D63-C6EE-4D5C-B7A9-95A1E6D18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463A6C-0F5A-4140-86D7-CEA5DA9D2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878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1452A-1AAC-41B7-9698-E4A536710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0F0C6-2ABB-45B6-AE72-F4B46AEA5C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96BF74-B5B0-48C9-8830-CBA5FA0ABE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28EC25-05AD-42BA-9E6F-CB3323076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912A1E-D315-4BA7-ABB2-E712C20C9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F485FA-A2AC-49CA-9A83-C92CE36BA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297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8BFD-420B-47B1-A399-28337F7FE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B09AA-FB5C-43B5-B943-D56018E7A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5D0E27-DA14-405A-9146-FD721CFD90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E33A21-3231-4570-9504-DEB8F01983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2927E2-FB38-41BF-B8D6-2EF618DE3E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20403D-0D2B-4F1F-9759-5D2C6F2EF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D5D7F8-7B2A-42B7-9364-8B44FD6A5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33F565-160A-49C2-AAC3-B286AF284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802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07B34-953F-46E2-9212-9C7904F30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7FD579-8E3D-4694-B59F-C72342EC3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071574-27F1-4B7A-BAE3-2B6FCEC99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D8E433-95CB-4471-BE93-57D289ED6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9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CB81F0-4DBF-48CB-B4EB-04051F473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C5B585-6DE1-4A09-91B3-11A8D113D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02F36D-2A84-4C8A-A101-3B1447C19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616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E10F9-CB47-4046-B486-183E7B046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3C747-7154-4E65-B288-C0F5444BC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D75969-9787-45FF-B02B-BD60FEF5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74412-3327-4562-A9B1-E3CD35962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D53315-3633-4ECA-B2A4-A1F648A35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E8B3A6-1D67-450F-91D0-7BE4DC5E4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805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B7C49-0AF4-4BCA-BD58-5CF270B44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234198-316F-4B5C-A8F3-7DA172AC0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B99583-D413-498F-8CDE-5451E602FB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9C6A98-151E-46AB-88EA-1F904395D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1FD373-EEFF-4D93-BEDB-FAB398098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1684BC-6EA4-40C1-BAC2-53CBBBBA8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887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506709-0A5C-4421-BC1B-068DA5C42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DC4133-F497-49A1-A726-5A366B7E1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E213B9-C0F7-45D3-BD6C-98FC6F2D47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F9C1C-9F3E-47F1-B393-DFDEC0F473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9B7061-2E1E-4D31-A140-9F1497C08B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83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1524000" y="1785144"/>
            <a:ext cx="9144000" cy="3649662"/>
          </a:xfrm>
        </p:spPr>
        <p:txBody>
          <a:bodyPr>
            <a:normAutofit fontScale="90000"/>
          </a:bodyPr>
          <a:lstStyle/>
          <a:p>
            <a:r>
              <a:rPr lang="en-US" sz="53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Sociology</a:t>
            </a: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9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1: Human society</a:t>
            </a:r>
            <a:b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9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 1: Introduction</a:t>
            </a:r>
            <a:br>
              <a:rPr lang="en-US" sz="2000" dirty="0"/>
            </a:b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568450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Sociology course</a:t>
            </a:r>
            <a:endParaRPr lang="en-GB" sz="22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course consists of 3 sections: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Culture and identity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issues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/>
          <a:lstStyle/>
          <a:p>
            <a:r>
              <a:rPr lang="en-GB" sz="3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introduction</a:t>
            </a:r>
            <a:br>
              <a:rPr lang="en-GB" b="1" kern="1400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540986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section will look at: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relationships among individuals, groups and institutions 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sense versus sociological explanations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sociological perspectives, concepts and theories: </a:t>
            </a:r>
          </a:p>
          <a:p>
            <a:pPr marL="342900" lvl="1" indent="14288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—"/>
              <a:tabLst>
                <a:tab pos="714375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structural and action perspectives </a:t>
            </a:r>
          </a:p>
          <a:p>
            <a:pPr marL="714375" lvl="1" indent="-357188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—"/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consensus and conflict theories</a:t>
            </a:r>
          </a:p>
          <a:p>
            <a:pPr marL="357188" lvl="1" indent="0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—"/>
              <a:tabLst>
                <a:tab pos="714375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functionalism, Marxism, feminism, </a:t>
            </a:r>
            <a:r>
              <a:rPr lang="en-GB" sz="2200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Weberism</a:t>
            </a: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symbolic interactionism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/>
          <a:lstStyle/>
          <a:p>
            <a:r>
              <a:rPr lang="en-GB" sz="3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introduction</a:t>
            </a:r>
            <a:br>
              <a:rPr lang="en-GB" b="1" kern="1400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9570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551146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 (continued)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section will also look at: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research process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methods:</a:t>
            </a:r>
          </a:p>
          <a:p>
            <a:pPr marL="357188" lvl="1" indent="357188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—"/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surveys, questionnaires, structured interviews, and official statistics</a:t>
            </a:r>
          </a:p>
          <a:p>
            <a:pPr marL="809625" lvl="1" indent="-452438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—"/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unstructured interviews, participant observation, </a:t>
            </a:r>
            <a:r>
              <a:rPr lang="en-GB" sz="220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non-participant observation</a:t>
            </a: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focus groups, and case studies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/>
          <a:lstStyle/>
          <a:p>
            <a:r>
              <a:rPr lang="en-GB" sz="3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introduction</a:t>
            </a:r>
            <a:br>
              <a:rPr lang="en-GB" b="1" kern="1400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4396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Culture and identity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section will cover applying structural and action perspectives and the sociological theories (feminism, functionalism, labelling, Marxism and symbolic interactionism) to:</a:t>
            </a:r>
            <a:endParaRPr lang="en-US" sz="22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culture and identity 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socialisation 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 socialisation 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subculture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diversity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 and status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prejudice and discrimination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endParaRPr lang="en-US" sz="26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/>
          <a:lstStyle/>
          <a:p>
            <a:r>
              <a:rPr lang="en-GB" sz="3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introduction</a:t>
            </a:r>
            <a:br>
              <a:rPr lang="en-GB" sz="3600" b="1" kern="1400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3257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Culture and identity (continued)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section will also cover:</a:t>
            </a:r>
            <a:endParaRPr lang="en-US" sz="22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impact of socialisation on the formation of identity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significance of power and status in terms of relationships, with reference to culture and subculture 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aspects of identity, which must include both age and gender 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aspects of culture, which must include high culture and popular culture 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sociologically relevant research and evidence for aspects of culture and identity, including mandatory study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practical, ethical and theoretical criteria used to evaluate sociological research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endParaRPr lang="en-US" sz="26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/>
          <a:lstStyle/>
          <a:p>
            <a:r>
              <a:rPr lang="en-GB" sz="3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introduction</a:t>
            </a:r>
            <a:br>
              <a:rPr lang="en-GB" sz="3600" b="1" kern="1400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5115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584960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issues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section will cover applying structural and action perspectives and the sociological theories (feminism, functionalism, labelling, Marxism, symbolic interactionism and </a:t>
            </a:r>
            <a:r>
              <a:rPr lang="en-GB" sz="2200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Weberism</a:t>
            </a: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to: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mobility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sociological research related to social mobility, including mandatory studies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social issue other than social mobility, and two sociological research studies relating to this social issue</a:t>
            </a:r>
          </a:p>
          <a:p>
            <a:pPr marL="342000" lvl="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practical, ethical and theoretical criteria used to evaluate sociological research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endParaRPr lang="en-US" sz="26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/>
          <a:lstStyle/>
          <a:p>
            <a:r>
              <a:rPr lang="en-GB" sz="3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introduction</a:t>
            </a:r>
            <a:br>
              <a:rPr lang="en-GB" sz="3600" b="1" kern="1400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8601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625600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Assessment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assessment for this course is in 2 parts: an exam and an assignment.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exam is worth 80 marks (73 per cent of the total mark) and has 3 sections: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1: Human society 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2: Culture and identity 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3: Social issues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30 marks available in the human society section and 25 marks each in the other 2 sections.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time to complete the exam is 2 hours 40 minutes.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endParaRPr lang="en-GB" sz="22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/>
          <a:lstStyle/>
          <a:p>
            <a:r>
              <a:rPr lang="en-GB" sz="3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introduction</a:t>
            </a:r>
            <a:br>
              <a:rPr lang="en-GB" sz="3600" b="1" kern="1400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8971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625600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Assessment (continued)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other part of the assessment is the assignment. This is worth 30 marks (27 per cent).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assignment has 2 stages: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 of evidence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endParaRPr lang="en-GB" sz="220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complete the assignment and hand it in by a due date.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/>
          <a:lstStyle/>
          <a:p>
            <a:r>
              <a:rPr lang="en-GB" sz="3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introduction</a:t>
            </a:r>
            <a:br>
              <a:rPr lang="en-GB" sz="3600" b="1" kern="1400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7721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1584DF9C2DEA47845A1C952B26F813" ma:contentTypeVersion="4" ma:contentTypeDescription="Create a new document." ma:contentTypeScope="" ma:versionID="fdff0fe4e43fa8a7e7fbafa0bcc71c5a">
  <xsd:schema xmlns:xsd="http://www.w3.org/2001/XMLSchema" xmlns:xs="http://www.w3.org/2001/XMLSchema" xmlns:p="http://schemas.microsoft.com/office/2006/metadata/properties" xmlns:ns2="1a5630b0-0adb-4d3e-b9d4-c5e9f861965a" targetNamespace="http://schemas.microsoft.com/office/2006/metadata/properties" ma:root="true" ma:fieldsID="0124f1dd66f649287b2c04177d357f14" ns2:_="">
    <xsd:import namespace="1a5630b0-0adb-4d3e-b9d4-c5e9f86196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630b0-0adb-4d3e-b9d4-c5e9f86196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4B1508C-D6F4-4908-828B-E2CE0AB4ECED}"/>
</file>

<file path=customXml/itemProps2.xml><?xml version="1.0" encoding="utf-8"?>
<ds:datastoreItem xmlns:ds="http://schemas.openxmlformats.org/officeDocument/2006/customXml" ds:itemID="{50C86026-8C02-4AF3-AC66-5BCD5ECF2F12}"/>
</file>

<file path=customXml/itemProps3.xml><?xml version="1.0" encoding="utf-8"?>
<ds:datastoreItem xmlns:ds="http://schemas.openxmlformats.org/officeDocument/2006/customXml" ds:itemID="{FE5DB368-72C1-4217-A327-FF205D8F687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506</Words>
  <Application>Microsoft Office PowerPoint</Application>
  <PresentationFormat>Widescreen</PresentationFormat>
  <Paragraphs>66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Higher Sociology  Section 1: Human society  Lesson 1: Introduction  </vt:lpstr>
      <vt:lpstr>Human society: introduction </vt:lpstr>
      <vt:lpstr>Human society: introduction </vt:lpstr>
      <vt:lpstr>Human society: introduction </vt:lpstr>
      <vt:lpstr>Human society: introduction </vt:lpstr>
      <vt:lpstr>Human society: introduction </vt:lpstr>
      <vt:lpstr>Human society: introduction </vt:lpstr>
      <vt:lpstr>Human society: introduction </vt:lpstr>
      <vt:lpstr>Human society: introduction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Higher Sociology Human Society Lesson 1 Introduction</dc:title>
  <dc:creator/>
  <cp:lastModifiedBy/>
  <cp:revision>1</cp:revision>
  <dcterms:created xsi:type="dcterms:W3CDTF">2022-08-16T13:33:03Z</dcterms:created>
  <dcterms:modified xsi:type="dcterms:W3CDTF">2022-08-16T13:33:46Z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0x010100EE1584DF9C2DEA47845A1C952B26F813</vt:lpwstr>
  </property>
</Properties>
</file>