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80" r:id="rId3"/>
    <p:sldId id="290" r:id="rId4"/>
    <p:sldId id="281" r:id="rId5"/>
    <p:sldId id="29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8" d="100"/>
          <a:sy n="78" d="100"/>
        </p:scale>
        <p:origin x="806"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8/16/2022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8/16/2022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Higher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5: Functionalism</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668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Functionalism: features</a:t>
            </a:r>
          </a:p>
          <a:p>
            <a:pPr marL="0" indent="0">
              <a:lnSpc>
                <a:spcPct val="100000"/>
              </a:lnSpc>
              <a:spcBef>
                <a:spcPts val="1200"/>
              </a:spcBef>
              <a:buNone/>
              <a:tabLst>
                <a:tab pos="228600" algn="l"/>
              </a:tabLst>
            </a:pPr>
            <a:r>
              <a:rPr lang="en-GB" sz="2200" dirty="0">
                <a:solidFill>
                  <a:srgbClr val="1F497D"/>
                </a:solidFill>
                <a:latin typeface="Arial" panose="020B0604020202020204" pitchFamily="34" charset="0"/>
                <a:cs typeface="Arial" panose="020B0604020202020204" pitchFamily="34" charset="0"/>
              </a:rPr>
              <a:t>Features of functionalism:</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Believes that a shared set of norms and values creates a consensus in society. These are passed on through primary and secondary socialisation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Interested, above all, in social order. Believes that various structures allow societies to function properly. These include education; legal; religious; and economic systems. These structures shape the lives of individuals in ways that benefit society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Functionalism</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668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Functionalism: features (continued)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Organic analogy and functional importance:</a:t>
            </a:r>
          </a:p>
          <a:p>
            <a:pPr marL="0" indent="0">
              <a:lnSpc>
                <a:spcPct val="100000"/>
              </a:lnSpc>
              <a:spcBef>
                <a:spcPts val="1200"/>
              </a:spcBef>
              <a:spcAft>
                <a:spcPts val="300"/>
              </a:spcAft>
              <a:buNone/>
              <a:tabLst>
                <a:tab pos="355600" algn="l"/>
              </a:tabLst>
            </a:pPr>
            <a:r>
              <a:rPr lang="en-GB" sz="2200" dirty="0">
                <a:solidFill>
                  <a:srgbClr val="1F497D"/>
                </a:solidFill>
                <a:latin typeface="Arial" panose="020B0604020202020204" pitchFamily="34" charset="0"/>
                <a:cs typeface="Arial" panose="020B0604020202020204" pitchFamily="34" charset="0"/>
              </a:rPr>
              <a:t>	—	An organic analogy explains how society operates on similar principles to 			operational systems, such as humans. Each part of the body is related to all 		other parts and has a function in the proper working of the body as a whole. </a:t>
            </a:r>
          </a:p>
          <a:p>
            <a:pPr marL="22680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  —	Some organs have more ‘functional importance’ than others, but all parts 		  	are interrelated to create an orderly system that is ‘greater than the sum of 	    	its individual parts’.</a:t>
            </a:r>
          </a:p>
          <a:p>
            <a:pPr marL="342000" indent="-342000">
              <a:lnSpc>
                <a:spcPct val="100000"/>
              </a:lnSpc>
              <a:spcBef>
                <a:spcPts val="1200"/>
              </a:spcBef>
              <a:spcAft>
                <a:spcPts val="300"/>
              </a:spcAft>
              <a:buFont typeface="Wingdings" panose="05000000000000000000" pitchFamily="2" charset="2"/>
              <a:buChar char=""/>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Functionalism</a:t>
            </a:r>
            <a:endParaRPr lang="en-GB" sz="3200" dirty="0"/>
          </a:p>
        </p:txBody>
      </p:sp>
    </p:spTree>
    <p:extLst>
      <p:ext uri="{BB962C8B-B14F-4D97-AF65-F5344CB8AC3E}">
        <p14:creationId xmlns:p14="http://schemas.microsoft.com/office/powerpoint/2010/main" val="2330458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Functionalism evaluation: strengths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Explains the relative stability of Western societies over time by showing how a shared set of norms and values can produce a consensual society.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Explains inequality in society and how its persistence can even be beneficial, as each part of society works together at different levels and contributes, regardless of their relative position. Movement is possible through social mobility.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Explains ‘fundamental goals’ (pursuit of wealth, achievement of status and respect, and the need for autonomy) and shows how they keep most people working in harmony by striving for the same things. Explains crime and deviance using Merton’s strain theory.</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Functionalism</a:t>
            </a:r>
            <a:endParaRPr lang="en-GB" sz="3200" dirty="0"/>
          </a:p>
        </p:txBody>
      </p:sp>
    </p:spTree>
    <p:extLst>
      <p:ext uri="{BB962C8B-B14F-4D97-AF65-F5344CB8AC3E}">
        <p14:creationId xmlns:p14="http://schemas.microsoft.com/office/powerpoint/2010/main" val="4119213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919288"/>
            <a:ext cx="10515600" cy="4351338"/>
          </a:xfrm>
        </p:spPr>
        <p:txBody>
          <a:bodyPr/>
          <a:lstStyle/>
          <a:p>
            <a:pPr marL="0" indent="0">
              <a:lnSpc>
                <a:spcPct val="100000"/>
              </a:lnSpc>
              <a:spcBef>
                <a:spcPts val="1200"/>
              </a:spcBef>
              <a:buNone/>
              <a:tabLst>
                <a:tab pos="228600" algn="l"/>
              </a:tabLst>
            </a:pPr>
            <a:r>
              <a:rPr lang="en-GB" sz="2600" b="1" dirty="0">
                <a:solidFill>
                  <a:srgbClr val="1F497D"/>
                </a:solidFill>
                <a:latin typeface="Arial" panose="020B0604020202020204" pitchFamily="34" charset="0"/>
                <a:cs typeface="Arial" panose="020B0604020202020204" pitchFamily="34" charset="0"/>
              </a:rPr>
              <a:t>Functionalism evaluation: weaknesses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Conflict theorists, such as Marxists, argue that functionalism is a ‘conservative ideology’ that focuses on harmony and stability rather than struggle, which seems a large part of many lives.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Justifies inequality and therefore excuses societal inaction to try to reduce or eradicate pay and wealth gaps.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Portrays an idealised society from a mythical 1950s America, which never existed for many people, even at the time. Dismisses structural inequalities, such as race, gender and generational poverty, which demonstrate that society is not meritocratic.</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Human society: Functionalism</a:t>
            </a:r>
            <a:endParaRPr lang="en-GB" sz="3200" dirty="0"/>
          </a:p>
        </p:txBody>
      </p:sp>
    </p:spTree>
    <p:extLst>
      <p:ext uri="{BB962C8B-B14F-4D97-AF65-F5344CB8AC3E}">
        <p14:creationId xmlns:p14="http://schemas.microsoft.com/office/powerpoint/2010/main" val="322600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E1584DF9C2DEA47845A1C952B26F813" ma:contentTypeVersion="4" ma:contentTypeDescription="Create a new document." ma:contentTypeScope="" ma:versionID="fdff0fe4e43fa8a7e7fbafa0bcc71c5a">
  <xsd:schema xmlns:xsd="http://www.w3.org/2001/XMLSchema" xmlns:xs="http://www.w3.org/2001/XMLSchema" xmlns:p="http://schemas.microsoft.com/office/2006/metadata/properties" xmlns:ns2="1a5630b0-0adb-4d3e-b9d4-c5e9f861965a" targetNamespace="http://schemas.microsoft.com/office/2006/metadata/properties" ma:root="true" ma:fieldsID="0124f1dd66f649287b2c04177d357f14" ns2:_="">
    <xsd:import namespace="1a5630b0-0adb-4d3e-b9d4-c5e9f86196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5630b0-0adb-4d3e-b9d4-c5e9f86196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850979A-898D-40FE-984C-E921CE0818A2}"/>
</file>

<file path=customXml/itemProps2.xml><?xml version="1.0" encoding="utf-8"?>
<ds:datastoreItem xmlns:ds="http://schemas.openxmlformats.org/officeDocument/2006/customXml" ds:itemID="{68550204-6AD1-4155-AEF6-0C2E833C19F4}"/>
</file>

<file path=customXml/itemProps3.xml><?xml version="1.0" encoding="utf-8"?>
<ds:datastoreItem xmlns:ds="http://schemas.openxmlformats.org/officeDocument/2006/customXml" ds:itemID="{36B811F5-3CCB-4509-90C5-2F40AE824419}"/>
</file>

<file path=docProps/app.xml><?xml version="1.0" encoding="utf-8"?>
<Properties xmlns="http://schemas.openxmlformats.org/officeDocument/2006/extended-properties" xmlns:vt="http://schemas.openxmlformats.org/officeDocument/2006/docPropsVTypes">
  <TotalTime>0</TotalTime>
  <Words>430</Words>
  <Application>Microsoft Office PowerPoint</Application>
  <PresentationFormat>Widescreen</PresentationFormat>
  <Paragraphs>21</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Wingdings</vt:lpstr>
      <vt:lpstr>Office Theme</vt:lpstr>
      <vt:lpstr>Higher Sociology  Section 1: Human society  Lesson 5: Functionalism  </vt:lpstr>
      <vt:lpstr>Human society: Functionalism</vt:lpstr>
      <vt:lpstr>Human society: Functionalism</vt:lpstr>
      <vt:lpstr>Human society: Functionalism</vt:lpstr>
      <vt:lpstr>Human society: Functionalism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5 Functionalism</dc:title>
  <dc:creator/>
  <cp:lastModifiedBy/>
  <cp:revision>1</cp:revision>
  <dcterms:created xsi:type="dcterms:W3CDTF">2022-08-16T13:43:03Z</dcterms:created>
  <dcterms:modified xsi:type="dcterms:W3CDTF">2022-08-16T13:43:33Z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0x010100EE1584DF9C2DEA47845A1C952B26F813</vt:lpwstr>
  </property>
</Properties>
</file>