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sldIdLst>
    <p:sldId id="256" r:id="rId2"/>
    <p:sldId id="280" r:id="rId3"/>
    <p:sldId id="281" r:id="rId4"/>
    <p:sldId id="286" r:id="rId5"/>
    <p:sldId id="287" r:id="rId6"/>
    <p:sldId id="288" r:id="rId7"/>
    <p:sldId id="289"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varScale="1">
        <p:scale>
          <a:sx n="78" d="100"/>
          <a:sy n="78" d="100"/>
        </p:scale>
        <p:origin x="806"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customXml" Target="../customXml/item3.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openxmlformats.org/officeDocument/2006/relationships/customXml" Target="../customXml/item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E9EEE-16ED-4176-B32B-5AB272ABC34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3C40F01-B648-46AB-9E5B-18067C2E048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2A3118A-983C-4BAB-A2F5-F241AF813A0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FD13612-C528-4317-81AF-FF4A87278D0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94E5F64-03B8-4684-BD50-660EC9D3ABB6}"/>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599705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F275A-987F-4EB6-A02A-0F0B8350DFC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6EABF2B-AEBA-4F1F-BD9C-1FAC356CC7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3A9D9E-F4D3-4F95-A71F-9FA31CBABF8E}"/>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2DD0BFFA-6385-42DE-BC39-BADAE395538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AB3FC63-CD2A-43FC-849B-2384A09A6B8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136530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CA982B9-263E-4D5E-B6F5-C8C6D7DBDAF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4915C8-B3EF-48AE-92A3-4F945016D63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64A600-AEDA-4D25-AA64-549A1B2DDCFB}"/>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C42D1FE4-F416-4606-A61E-0E45A90A343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D5BFB76-0582-4C73-8D0D-370BEE6221A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63849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1DC6E3-6B76-4F2D-97CC-E8B92535604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54B720C-0417-4857-96DB-ABBD0B12270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824CDB-185C-4254-8ED4-E5C2086EBB84}"/>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22DD368-6DBC-45CB-80C8-97060A180AE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E59FE74-6212-4D92-9932-D66EF8921D2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5595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71F78-E800-43B6-A288-9CBD21FF9AC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68E8258-7259-466A-B848-0A7BDF69629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2F2AE53-1AE6-4515-9E7C-4DF37039902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0D55D63-C6EE-4D5C-B7A9-95A1E6D180F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5463A6C-0F5A-4140-86D7-CEA5DA9D2F9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578789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1452A-1AAC-41B7-9698-E4A536710D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F80F0C6-2ABB-45B6-AE72-F4B46AEA5CF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196BF74-B5B0-48C9-8830-CBA5FA0ABEA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628EC25-05AD-42BA-9E6F-CB33230764C6}"/>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8C912A1E-D315-4BA7-ABB2-E712C20C992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7F485FA-A2AC-49CA-9A83-C92CE36BA44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281297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8BFD-420B-47B1-A399-28337F7FE03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C7B09AA-FB5C-43B5-B943-D56018E7A16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D5D0E27-DA14-405A-9146-FD721CFD90B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FE33A21-3231-4570-9504-DEB8F019836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927E2-FB38-41BF-B8D6-2EF618DE3E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620403D-0D2B-4F1F-9759-5D2C6F2EF7DD}"/>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8" name="Footer Placeholder 7">
            <a:extLst>
              <a:ext uri="{FF2B5EF4-FFF2-40B4-BE49-F238E27FC236}">
                <a16:creationId xmlns:a16="http://schemas.microsoft.com/office/drawing/2014/main" id="{BAD5D7F8-7B2A-42B7-9364-8B44FD6A5E06}"/>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8833F565-160A-49C2-AAC3-B286AF284C5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8802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07B34-953F-46E2-9212-9C7904F30CE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27FD579-8E3D-4694-B59F-C72342EC3FFA}"/>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4" name="Footer Placeholder 3">
            <a:extLst>
              <a:ext uri="{FF2B5EF4-FFF2-40B4-BE49-F238E27FC236}">
                <a16:creationId xmlns:a16="http://schemas.microsoft.com/office/drawing/2014/main" id="{ED071574-27F1-4B7A-BAE3-2B6FCEC9906D}"/>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86D8E433-95CB-4471-BE93-57D289ED6B5D}"/>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6692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CB81F0-4DBF-48CB-B4EB-04051F47334B}"/>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3" name="Footer Placeholder 2">
            <a:extLst>
              <a:ext uri="{FF2B5EF4-FFF2-40B4-BE49-F238E27FC236}">
                <a16:creationId xmlns:a16="http://schemas.microsoft.com/office/drawing/2014/main" id="{0DC5B585-6DE1-4A09-91B3-11A8D113DB3B}"/>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4302F36D-2A84-4C8A-A101-3B1447C19DD9}"/>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07616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E10F9-CB47-4046-B486-183E7B046C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D03C747-7154-4E65-B288-C0F5444BCF9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9D75969-9787-45FF-B02B-BD60FEF518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E74412-3327-4562-A9B1-E3CD35962F9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7BD53315-3633-4ECA-B2A4-A1F648A35BA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E8B3A6-1D67-450F-91D0-7BE4DC5E410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151805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B7C49-0AF4-4BCA-BD58-5CF270B44B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5234198-316F-4B5C-A8F3-7DA172AC0D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D6B99583-D413-498F-8CDE-5451E602FB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09C6A98-151E-46AB-88EA-1F904395DAD6}"/>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781FD373-EEFF-4D93-BEDB-FAB3980983F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31684BC-6EA4-40C1-BAC2-53CBBBBA896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066887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506709-0A5C-4421-BC1B-068DA5C42F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ADC4133-F497-49A1-A726-5A366B7E19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E213B9-C0F7-45D3-BD6C-98FC6F2D473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522F9C1C-9F3E-47F1-B393-DFDEC0F473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B49B7061-2E1E-4D31-A140-9F1497C08B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B785E3-51D0-49B5-A3F2-7F4742E743D6}" type="slidenum">
              <a:rPr lang="en-US" smtClean="0"/>
              <a:t>‹#›</a:t>
            </a:fld>
            <a:endParaRPr lang="en-US" dirty="0"/>
          </a:p>
        </p:txBody>
      </p:sp>
    </p:spTree>
    <p:extLst>
      <p:ext uri="{BB962C8B-B14F-4D97-AF65-F5344CB8AC3E}">
        <p14:creationId xmlns:p14="http://schemas.microsoft.com/office/powerpoint/2010/main" val="22968387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ctrTitle"/>
          </p:nvPr>
        </p:nvSpPr>
        <p:spPr>
          <a:xfrm>
            <a:off x="1524000" y="1785144"/>
            <a:ext cx="9144000" cy="3649662"/>
          </a:xfrm>
        </p:spPr>
        <p:txBody>
          <a:bodyPr>
            <a:normAutofit fontScale="90000"/>
          </a:bodyPr>
          <a:lstStyle/>
          <a:p>
            <a:r>
              <a:rPr lang="en-US" sz="5300" b="1" dirty="0">
                <a:solidFill>
                  <a:srgbClr val="1F497D"/>
                </a:solidFill>
                <a:latin typeface="Arial" panose="020B0604020202020204" pitchFamily="34" charset="0"/>
                <a:cs typeface="Arial" panose="020B0604020202020204" pitchFamily="34" charset="0"/>
              </a:rPr>
              <a:t>Higher Sociology</a:t>
            </a:r>
            <a:br>
              <a:rPr lang="en-US" sz="4800" b="1" dirty="0">
                <a:solidFill>
                  <a:srgbClr val="1F497D"/>
                </a:solidFill>
                <a:latin typeface="Arial" panose="020B0604020202020204" pitchFamily="34" charset="0"/>
                <a:cs typeface="Arial" panose="020B0604020202020204" pitchFamily="34" charset="0"/>
              </a:rPr>
            </a:br>
            <a:br>
              <a:rPr lang="en-US" sz="4800" b="1" dirty="0">
                <a:solidFill>
                  <a:srgbClr val="1F497D"/>
                </a:solidFill>
                <a:latin typeface="Arial" panose="020B0604020202020204" pitchFamily="34" charset="0"/>
                <a:cs typeface="Arial" panose="020B0604020202020204" pitchFamily="34" charset="0"/>
              </a:rPr>
            </a:br>
            <a:r>
              <a:rPr lang="en-US" sz="2900" b="1" dirty="0">
                <a:solidFill>
                  <a:srgbClr val="1F497D"/>
                </a:solidFill>
                <a:latin typeface="Arial" panose="020B0604020202020204" pitchFamily="34" charset="0"/>
                <a:cs typeface="Arial" panose="020B0604020202020204" pitchFamily="34" charset="0"/>
              </a:rPr>
              <a:t>Section 1: Human society</a:t>
            </a:r>
            <a:br>
              <a:rPr lang="en-US" sz="2600" b="1" dirty="0">
                <a:solidFill>
                  <a:srgbClr val="1F497D"/>
                </a:solidFill>
                <a:latin typeface="Arial" panose="020B0604020202020204" pitchFamily="34" charset="0"/>
                <a:cs typeface="Arial" panose="020B0604020202020204" pitchFamily="34" charset="0"/>
              </a:rPr>
            </a:br>
            <a:br>
              <a:rPr lang="en-US" sz="2600" b="1" dirty="0">
                <a:solidFill>
                  <a:srgbClr val="1F497D"/>
                </a:solidFill>
                <a:latin typeface="Arial" panose="020B0604020202020204" pitchFamily="34" charset="0"/>
                <a:cs typeface="Arial" panose="020B0604020202020204" pitchFamily="34" charset="0"/>
              </a:rPr>
            </a:br>
            <a:r>
              <a:rPr lang="en-GB" sz="2900" b="1" dirty="0">
                <a:solidFill>
                  <a:srgbClr val="1F497D"/>
                </a:solidFill>
                <a:latin typeface="Arial" panose="020B0604020202020204" pitchFamily="34" charset="0"/>
                <a:cs typeface="Arial" panose="020B0604020202020204" pitchFamily="34" charset="0"/>
              </a:rPr>
              <a:t>Lesson 4: Consensus and conflict theories</a:t>
            </a:r>
            <a:br>
              <a:rPr lang="en-US" sz="2000" dirty="0"/>
            </a:br>
            <a:br>
              <a:rPr lang="en-US" sz="4800" b="1" dirty="0">
                <a:solidFill>
                  <a:srgbClr val="1F497D"/>
                </a:solidFill>
                <a:latin typeface="Arial" panose="020B0604020202020204" pitchFamily="34" charset="0"/>
                <a:cs typeface="Arial" panose="020B0604020202020204" pitchFamily="34" charset="0"/>
              </a:rPr>
            </a:br>
            <a:endParaRPr lang="en-US" sz="4800" b="1" dirty="0">
              <a:solidFill>
                <a:srgbClr val="1F497D"/>
              </a:solidFill>
              <a:latin typeface="Arial" panose="020B0604020202020204" pitchFamily="34" charset="0"/>
              <a:cs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66888"/>
            <a:ext cx="10515600" cy="4351338"/>
          </a:xfrm>
        </p:spPr>
        <p:txBody>
          <a:bodyPr>
            <a:normAutofit lnSpcReduction="10000"/>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Consensus theories: features</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Within the structural perspective, there is a divide between 2 sets of theories —</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consensus theories and conflict theories. </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Consensus theories have 3 main features: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To exist and flourish, society must have similar attitudes and beliefs and a broad agreement on values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Societal beliefs are passed on through primary socialisation (in families) and secondary socialisation (</a:t>
            </a:r>
            <a:r>
              <a:rPr lang="en-GB" sz="2200">
                <a:solidFill>
                  <a:srgbClr val="1F497D"/>
                </a:solidFill>
                <a:latin typeface="Arial" panose="020B0604020202020204" pitchFamily="34" charset="0"/>
                <a:cs typeface="Arial" panose="020B0604020202020204" pitchFamily="34" charset="0"/>
              </a:rPr>
              <a:t>for example </a:t>
            </a:r>
            <a:r>
              <a:rPr lang="en-GB" sz="2200" dirty="0">
                <a:solidFill>
                  <a:srgbClr val="1F497D"/>
                </a:solidFill>
                <a:latin typeface="Arial" panose="020B0604020202020204" pitchFamily="34" charset="0"/>
                <a:cs typeface="Arial" panose="020B0604020202020204" pitchFamily="34" charset="0"/>
              </a:rPr>
              <a:t>education)</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Society is characterised by agreement and harmony, with different structures in society having a controlling but beneficial influence over the lives of individuals</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consensus and conflict theories</a:t>
            </a:r>
            <a:endParaRPr lang="en-GB" sz="3200" dirty="0"/>
          </a:p>
        </p:txBody>
      </p:sp>
    </p:spTree>
    <p:extLst>
      <p:ext uri="{BB962C8B-B14F-4D97-AF65-F5344CB8AC3E}">
        <p14:creationId xmlns:p14="http://schemas.microsoft.com/office/powerpoint/2010/main" val="1925549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919288"/>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Consensus theories evaluation: strengths</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Two strengths of consensus theories: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Recognises the role that socialisation plays in determining behaviour</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Identifies the importance of society as an integrated whole with independent parts</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consensus and conflict theories</a:t>
            </a:r>
            <a:endParaRPr lang="en-GB" sz="3200" dirty="0"/>
          </a:p>
        </p:txBody>
      </p:sp>
    </p:spTree>
    <p:extLst>
      <p:ext uri="{BB962C8B-B14F-4D97-AF65-F5344CB8AC3E}">
        <p14:creationId xmlns:p14="http://schemas.microsoft.com/office/powerpoint/2010/main" val="41192132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919288"/>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Consensus theories evaluation: weaknesses</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Two weaknesses of consensus theories: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We cannot explain violent and radical social change with a theory that emphasises consensus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By promoting social equilibrium, it is inherently conservative and against progress in society</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consensus and conflict theories</a:t>
            </a:r>
            <a:endParaRPr lang="en-GB" sz="3200" dirty="0"/>
          </a:p>
        </p:txBody>
      </p:sp>
    </p:spTree>
    <p:extLst>
      <p:ext uri="{BB962C8B-B14F-4D97-AF65-F5344CB8AC3E}">
        <p14:creationId xmlns:p14="http://schemas.microsoft.com/office/powerpoint/2010/main" val="28642464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919288"/>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Conflict theories: features</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Three features of conflict theories: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Believe that society is characterised by disagreement and oppression — there is one group in society that has power over others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State that tensions and conflicts arise when resources, status and power are unevenly distributed between groups in society, and that these conflicts become the engine for social change</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Understand power as control of material resources and accumulated wealth, control of politics, and the institutions that make up society</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consensus and conflict theories</a:t>
            </a:r>
            <a:endParaRPr lang="en-GB" sz="3200" dirty="0"/>
          </a:p>
        </p:txBody>
      </p:sp>
    </p:spTree>
    <p:extLst>
      <p:ext uri="{BB962C8B-B14F-4D97-AF65-F5344CB8AC3E}">
        <p14:creationId xmlns:p14="http://schemas.microsoft.com/office/powerpoint/2010/main" val="33442284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919288"/>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Conflict theories evaluation: strengths</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Two strengths of conflict theories: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Explains the strife and disharmony that characterises much of society today. Shows how a power imbalance can cause tension</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Explains why so many people feel helpless and unable to change their lives by showing the influence that structures can have in shaping individuals into predetermined roles</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consensus and conflict theories</a:t>
            </a:r>
            <a:endParaRPr lang="en-GB" sz="3200" dirty="0"/>
          </a:p>
        </p:txBody>
      </p:sp>
    </p:spTree>
    <p:extLst>
      <p:ext uri="{BB962C8B-B14F-4D97-AF65-F5344CB8AC3E}">
        <p14:creationId xmlns:p14="http://schemas.microsoft.com/office/powerpoint/2010/main" val="36488360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919288"/>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Conflict theories evaluation: weaknesses</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Two weaknesses of conflict theories: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Can’t explain the persistence of modern Western societies as relatively stable societies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Sometimes viewed as too negative. Some structures in society can be seen as working for the common good, and some individuals are able to break through barriers to success in their life</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consensus and conflict theories</a:t>
            </a:r>
            <a:endParaRPr lang="en-GB" sz="3200" dirty="0"/>
          </a:p>
        </p:txBody>
      </p:sp>
    </p:spTree>
    <p:extLst>
      <p:ext uri="{BB962C8B-B14F-4D97-AF65-F5344CB8AC3E}">
        <p14:creationId xmlns:p14="http://schemas.microsoft.com/office/powerpoint/2010/main" val="56404637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E1584DF9C2DEA47845A1C952B26F813" ma:contentTypeVersion="4" ma:contentTypeDescription="Create a new document." ma:contentTypeScope="" ma:versionID="fdff0fe4e43fa8a7e7fbafa0bcc71c5a">
  <xsd:schema xmlns:xsd="http://www.w3.org/2001/XMLSchema" xmlns:xs="http://www.w3.org/2001/XMLSchema" xmlns:p="http://schemas.microsoft.com/office/2006/metadata/properties" xmlns:ns2="1a5630b0-0adb-4d3e-b9d4-c5e9f861965a" targetNamespace="http://schemas.microsoft.com/office/2006/metadata/properties" ma:root="true" ma:fieldsID="0124f1dd66f649287b2c04177d357f14" ns2:_="">
    <xsd:import namespace="1a5630b0-0adb-4d3e-b9d4-c5e9f861965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5630b0-0adb-4d3e-b9d4-c5e9f86196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354F6F9-336F-496B-AF78-AD1EF749A433}"/>
</file>

<file path=customXml/itemProps2.xml><?xml version="1.0" encoding="utf-8"?>
<ds:datastoreItem xmlns:ds="http://schemas.openxmlformats.org/officeDocument/2006/customXml" ds:itemID="{47012F99-150D-4159-836C-86DA29FABE0B}"/>
</file>

<file path=customXml/itemProps3.xml><?xml version="1.0" encoding="utf-8"?>
<ds:datastoreItem xmlns:ds="http://schemas.openxmlformats.org/officeDocument/2006/customXml" ds:itemID="{61762428-53A2-4DE6-9FC6-FF84955A3F28}"/>
</file>

<file path=docProps/app.xml><?xml version="1.0" encoding="utf-8"?>
<Properties xmlns="http://schemas.openxmlformats.org/officeDocument/2006/extended-properties" xmlns:vt="http://schemas.openxmlformats.org/officeDocument/2006/docPropsVTypes">
  <TotalTime>0</TotalTime>
  <Words>425</Words>
  <Application>Microsoft Office PowerPoint</Application>
  <PresentationFormat>Widescreen</PresentationFormat>
  <Paragraphs>35</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Calibri Light</vt:lpstr>
      <vt:lpstr>Wingdings</vt:lpstr>
      <vt:lpstr>Office Theme</vt:lpstr>
      <vt:lpstr>Higher Sociology  Section 1: Human society  Lesson 4: Consensus and conflict theories  </vt:lpstr>
      <vt:lpstr>Human society: consensus and conflict theories</vt:lpstr>
      <vt:lpstr>Human society: consensus and conflict theories</vt:lpstr>
      <vt:lpstr>Human society: consensus and conflict theories</vt:lpstr>
      <vt:lpstr>Human society: consensus and conflict theories</vt:lpstr>
      <vt:lpstr>Human society: consensus and conflict theories</vt:lpstr>
      <vt:lpstr>Human society: consensus and conflict theories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Higher Sociology Human Society Lesson 4 Consensus and conflict theories</dc:title>
  <dc:creator/>
  <cp:lastModifiedBy/>
  <cp:revision>1</cp:revision>
  <dcterms:created xsi:type="dcterms:W3CDTF">2022-08-16T13:39:00Z</dcterms:created>
  <dcterms:modified xsi:type="dcterms:W3CDTF">2022-08-16T13:42:39Z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0x010100EE1584DF9C2DEA47845A1C952B26F813</vt:lpwstr>
  </property>
</Properties>
</file>