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80" r:id="rId3"/>
    <p:sldId id="304" r:id="rId4"/>
    <p:sldId id="305" r:id="rId5"/>
    <p:sldId id="306" r:id="rId6"/>
    <p:sldId id="307" r:id="rId7"/>
    <p:sldId id="308" r:id="rId8"/>
    <p:sldId id="309" r:id="rId9"/>
    <p:sldId id="310" r:id="rId10"/>
    <p:sldId id="311" r:id="rId11"/>
    <p:sldId id="31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11: Quantitative research methods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Official statistics: 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For researchers, official statistics provide an abundant, free source of information.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As they are often repeated at regular intervals, official statistics are good at identifying trends over time.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Official statistics allow comparison between and among classes, ethnicities, ages, genders and other groups.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3561204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Official statistics: disadvantages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Statistics are collected for government, and may not be exactly what is required for the research.</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definitions used when collecting data may be different from those used in research, and may change over time.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Statistics could potentially be designed to show the government in a positive way.</a:t>
            </a:r>
          </a:p>
          <a:p>
            <a:pPr marL="342000" indent="-342000">
              <a:lnSpc>
                <a:spcPct val="100000"/>
              </a:lnSpc>
              <a:spcBef>
                <a:spcPts val="1200"/>
              </a:spcBef>
              <a:spcAft>
                <a:spcPts val="300"/>
              </a:spcAft>
              <a:buFont typeface="Wingdings" panose="05000000000000000000" pitchFamily="2" charset="2"/>
              <a:buChar char=""/>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203863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800" b="1" dirty="0">
                <a:solidFill>
                  <a:srgbClr val="1F497D"/>
                </a:solidFill>
                <a:latin typeface="Arial" panose="020B0604020202020204" pitchFamily="34" charset="0"/>
                <a:cs typeface="Arial" panose="020B0604020202020204" pitchFamily="34" charset="0"/>
              </a:rPr>
              <a:t>Quantitative research: f</a:t>
            </a:r>
            <a:r>
              <a:rPr lang="en-GB" sz="2600" b="1" dirty="0">
                <a:solidFill>
                  <a:srgbClr val="1F497D"/>
                </a:solidFill>
                <a:latin typeface="Arial" panose="020B0604020202020204" pitchFamily="34" charset="0"/>
                <a:cs typeface="Arial" panose="020B0604020202020204" pitchFamily="34" charset="0"/>
              </a:rPr>
              <a:t>eatures</a:t>
            </a:r>
            <a:endParaRPr lang="en-GB" sz="2200" b="1" dirty="0">
              <a:solidFill>
                <a:srgbClr val="1F497D"/>
              </a:solidFill>
              <a:latin typeface="Arial" panose="020B0604020202020204" pitchFamily="34" charset="0"/>
              <a:cs typeface="Arial" panose="020B0604020202020204" pitchFamily="34" charset="0"/>
            </a:endParaRP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Involves the collection and analysis of data that is quantifiable. This means it tends to deal with numerical data.</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Usually involves large sample sizes.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Results are often presented in charts or tables.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Surveys and questionnaires</a:t>
            </a:r>
            <a:endParaRPr lang="en-GB" sz="2200" b="1" dirty="0">
              <a:solidFill>
                <a:srgbClr val="1F497D"/>
              </a:solidFill>
              <a:latin typeface="Arial" panose="020B0604020202020204" pitchFamily="34" charset="0"/>
              <a:cs typeface="Arial" panose="020B0604020202020204" pitchFamily="34" charset="0"/>
            </a:endParaRP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Surveys are often used interchangeably with questionnaires. However, surveys can be done without the knowledge of the sample group (for instance looking at which queue people join in a supermarket). Surveys can be online (for example via SurveyMonkey).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Questionnaires are a fixed (predetermined) set of questions that the research subject answers. These are more likely to be closed or short response questions (for example, the answers could be ‘yes’, ‘no’, or ‘don’t know’). Questionnaires can be sent and returned by post (for example, the census conducted by the government every 10 years).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615548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Surveys and questionnaires: 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Easy to use: </a:t>
            </a:r>
            <a:r>
              <a:rPr lang="en-GB" sz="2200" dirty="0">
                <a:solidFill>
                  <a:srgbClr val="1F497D"/>
                </a:solidFill>
                <a:latin typeface="Arial" panose="020B0604020202020204" pitchFamily="34" charset="0"/>
                <a:cs typeface="Arial" panose="020B0604020202020204" pitchFamily="34" charset="0"/>
              </a:rPr>
              <a:t>the questions are generally short, and the possible answers are limited, so they can be undertaken by a wide range of people, regardless of educational background.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High likelihood of response: </a:t>
            </a:r>
            <a:r>
              <a:rPr lang="en-GB" sz="2200" dirty="0">
                <a:solidFill>
                  <a:srgbClr val="1F497D"/>
                </a:solidFill>
                <a:latin typeface="Arial" panose="020B0604020202020204" pitchFamily="34" charset="0"/>
                <a:cs typeface="Arial" panose="020B0604020202020204" pitchFamily="34" charset="0"/>
              </a:rPr>
              <a:t>they don’t take up a lot of time and are not complicated.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Scale: </a:t>
            </a:r>
            <a:r>
              <a:rPr lang="en-GB" sz="2200" dirty="0">
                <a:solidFill>
                  <a:srgbClr val="1F497D"/>
                </a:solidFill>
                <a:latin typeface="Arial" panose="020B0604020202020204" pitchFamily="34" charset="0"/>
                <a:cs typeface="Arial" panose="020B0604020202020204" pitchFamily="34" charset="0"/>
              </a:rPr>
              <a:t>they can cover a large amount of people and the sample size can be big (increasing reliability). This means they are good for looking at trends over time.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Low cost: </a:t>
            </a:r>
            <a:r>
              <a:rPr lang="en-GB" sz="2200" dirty="0">
                <a:solidFill>
                  <a:srgbClr val="1F497D"/>
                </a:solidFill>
                <a:latin typeface="Arial" panose="020B0604020202020204" pitchFamily="34" charset="0"/>
                <a:cs typeface="Arial" panose="020B0604020202020204" pitchFamily="34" charset="0"/>
              </a:rPr>
              <a:t>little face-to-face researcher time is required. Postal questionnaires only need the price of a stamp and an envelope. Online questionnaires can be even cheaper.</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3461623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Surveys and questionnaires: disadvantages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Potential for a low response rate: </a:t>
            </a:r>
            <a:r>
              <a:rPr lang="en-GB" sz="2200" dirty="0">
                <a:solidFill>
                  <a:srgbClr val="1F497D"/>
                </a:solidFill>
                <a:latin typeface="Arial" panose="020B0604020202020204" pitchFamily="34" charset="0"/>
                <a:cs typeface="Arial" panose="020B0604020202020204" pitchFamily="34" charset="0"/>
              </a:rPr>
              <a:t>people often throw away or forget to send back postal questionnaires. Email surveys are easily ignored or deleted. This could affect the sample size and skew the sample, as the type of person who does return it may not be typical of the population.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Responses are limited: </a:t>
            </a:r>
            <a:r>
              <a:rPr lang="en-GB" sz="2200" dirty="0">
                <a:solidFill>
                  <a:srgbClr val="1F497D"/>
                </a:solidFill>
                <a:latin typeface="Arial" panose="020B0604020202020204" pitchFamily="34" charset="0"/>
                <a:cs typeface="Arial" panose="020B0604020202020204" pitchFamily="34" charset="0"/>
              </a:rPr>
              <a:t>questions often have ‘yes’ or ‘no’ answers, or are similarly closed, and there is no scope to explain the meaning behind answers. If the questionnaire is postal or in an online survey, there is no chance to ask for clarification if a question is not understood.</a:t>
            </a:r>
          </a:p>
          <a:p>
            <a:pPr marL="342000" indent="-342000">
              <a:lnSpc>
                <a:spcPct val="100000"/>
              </a:lnSpc>
              <a:spcBef>
                <a:spcPts val="1200"/>
              </a:spcBef>
              <a:spcAft>
                <a:spcPts val="300"/>
              </a:spcAft>
              <a:buFont typeface="Wingdings" panose="05000000000000000000" pitchFamily="2" charset="2"/>
              <a:buChar char=""/>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3718803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Structured interviews: features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Generally carried out face-to-face, with the interviewer asking a set series of questions.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same set questions are asked of many different respondents.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Answers are generally short, but not necessarily just ‘yes’ or ‘no’.</a:t>
            </a:r>
          </a:p>
          <a:p>
            <a:pPr marL="342000" indent="-342000">
              <a:lnSpc>
                <a:spcPct val="100000"/>
              </a:lnSpc>
              <a:spcBef>
                <a:spcPts val="1200"/>
              </a:spcBef>
              <a:spcAft>
                <a:spcPts val="300"/>
              </a:spcAft>
              <a:buFont typeface="Wingdings" panose="05000000000000000000" pitchFamily="2" charset="2"/>
              <a:buChar char=""/>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1965650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Structured interviews: 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Reliable: </a:t>
            </a:r>
            <a:r>
              <a:rPr lang="en-GB" sz="2200" dirty="0">
                <a:solidFill>
                  <a:srgbClr val="1F497D"/>
                </a:solidFill>
                <a:latin typeface="Arial" panose="020B0604020202020204" pitchFamily="34" charset="0"/>
                <a:cs typeface="Arial" panose="020B0604020202020204" pitchFamily="34" charset="0"/>
              </a:rPr>
              <a:t>standardised questions result in a standardised response; all respondents are faced with the same questions in the same order.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Produce quantitative data: </a:t>
            </a:r>
            <a:r>
              <a:rPr lang="en-GB" sz="2200" dirty="0">
                <a:solidFill>
                  <a:srgbClr val="1F497D"/>
                </a:solidFill>
                <a:latin typeface="Arial" panose="020B0604020202020204" pitchFamily="34" charset="0"/>
                <a:cs typeface="Arial" panose="020B0604020202020204" pitchFamily="34" charset="0"/>
              </a:rPr>
              <a:t>the potential to pre-code answers using computers to analyse the data makes it more straightforward to produce statistical results, as well as being able to quote interviews in the study.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High response rate: </a:t>
            </a:r>
            <a:r>
              <a:rPr lang="en-GB" sz="2200" dirty="0">
                <a:solidFill>
                  <a:srgbClr val="1F497D"/>
                </a:solidFill>
                <a:latin typeface="Arial" panose="020B0604020202020204" pitchFamily="34" charset="0"/>
                <a:cs typeface="Arial" panose="020B0604020202020204" pitchFamily="34" charset="0"/>
              </a:rPr>
              <a:t>interviews give more responses than postal questionnaires, and new respondents can be accessed if the sample size drops.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2415462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Structured interviews: disadvantages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Interviewer influence: </a:t>
            </a:r>
            <a:r>
              <a:rPr lang="en-GB" sz="2200" dirty="0">
                <a:solidFill>
                  <a:srgbClr val="1F497D"/>
                </a:solidFill>
                <a:latin typeface="Arial" panose="020B0604020202020204" pitchFamily="34" charset="0"/>
                <a:cs typeface="Arial" panose="020B0604020202020204" pitchFamily="34" charset="0"/>
              </a:rPr>
              <a:t>compared to surveys and questionnaires, the interviewer can potentially affect the answers through tone of voice and body language.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Potential for misunderstanding: </a:t>
            </a:r>
            <a:r>
              <a:rPr lang="en-GB" sz="2200" dirty="0">
                <a:solidFill>
                  <a:srgbClr val="1F497D"/>
                </a:solidFill>
                <a:latin typeface="Arial" panose="020B0604020202020204" pitchFamily="34" charset="0"/>
                <a:cs typeface="Arial" panose="020B0604020202020204" pitchFamily="34" charset="0"/>
              </a:rPr>
              <a:t>The interview is only as good as the questions it contains, and they must be constructed so there is no room for misinterpretation. If the interviewer or the respondent misinterprets the data, then the answer becomes invalid.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Time-consuming: </a:t>
            </a:r>
            <a:r>
              <a:rPr lang="en-GB" sz="2200" dirty="0">
                <a:solidFill>
                  <a:srgbClr val="1F497D"/>
                </a:solidFill>
                <a:latin typeface="Arial" panose="020B0604020202020204" pitchFamily="34" charset="0"/>
                <a:cs typeface="Arial" panose="020B0604020202020204" pitchFamily="34" charset="0"/>
              </a:rPr>
              <a:t>Interviewing people takes time, and it is costly to hire and train interviewers.</a:t>
            </a:r>
          </a:p>
          <a:p>
            <a:pPr marL="342000" indent="-342000">
              <a:lnSpc>
                <a:spcPct val="100000"/>
              </a:lnSpc>
              <a:spcBef>
                <a:spcPts val="1200"/>
              </a:spcBef>
              <a:spcAft>
                <a:spcPts val="300"/>
              </a:spcAft>
              <a:buFont typeface="Wingdings" panose="05000000000000000000" pitchFamily="2" charset="2"/>
              <a:buChar char=""/>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1270588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Official statistics: features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Gathered for, or on behalf of, governmental or associated bodies.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Large amounts of quantitative data are gathered from very large samples, or even the whole population.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Often repeated at regular intervals (annually or every decade).</a:t>
            </a:r>
          </a:p>
          <a:p>
            <a:pPr marL="342000" indent="-342000">
              <a:lnSpc>
                <a:spcPct val="100000"/>
              </a:lnSpc>
              <a:spcBef>
                <a:spcPts val="1200"/>
              </a:spcBef>
              <a:spcAft>
                <a:spcPts val="300"/>
              </a:spcAft>
              <a:buFont typeface="Wingdings" panose="05000000000000000000" pitchFamily="2" charset="2"/>
              <a:buChar char=""/>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Quantitative research methods</a:t>
            </a:r>
            <a:endParaRPr lang="en-GB" sz="3200" dirty="0"/>
          </a:p>
        </p:txBody>
      </p:sp>
    </p:spTree>
    <p:extLst>
      <p:ext uri="{BB962C8B-B14F-4D97-AF65-F5344CB8AC3E}">
        <p14:creationId xmlns:p14="http://schemas.microsoft.com/office/powerpoint/2010/main" val="38142187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2D3C135-A1F2-445B-BC43-28314E536F08}"/>
</file>

<file path=customXml/itemProps2.xml><?xml version="1.0" encoding="utf-8"?>
<ds:datastoreItem xmlns:ds="http://schemas.openxmlformats.org/officeDocument/2006/customXml" ds:itemID="{545779BA-707E-467C-B8ED-16F8A2A1F6ED}"/>
</file>

<file path=customXml/itemProps3.xml><?xml version="1.0" encoding="utf-8"?>
<ds:datastoreItem xmlns:ds="http://schemas.openxmlformats.org/officeDocument/2006/customXml" ds:itemID="{FD9ED073-564C-4594-B0D9-AB721929BBD4}"/>
</file>

<file path=docProps/app.xml><?xml version="1.0" encoding="utf-8"?>
<Properties xmlns="http://schemas.openxmlformats.org/officeDocument/2006/extended-properties" xmlns:vt="http://schemas.openxmlformats.org/officeDocument/2006/docPropsVTypes">
  <TotalTime>0</TotalTime>
  <Words>854</Words>
  <Application>Microsoft Office PowerPoint</Application>
  <PresentationFormat>Widescreen</PresentationFormat>
  <Paragraphs>50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Office Theme</vt:lpstr>
      <vt:lpstr>Higher Sociology  Section 1: Human society  Lesson 11: Quantitative research methods  </vt:lpstr>
      <vt:lpstr>Human society: Quantitative research methods</vt:lpstr>
      <vt:lpstr>Human society: Quantitative research methods</vt:lpstr>
      <vt:lpstr>Human society: Quantitative research methods</vt:lpstr>
      <vt:lpstr>Human society: Quantitative research methods</vt:lpstr>
      <vt:lpstr>Human society: Quantitative research methods</vt:lpstr>
      <vt:lpstr>Human society: Quantitative research methods</vt:lpstr>
      <vt:lpstr>Human society: Quantitative research methods</vt:lpstr>
      <vt:lpstr>Human society: Quantitative research methods</vt:lpstr>
      <vt:lpstr>Human society: Quantitative research methods</vt:lpstr>
      <vt:lpstr>Human society: Quantitative research methods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11 Quantitative research methods</dc:title>
  <dc:creator/>
  <cp:lastModifiedBy/>
  <cp:revision>1</cp:revision>
  <dcterms:created xsi:type="dcterms:W3CDTF">2022-08-16T13:50:37Z</dcterms:created>
  <dcterms:modified xsi:type="dcterms:W3CDTF">2022-08-16T13:51:50Z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