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56" r:id="rId2"/>
    <p:sldId id="280" r:id="rId3"/>
    <p:sldId id="293" r:id="rId4"/>
    <p:sldId id="281" r:id="rId5"/>
    <p:sldId id="292"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78" d="100"/>
          <a:sy n="78" d="100"/>
        </p:scale>
        <p:origin x="806"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presProps" Target="presProps.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ustomXml" Target="../customXml/item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E9EEE-16ED-4176-B32B-5AB272ABC34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3C40F01-B648-46AB-9E5B-18067C2E048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2A3118A-983C-4BAB-A2F5-F241AF813A0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FD13612-C528-4317-81AF-FF4A87278D0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4E5F64-03B8-4684-BD50-660EC9D3ABB6}"/>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599705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F275A-987F-4EB6-A02A-0F0B8350DF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6EABF2B-AEBA-4F1F-BD9C-1FAC356CC7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3A9D9E-F4D3-4F95-A71F-9FA31CBABF8E}"/>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2DD0BFFA-6385-42DE-BC39-BADAE395538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AB3FC63-CD2A-43FC-849B-2384A09A6B8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136530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A982B9-263E-4D5E-B6F5-C8C6D7DBDAF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4915C8-B3EF-48AE-92A3-4F945016D63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64A600-AEDA-4D25-AA64-549A1B2DDCFB}"/>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C42D1FE4-F416-4606-A61E-0E45A90A343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D5BFB76-0582-4C73-8D0D-370BEE6221A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63849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DC6E3-6B76-4F2D-97CC-E8B9253560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4B720C-0417-4857-96DB-ABBD0B12270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824CDB-185C-4254-8ED4-E5C2086EBB84}"/>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22DD368-6DBC-45CB-80C8-97060A180AE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E59FE74-6212-4D92-9932-D66EF8921D2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5595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71F78-E800-43B6-A288-9CBD21FF9A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68E8258-7259-466A-B848-0A7BDF6962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F2AE53-1AE6-4515-9E7C-4DF37039902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0D55D63-C6EE-4D5C-B7A9-95A1E6D180F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5463A6C-0F5A-4140-86D7-CEA5DA9D2F9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57878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1452A-1AAC-41B7-9698-E4A536710D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80F0C6-2ABB-45B6-AE72-F4B46AEA5CF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196BF74-B5B0-48C9-8830-CBA5FA0ABEA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628EC25-05AD-42BA-9E6F-CB33230764C6}"/>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8C912A1E-D315-4BA7-ABB2-E712C20C992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7F485FA-A2AC-49CA-9A83-C92CE36BA44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281297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8BFD-420B-47B1-A399-28337F7FE03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7B09AA-FB5C-43B5-B943-D56018E7A1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5D0E27-DA14-405A-9146-FD721CFD90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FE33A21-3231-4570-9504-DEB8F01983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927E2-FB38-41BF-B8D6-2EF618DE3E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620403D-0D2B-4F1F-9759-5D2C6F2EF7DD}"/>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8" name="Footer Placeholder 7">
            <a:extLst>
              <a:ext uri="{FF2B5EF4-FFF2-40B4-BE49-F238E27FC236}">
                <a16:creationId xmlns:a16="http://schemas.microsoft.com/office/drawing/2014/main" id="{BAD5D7F8-7B2A-42B7-9364-8B44FD6A5E0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833F565-160A-49C2-AAC3-B286AF284C5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8802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07B34-953F-46E2-9212-9C7904F30CE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27FD579-8E3D-4694-B59F-C72342EC3FFA}"/>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4" name="Footer Placeholder 3">
            <a:extLst>
              <a:ext uri="{FF2B5EF4-FFF2-40B4-BE49-F238E27FC236}">
                <a16:creationId xmlns:a16="http://schemas.microsoft.com/office/drawing/2014/main" id="{ED071574-27F1-4B7A-BAE3-2B6FCEC9906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86D8E433-95CB-4471-BE93-57D289ED6B5D}"/>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6692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B81F0-4DBF-48CB-B4EB-04051F47334B}"/>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3" name="Footer Placeholder 2">
            <a:extLst>
              <a:ext uri="{FF2B5EF4-FFF2-40B4-BE49-F238E27FC236}">
                <a16:creationId xmlns:a16="http://schemas.microsoft.com/office/drawing/2014/main" id="{0DC5B585-6DE1-4A09-91B3-11A8D113DB3B}"/>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302F36D-2A84-4C8A-A101-3B1447C19DD9}"/>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07616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E10F9-CB47-4046-B486-183E7B046C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D03C747-7154-4E65-B288-C0F5444BCF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9D75969-9787-45FF-B02B-BD60FEF518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E74412-3327-4562-A9B1-E3CD35962F9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7BD53315-3633-4ECA-B2A4-A1F648A35BA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E8B3A6-1D67-450F-91D0-7BE4DC5E410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151805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B7C49-0AF4-4BCA-BD58-5CF270B44B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234198-316F-4B5C-A8F3-7DA172AC0D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D6B99583-D413-498F-8CDE-5451E602FB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9C6A98-151E-46AB-88EA-1F904395DAD6}"/>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781FD373-EEFF-4D93-BEDB-FAB3980983F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31684BC-6EA4-40C1-BAC2-53CBBBBA896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066887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506709-0A5C-4421-BC1B-068DA5C42F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ADC4133-F497-49A1-A726-5A366B7E19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E213B9-C0F7-45D3-BD6C-98FC6F2D47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522F9C1C-9F3E-47F1-B393-DFDEC0F473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49B7061-2E1E-4D31-A140-9F1497C08B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B785E3-51D0-49B5-A3F2-7F4742E743D6}" type="slidenum">
              <a:rPr lang="en-US" smtClean="0"/>
              <a:t>‹#›</a:t>
            </a:fld>
            <a:endParaRPr lang="en-US" dirty="0"/>
          </a:p>
        </p:txBody>
      </p:sp>
    </p:spTree>
    <p:extLst>
      <p:ext uri="{BB962C8B-B14F-4D97-AF65-F5344CB8AC3E}">
        <p14:creationId xmlns:p14="http://schemas.microsoft.com/office/powerpoint/2010/main" val="22968387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ctrTitle"/>
          </p:nvPr>
        </p:nvSpPr>
        <p:spPr>
          <a:xfrm>
            <a:off x="1524000" y="1785144"/>
            <a:ext cx="9144000" cy="3649662"/>
          </a:xfrm>
        </p:spPr>
        <p:txBody>
          <a:bodyPr>
            <a:normAutofit fontScale="90000"/>
          </a:bodyPr>
          <a:lstStyle/>
          <a:p>
            <a:r>
              <a:rPr lang="en-US" sz="5300" b="1" dirty="0">
                <a:solidFill>
                  <a:srgbClr val="1F497D"/>
                </a:solidFill>
                <a:latin typeface="Arial" panose="020B0604020202020204" pitchFamily="34" charset="0"/>
                <a:cs typeface="Arial" panose="020B0604020202020204" pitchFamily="34" charset="0"/>
              </a:rPr>
              <a:t>Higher Sociology</a:t>
            </a:r>
            <a:br>
              <a:rPr lang="en-US" sz="4800" b="1" dirty="0">
                <a:solidFill>
                  <a:srgbClr val="1F497D"/>
                </a:solidFill>
                <a:latin typeface="Arial" panose="020B0604020202020204" pitchFamily="34" charset="0"/>
                <a:cs typeface="Arial" panose="020B0604020202020204" pitchFamily="34" charset="0"/>
              </a:rPr>
            </a:br>
            <a:br>
              <a:rPr lang="en-US" sz="4800" b="1" dirty="0">
                <a:solidFill>
                  <a:srgbClr val="1F497D"/>
                </a:solidFill>
                <a:latin typeface="Arial" panose="020B0604020202020204" pitchFamily="34" charset="0"/>
                <a:cs typeface="Arial" panose="020B0604020202020204" pitchFamily="34" charset="0"/>
              </a:rPr>
            </a:br>
            <a:r>
              <a:rPr lang="en-US" sz="2900" b="1" dirty="0">
                <a:solidFill>
                  <a:srgbClr val="1F497D"/>
                </a:solidFill>
                <a:latin typeface="Arial" panose="020B0604020202020204" pitchFamily="34" charset="0"/>
                <a:cs typeface="Arial" panose="020B0604020202020204" pitchFamily="34" charset="0"/>
              </a:rPr>
              <a:t>Section 1: Human society</a:t>
            </a:r>
            <a:br>
              <a:rPr lang="en-US" sz="2600" b="1" dirty="0">
                <a:solidFill>
                  <a:srgbClr val="1F497D"/>
                </a:solidFill>
                <a:latin typeface="Arial" panose="020B0604020202020204" pitchFamily="34" charset="0"/>
                <a:cs typeface="Arial" panose="020B0604020202020204" pitchFamily="34" charset="0"/>
              </a:rPr>
            </a:br>
            <a:br>
              <a:rPr lang="en-US" sz="2600" b="1" dirty="0">
                <a:solidFill>
                  <a:srgbClr val="1F497D"/>
                </a:solidFill>
                <a:latin typeface="Arial" panose="020B0604020202020204" pitchFamily="34" charset="0"/>
                <a:cs typeface="Arial" panose="020B0604020202020204" pitchFamily="34" charset="0"/>
              </a:rPr>
            </a:br>
            <a:r>
              <a:rPr lang="en-GB" sz="2900" b="1" dirty="0">
                <a:solidFill>
                  <a:srgbClr val="1F497D"/>
                </a:solidFill>
                <a:latin typeface="Arial" panose="020B0604020202020204" pitchFamily="34" charset="0"/>
                <a:cs typeface="Arial" panose="020B0604020202020204" pitchFamily="34" charset="0"/>
              </a:rPr>
              <a:t>Lesson 9: Symbolic interactionism</a:t>
            </a:r>
            <a:br>
              <a:rPr lang="en-US" sz="2000" dirty="0"/>
            </a:br>
            <a:br>
              <a:rPr lang="en-US" sz="4800" b="1" dirty="0">
                <a:solidFill>
                  <a:srgbClr val="1F497D"/>
                </a:solidFill>
                <a:latin typeface="Arial" panose="020B0604020202020204" pitchFamily="34" charset="0"/>
                <a:cs typeface="Arial" panose="020B0604020202020204" pitchFamily="34" charset="0"/>
              </a:rPr>
            </a:br>
            <a:endParaRPr lang="en-US" sz="4800" b="1" dirty="0">
              <a:solidFill>
                <a:srgbClr val="1F497D"/>
              </a:solidFill>
              <a:latin typeface="Arial" panose="020B060402020202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lnSpcReduction="10000"/>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Symbolic interactionism: features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Symbolic interactionists believe that sociology should be concerned with the interactions that individuals have. Interactionists believe we live in a richly symbolic world and that we need to understand the meaning behind these symbols and their mutual acceptance to comprehend society.</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The notion of ‘self’ is key in symbolic interactionism. The importance of others in the formation of self-concepts is captured in Cooley's term ‘the looking-glass self’ [Cooley, C.H. (1902) Human Nature and the Social Order]. This is the idea that individuals see themselves as they think others see them.</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Self-conceptions and self-feelings (for example pride or shame) are a consequence of how people imagine others perceive and evaluate them.</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Symbolic interactionism</a:t>
            </a:r>
            <a:endParaRPr lang="en-GB" sz="3200" dirty="0"/>
          </a:p>
        </p:txBody>
      </p:sp>
    </p:spTree>
    <p:extLst>
      <p:ext uri="{BB962C8B-B14F-4D97-AF65-F5344CB8AC3E}">
        <p14:creationId xmlns:p14="http://schemas.microsoft.com/office/powerpoint/2010/main" val="1925549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Symbolic interactionism: features (continued)</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The ‘significant other’ refers to people who are important to an individual, whose opinions matter. The ‘generalised other’ refers to a conception of the community, group, or any organised system of roles, such as a football team, that are used as a point of reference from which to view the self.</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Symbolic interactionism</a:t>
            </a:r>
            <a:endParaRPr lang="en-GB" sz="3200" dirty="0"/>
          </a:p>
        </p:txBody>
      </p:sp>
    </p:spTree>
    <p:extLst>
      <p:ext uri="{BB962C8B-B14F-4D97-AF65-F5344CB8AC3E}">
        <p14:creationId xmlns:p14="http://schemas.microsoft.com/office/powerpoint/2010/main" val="1311045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655128"/>
            <a:ext cx="10515600" cy="4351338"/>
          </a:xfrm>
        </p:spPr>
        <p:txBody>
          <a:bodyPr>
            <a:normAutofit lnSpcReduction="10000"/>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Symbolic interactionism evaluation: strengths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100" dirty="0">
                <a:solidFill>
                  <a:srgbClr val="1F497D"/>
                </a:solidFill>
                <a:latin typeface="Arial" panose="020B0604020202020204" pitchFamily="34" charset="0"/>
                <a:cs typeface="Arial" panose="020B0604020202020204" pitchFamily="34" charset="0"/>
              </a:rPr>
              <a:t>An emphasis on human agency shows the importance of the active, goal-seeking character of human actors. This reflects a reality that many would recognise.</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100" dirty="0">
                <a:solidFill>
                  <a:srgbClr val="1F497D"/>
                </a:solidFill>
                <a:latin typeface="Arial" panose="020B0604020202020204" pitchFamily="34" charset="0"/>
                <a:cs typeface="Arial" panose="020B0604020202020204" pitchFamily="34" charset="0"/>
              </a:rPr>
              <a:t>Symbolic interactionism recognises that human beings are social beings. Although it concentrates on the importance of individuals, it is within the context of social communication.</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100" dirty="0">
                <a:solidFill>
                  <a:srgbClr val="1F497D"/>
                </a:solidFill>
                <a:latin typeface="Arial" panose="020B0604020202020204" pitchFamily="34" charset="0"/>
                <a:cs typeface="Arial" panose="020B0604020202020204" pitchFamily="34" charset="0"/>
              </a:rPr>
              <a:t>Symbolic interactionism can be applied to the use of social networking sites and how one's identity is presented on those sites. With social networking sites, people can boast (or post) their identity through their newsfeed. The personal identity presents itself in the need for individuals to post milestones that one has achieved, in efforts to differentiate themselves from others. The social identity presents itself when individuals ‘tag’ others in their posts and pictures.</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Symbolic interactionism</a:t>
            </a:r>
            <a:endParaRPr lang="en-GB" sz="3200" dirty="0"/>
          </a:p>
        </p:txBody>
      </p:sp>
    </p:spTree>
    <p:extLst>
      <p:ext uri="{BB962C8B-B14F-4D97-AF65-F5344CB8AC3E}">
        <p14:creationId xmlns:p14="http://schemas.microsoft.com/office/powerpoint/2010/main" val="41192132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624648"/>
            <a:ext cx="10515600" cy="4351338"/>
          </a:xfrm>
        </p:spPr>
        <p:txBody>
          <a:bodyPr>
            <a:normAutofit lnSpcReduction="10000"/>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Symbolic interactionism evaluation: weaknesses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Symbolic interactionism is often criticised for its lack of testability. Combined with the narrow focus of interactionist research on small-group interactions, the theory seems insubstantial compared to overarching theories that can be tested by quantitative research.</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Symbolic interactionism is difficult to extrapolate from. It may be interesting to look at the exchange of symbols between individuals, but it is more difficult to say what this tells us about wider society.</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Symbolic interactionism looks at individual interpretations but not the origin of meanings that are held in common. The theory underplays the role of structures in creating and spreading the meanings that we might believe we have created ourselves.</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a:t>
            </a:r>
            <a:r>
              <a:rPr lang="en-GB" sz="3200" b="1">
                <a:solidFill>
                  <a:srgbClr val="1F497D"/>
                </a:solidFill>
                <a:latin typeface="Arial" panose="020B0604020202020204" pitchFamily="34" charset="0"/>
                <a:cs typeface="Arial" panose="020B0604020202020204" pitchFamily="34" charset="0"/>
              </a:rPr>
              <a:t>: Symbolic interactionism</a:t>
            </a:r>
            <a:endParaRPr lang="en-GB" sz="3200" dirty="0"/>
          </a:p>
        </p:txBody>
      </p:sp>
    </p:spTree>
    <p:extLst>
      <p:ext uri="{BB962C8B-B14F-4D97-AF65-F5344CB8AC3E}">
        <p14:creationId xmlns:p14="http://schemas.microsoft.com/office/powerpoint/2010/main" val="18492495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E1584DF9C2DEA47845A1C952B26F813" ma:contentTypeVersion="4" ma:contentTypeDescription="Create a new document." ma:contentTypeScope="" ma:versionID="fdff0fe4e43fa8a7e7fbafa0bcc71c5a">
  <xsd:schema xmlns:xsd="http://www.w3.org/2001/XMLSchema" xmlns:xs="http://www.w3.org/2001/XMLSchema" xmlns:p="http://schemas.microsoft.com/office/2006/metadata/properties" xmlns:ns2="1a5630b0-0adb-4d3e-b9d4-c5e9f861965a" targetNamespace="http://schemas.microsoft.com/office/2006/metadata/properties" ma:root="true" ma:fieldsID="0124f1dd66f649287b2c04177d357f14" ns2:_="">
    <xsd:import namespace="1a5630b0-0adb-4d3e-b9d4-c5e9f861965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5630b0-0adb-4d3e-b9d4-c5e9f86196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391FE46-B238-413E-9BBF-EF1D2EFC055B}"/>
</file>

<file path=customXml/itemProps2.xml><?xml version="1.0" encoding="utf-8"?>
<ds:datastoreItem xmlns:ds="http://schemas.openxmlformats.org/officeDocument/2006/customXml" ds:itemID="{79D4EEEE-1E6A-4C9E-B9D2-FB6CA8EFFA48}"/>
</file>

<file path=customXml/itemProps3.xml><?xml version="1.0" encoding="utf-8"?>
<ds:datastoreItem xmlns:ds="http://schemas.openxmlformats.org/officeDocument/2006/customXml" ds:itemID="{0E7F921D-FEE6-4523-8BFB-D47C8DD7888B}"/>
</file>

<file path=docProps/app.xml><?xml version="1.0" encoding="utf-8"?>
<Properties xmlns="http://schemas.openxmlformats.org/officeDocument/2006/extended-properties" xmlns:vt="http://schemas.openxmlformats.org/officeDocument/2006/docPropsVTypes">
  <TotalTime>0</TotalTime>
  <Words>504</Words>
  <Application>Microsoft Office PowerPoint</Application>
  <PresentationFormat>Widescreen</PresentationFormat>
  <Paragraphs>19</Paragraphs>
  <Slides>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Calibri Light</vt:lpstr>
      <vt:lpstr>Wingdings</vt:lpstr>
      <vt:lpstr>Office Theme</vt:lpstr>
      <vt:lpstr>Higher Sociology  Section 1: Human society  Lesson 9: Symbolic interactionism  </vt:lpstr>
      <vt:lpstr>Human society: Symbolic interactionism</vt:lpstr>
      <vt:lpstr>Human society: Symbolic interactionism</vt:lpstr>
      <vt:lpstr>Human society: Symbolic interactionism</vt:lpstr>
      <vt:lpstr>Human society: Symbolic interactionism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Higher Sociology Human Society Lesson 9 Symbolic Interactionism</dc:title>
  <dc:creator/>
  <cp:lastModifiedBy/>
  <cp:revision>1</cp:revision>
  <dcterms:created xsi:type="dcterms:W3CDTF">2022-08-16T13:47:12Z</dcterms:created>
  <dcterms:modified xsi:type="dcterms:W3CDTF">2022-08-16T13:47:51Z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0x010100EE1584DF9C2DEA47845A1C952B26F813</vt:lpwstr>
  </property>
</Properties>
</file>