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1"/>
  </p:sldMasterIdLst>
  <p:notesMasterIdLst>
    <p:notesMasterId r:id="rId5"/>
  </p:notesMasterIdLst>
  <p:sldIdLst>
    <p:sldId id="256" r:id="rId2"/>
    <p:sldId id="258" r:id="rId3"/>
    <p:sldId id="260" r:id="rId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6" autoAdjust="0"/>
    <p:restoredTop sz="94660"/>
  </p:normalViewPr>
  <p:slideViewPr>
    <p:cSldViewPr snapToGrid="0">
      <p:cViewPr varScale="1">
        <p:scale>
          <a:sx n="78" d="100"/>
          <a:sy n="78" d="100"/>
        </p:scale>
        <p:origin x="806" y="-43"/>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12" Type="http://schemas.openxmlformats.org/officeDocument/2006/relationships/customXml" Target="../customXml/item3.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11" Type="http://schemas.openxmlformats.org/officeDocument/2006/relationships/customXml" Target="../customXml/item2.xml"/><Relationship Id="rId5" Type="http://schemas.openxmlformats.org/officeDocument/2006/relationships/notesMaster" Target="notesMasters/notesMaster1.xml"/><Relationship Id="rId10" Type="http://schemas.openxmlformats.org/officeDocument/2006/relationships/customXml" Target="../customXml/item1.xml"/><Relationship Id="rId4" Type="http://schemas.openxmlformats.org/officeDocument/2006/relationships/slide" Target="slides/slide3.xml"/><Relationship Id="rId9"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048F039-696B-49E3-9575-6E2BE65DD8BE}" type="datetimeFigureOut">
              <a:rPr lang="en-GB" smtClean="0"/>
              <a:t>16/08/2022</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221D46A-1E43-4D8D-9529-26DE43BB62BE}" type="slidenum">
              <a:rPr lang="en-GB" smtClean="0"/>
              <a:t>‹#›</a:t>
            </a:fld>
            <a:endParaRPr lang="en-GB"/>
          </a:p>
        </p:txBody>
      </p:sp>
    </p:spTree>
    <p:extLst>
      <p:ext uri="{BB962C8B-B14F-4D97-AF65-F5344CB8AC3E}">
        <p14:creationId xmlns:p14="http://schemas.microsoft.com/office/powerpoint/2010/main" val="104690545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6E9EEE-16ED-4176-B32B-5AB272ABC34B}"/>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D3C40F01-B648-46AB-9E5B-18067C2E0489}"/>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32A3118A-983C-4BAB-A2F5-F241AF813A00}"/>
              </a:ext>
            </a:extLst>
          </p:cNvPr>
          <p:cNvSpPr>
            <a:spLocks noGrp="1"/>
          </p:cNvSpPr>
          <p:nvPr>
            <p:ph type="dt" sz="half" idx="10"/>
          </p:nvPr>
        </p:nvSpPr>
        <p:spPr/>
        <p:txBody>
          <a:bodyPr/>
          <a:lstStyle/>
          <a:p>
            <a:fld id="{4B524534-9969-4CB2-9ABD-C21CB6C0DCA9}" type="datetimeFigureOut">
              <a:rPr lang="en-US" smtClean="0"/>
              <a:t>8/16/2022</a:t>
            </a:fld>
            <a:endParaRPr lang="en-US"/>
          </a:p>
        </p:txBody>
      </p:sp>
      <p:sp>
        <p:nvSpPr>
          <p:cNvPr id="5" name="Footer Placeholder 4">
            <a:extLst>
              <a:ext uri="{FF2B5EF4-FFF2-40B4-BE49-F238E27FC236}">
                <a16:creationId xmlns:a16="http://schemas.microsoft.com/office/drawing/2014/main" id="{8FD13612-C528-4317-81AF-FF4A87278D0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94E5F64-03B8-4684-BD50-660EC9D3ABB6}"/>
              </a:ext>
            </a:extLst>
          </p:cNvPr>
          <p:cNvSpPr>
            <a:spLocks noGrp="1"/>
          </p:cNvSpPr>
          <p:nvPr>
            <p:ph type="sldNum" sz="quarter" idx="12"/>
          </p:nvPr>
        </p:nvSpPr>
        <p:spPr/>
        <p:txBody>
          <a:bodyPr/>
          <a:lstStyle/>
          <a:p>
            <a:fld id="{51B785E3-51D0-49B5-A3F2-7F4742E743D6}" type="slidenum">
              <a:rPr lang="en-US" smtClean="0"/>
              <a:t>‹#›</a:t>
            </a:fld>
            <a:endParaRPr lang="en-US"/>
          </a:p>
        </p:txBody>
      </p:sp>
    </p:spTree>
    <p:extLst>
      <p:ext uri="{BB962C8B-B14F-4D97-AF65-F5344CB8AC3E}">
        <p14:creationId xmlns:p14="http://schemas.microsoft.com/office/powerpoint/2010/main" val="159970598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AF275A-987F-4EB6-A02A-0F0B8350DFC1}"/>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E6EABF2B-AEBA-4F1F-BD9C-1FAC356CC730}"/>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83A9D9E-F4D3-4F95-A71F-9FA31CBABF8E}"/>
              </a:ext>
            </a:extLst>
          </p:cNvPr>
          <p:cNvSpPr>
            <a:spLocks noGrp="1"/>
          </p:cNvSpPr>
          <p:nvPr>
            <p:ph type="dt" sz="half" idx="10"/>
          </p:nvPr>
        </p:nvSpPr>
        <p:spPr/>
        <p:txBody>
          <a:bodyPr/>
          <a:lstStyle/>
          <a:p>
            <a:fld id="{4B524534-9969-4CB2-9ABD-C21CB6C0DCA9}" type="datetimeFigureOut">
              <a:rPr lang="en-US" smtClean="0"/>
              <a:t>8/16/2022</a:t>
            </a:fld>
            <a:endParaRPr lang="en-US"/>
          </a:p>
        </p:txBody>
      </p:sp>
      <p:sp>
        <p:nvSpPr>
          <p:cNvPr id="5" name="Footer Placeholder 4">
            <a:extLst>
              <a:ext uri="{FF2B5EF4-FFF2-40B4-BE49-F238E27FC236}">
                <a16:creationId xmlns:a16="http://schemas.microsoft.com/office/drawing/2014/main" id="{2DD0BFFA-6385-42DE-BC39-BADAE395538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AB3FC63-CD2A-43FC-849B-2384A09A6B85}"/>
              </a:ext>
            </a:extLst>
          </p:cNvPr>
          <p:cNvSpPr>
            <a:spLocks noGrp="1"/>
          </p:cNvSpPr>
          <p:nvPr>
            <p:ph type="sldNum" sz="quarter" idx="12"/>
          </p:nvPr>
        </p:nvSpPr>
        <p:spPr/>
        <p:txBody>
          <a:bodyPr/>
          <a:lstStyle/>
          <a:p>
            <a:fld id="{51B785E3-51D0-49B5-A3F2-7F4742E743D6}" type="slidenum">
              <a:rPr lang="en-US" smtClean="0"/>
              <a:t>‹#›</a:t>
            </a:fld>
            <a:endParaRPr lang="en-US"/>
          </a:p>
        </p:txBody>
      </p:sp>
    </p:spTree>
    <p:extLst>
      <p:ext uri="{BB962C8B-B14F-4D97-AF65-F5344CB8AC3E}">
        <p14:creationId xmlns:p14="http://schemas.microsoft.com/office/powerpoint/2010/main" val="413653029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2CA982B9-263E-4D5E-B6F5-C8C6D7DBDAF9}"/>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D64915C8-B3EF-48AE-92A3-4F945016D639}"/>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F64A600-AEDA-4D25-AA64-549A1B2DDCFB}"/>
              </a:ext>
            </a:extLst>
          </p:cNvPr>
          <p:cNvSpPr>
            <a:spLocks noGrp="1"/>
          </p:cNvSpPr>
          <p:nvPr>
            <p:ph type="dt" sz="half" idx="10"/>
          </p:nvPr>
        </p:nvSpPr>
        <p:spPr/>
        <p:txBody>
          <a:bodyPr/>
          <a:lstStyle/>
          <a:p>
            <a:fld id="{4B524534-9969-4CB2-9ABD-C21CB6C0DCA9}" type="datetimeFigureOut">
              <a:rPr lang="en-US" smtClean="0"/>
              <a:t>8/16/2022</a:t>
            </a:fld>
            <a:endParaRPr lang="en-US"/>
          </a:p>
        </p:txBody>
      </p:sp>
      <p:sp>
        <p:nvSpPr>
          <p:cNvPr id="5" name="Footer Placeholder 4">
            <a:extLst>
              <a:ext uri="{FF2B5EF4-FFF2-40B4-BE49-F238E27FC236}">
                <a16:creationId xmlns:a16="http://schemas.microsoft.com/office/drawing/2014/main" id="{C42D1FE4-F416-4606-A61E-0E45A90A343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D5BFB76-0582-4C73-8D0D-370BEE6221A2}"/>
              </a:ext>
            </a:extLst>
          </p:cNvPr>
          <p:cNvSpPr>
            <a:spLocks noGrp="1"/>
          </p:cNvSpPr>
          <p:nvPr>
            <p:ph type="sldNum" sz="quarter" idx="12"/>
          </p:nvPr>
        </p:nvSpPr>
        <p:spPr/>
        <p:txBody>
          <a:bodyPr/>
          <a:lstStyle/>
          <a:p>
            <a:fld id="{51B785E3-51D0-49B5-A3F2-7F4742E743D6}" type="slidenum">
              <a:rPr lang="en-US" smtClean="0"/>
              <a:t>‹#›</a:t>
            </a:fld>
            <a:endParaRPr lang="en-US"/>
          </a:p>
        </p:txBody>
      </p:sp>
    </p:spTree>
    <p:extLst>
      <p:ext uri="{BB962C8B-B14F-4D97-AF65-F5344CB8AC3E}">
        <p14:creationId xmlns:p14="http://schemas.microsoft.com/office/powerpoint/2010/main" val="26384924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1DC6E3-6B76-4F2D-97CC-E8B92535604D}"/>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E54B720C-0417-4857-96DB-ABBD0B12270C}"/>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6824CDB-185C-4254-8ED4-E5C2086EBB84}"/>
              </a:ext>
            </a:extLst>
          </p:cNvPr>
          <p:cNvSpPr>
            <a:spLocks noGrp="1"/>
          </p:cNvSpPr>
          <p:nvPr>
            <p:ph type="dt" sz="half" idx="10"/>
          </p:nvPr>
        </p:nvSpPr>
        <p:spPr/>
        <p:txBody>
          <a:bodyPr/>
          <a:lstStyle/>
          <a:p>
            <a:fld id="{4B524534-9969-4CB2-9ABD-C21CB6C0DCA9}" type="datetimeFigureOut">
              <a:rPr lang="en-US" smtClean="0"/>
              <a:t>8/16/2022</a:t>
            </a:fld>
            <a:endParaRPr lang="en-US"/>
          </a:p>
        </p:txBody>
      </p:sp>
      <p:sp>
        <p:nvSpPr>
          <p:cNvPr id="5" name="Footer Placeholder 4">
            <a:extLst>
              <a:ext uri="{FF2B5EF4-FFF2-40B4-BE49-F238E27FC236}">
                <a16:creationId xmlns:a16="http://schemas.microsoft.com/office/drawing/2014/main" id="{822DD368-6DBC-45CB-80C8-97060A180AE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E59FE74-6212-4D92-9932-D66EF8921D21}"/>
              </a:ext>
            </a:extLst>
          </p:cNvPr>
          <p:cNvSpPr>
            <a:spLocks noGrp="1"/>
          </p:cNvSpPr>
          <p:nvPr>
            <p:ph type="sldNum" sz="quarter" idx="12"/>
          </p:nvPr>
        </p:nvSpPr>
        <p:spPr/>
        <p:txBody>
          <a:bodyPr/>
          <a:lstStyle/>
          <a:p>
            <a:fld id="{51B785E3-51D0-49B5-A3F2-7F4742E743D6}" type="slidenum">
              <a:rPr lang="en-US" smtClean="0"/>
              <a:t>‹#›</a:t>
            </a:fld>
            <a:endParaRPr lang="en-US"/>
          </a:p>
        </p:txBody>
      </p:sp>
    </p:spTree>
    <p:extLst>
      <p:ext uri="{BB962C8B-B14F-4D97-AF65-F5344CB8AC3E}">
        <p14:creationId xmlns:p14="http://schemas.microsoft.com/office/powerpoint/2010/main" val="324559591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971F78-E800-43B6-A288-9CBD21FF9ACD}"/>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368E8258-7259-466A-B848-0A7BDF69629E}"/>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12F2AE53-1AE6-4515-9E7C-4DF370399020}"/>
              </a:ext>
            </a:extLst>
          </p:cNvPr>
          <p:cNvSpPr>
            <a:spLocks noGrp="1"/>
          </p:cNvSpPr>
          <p:nvPr>
            <p:ph type="dt" sz="half" idx="10"/>
          </p:nvPr>
        </p:nvSpPr>
        <p:spPr/>
        <p:txBody>
          <a:bodyPr/>
          <a:lstStyle/>
          <a:p>
            <a:fld id="{4B524534-9969-4CB2-9ABD-C21CB6C0DCA9}" type="datetimeFigureOut">
              <a:rPr lang="en-US" smtClean="0"/>
              <a:t>8/16/2022</a:t>
            </a:fld>
            <a:endParaRPr lang="en-US"/>
          </a:p>
        </p:txBody>
      </p:sp>
      <p:sp>
        <p:nvSpPr>
          <p:cNvPr id="5" name="Footer Placeholder 4">
            <a:extLst>
              <a:ext uri="{FF2B5EF4-FFF2-40B4-BE49-F238E27FC236}">
                <a16:creationId xmlns:a16="http://schemas.microsoft.com/office/drawing/2014/main" id="{80D55D63-C6EE-4D5C-B7A9-95A1E6D180F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5463A6C-0F5A-4140-86D7-CEA5DA9D2F91}"/>
              </a:ext>
            </a:extLst>
          </p:cNvPr>
          <p:cNvSpPr>
            <a:spLocks noGrp="1"/>
          </p:cNvSpPr>
          <p:nvPr>
            <p:ph type="sldNum" sz="quarter" idx="12"/>
          </p:nvPr>
        </p:nvSpPr>
        <p:spPr/>
        <p:txBody>
          <a:bodyPr/>
          <a:lstStyle/>
          <a:p>
            <a:fld id="{51B785E3-51D0-49B5-A3F2-7F4742E743D6}" type="slidenum">
              <a:rPr lang="en-US" smtClean="0"/>
              <a:t>‹#›</a:t>
            </a:fld>
            <a:endParaRPr lang="en-US"/>
          </a:p>
        </p:txBody>
      </p:sp>
    </p:spTree>
    <p:extLst>
      <p:ext uri="{BB962C8B-B14F-4D97-AF65-F5344CB8AC3E}">
        <p14:creationId xmlns:p14="http://schemas.microsoft.com/office/powerpoint/2010/main" val="205787891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A1452A-1AAC-41B7-9698-E4A536710D9C}"/>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4F80F0C6-2ABB-45B6-AE72-F4B46AEA5CF4}"/>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6196BF74-B5B0-48C9-8830-CBA5FA0ABEA1}"/>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A628EC25-05AD-42BA-9E6F-CB33230764C6}"/>
              </a:ext>
            </a:extLst>
          </p:cNvPr>
          <p:cNvSpPr>
            <a:spLocks noGrp="1"/>
          </p:cNvSpPr>
          <p:nvPr>
            <p:ph type="dt" sz="half" idx="10"/>
          </p:nvPr>
        </p:nvSpPr>
        <p:spPr/>
        <p:txBody>
          <a:bodyPr/>
          <a:lstStyle/>
          <a:p>
            <a:fld id="{4B524534-9969-4CB2-9ABD-C21CB6C0DCA9}" type="datetimeFigureOut">
              <a:rPr lang="en-US" smtClean="0"/>
              <a:t>8/16/2022</a:t>
            </a:fld>
            <a:endParaRPr lang="en-US"/>
          </a:p>
        </p:txBody>
      </p:sp>
      <p:sp>
        <p:nvSpPr>
          <p:cNvPr id="6" name="Footer Placeholder 5">
            <a:extLst>
              <a:ext uri="{FF2B5EF4-FFF2-40B4-BE49-F238E27FC236}">
                <a16:creationId xmlns:a16="http://schemas.microsoft.com/office/drawing/2014/main" id="{8C912A1E-D315-4BA7-ABB2-E712C20C992A}"/>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F7F485FA-A2AC-49CA-9A83-C92CE36BA44B}"/>
              </a:ext>
            </a:extLst>
          </p:cNvPr>
          <p:cNvSpPr>
            <a:spLocks noGrp="1"/>
          </p:cNvSpPr>
          <p:nvPr>
            <p:ph type="sldNum" sz="quarter" idx="12"/>
          </p:nvPr>
        </p:nvSpPr>
        <p:spPr/>
        <p:txBody>
          <a:bodyPr/>
          <a:lstStyle/>
          <a:p>
            <a:fld id="{51B785E3-51D0-49B5-A3F2-7F4742E743D6}" type="slidenum">
              <a:rPr lang="en-US" smtClean="0"/>
              <a:t>‹#›</a:t>
            </a:fld>
            <a:endParaRPr lang="en-US"/>
          </a:p>
        </p:txBody>
      </p:sp>
    </p:spTree>
    <p:extLst>
      <p:ext uri="{BB962C8B-B14F-4D97-AF65-F5344CB8AC3E}">
        <p14:creationId xmlns:p14="http://schemas.microsoft.com/office/powerpoint/2010/main" val="128129788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678BFD-420B-47B1-A399-28337F7FE03D}"/>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5C7B09AA-FB5C-43B5-B943-D56018E7A16B}"/>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6D5D0E27-DA14-405A-9146-FD721CFD90BA}"/>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EFE33A21-3231-4570-9504-DEB8F0198361}"/>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E32927E2-FB38-41BF-B8D6-2EF618DE3EA4}"/>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9620403D-0D2B-4F1F-9759-5D2C6F2EF7DD}"/>
              </a:ext>
            </a:extLst>
          </p:cNvPr>
          <p:cNvSpPr>
            <a:spLocks noGrp="1"/>
          </p:cNvSpPr>
          <p:nvPr>
            <p:ph type="dt" sz="half" idx="10"/>
          </p:nvPr>
        </p:nvSpPr>
        <p:spPr/>
        <p:txBody>
          <a:bodyPr/>
          <a:lstStyle/>
          <a:p>
            <a:fld id="{4B524534-9969-4CB2-9ABD-C21CB6C0DCA9}" type="datetimeFigureOut">
              <a:rPr lang="en-US" smtClean="0"/>
              <a:t>8/16/2022</a:t>
            </a:fld>
            <a:endParaRPr lang="en-US"/>
          </a:p>
        </p:txBody>
      </p:sp>
      <p:sp>
        <p:nvSpPr>
          <p:cNvPr id="8" name="Footer Placeholder 7">
            <a:extLst>
              <a:ext uri="{FF2B5EF4-FFF2-40B4-BE49-F238E27FC236}">
                <a16:creationId xmlns:a16="http://schemas.microsoft.com/office/drawing/2014/main" id="{BAD5D7F8-7B2A-42B7-9364-8B44FD6A5E06}"/>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8833F565-160A-49C2-AAC3-B286AF284C52}"/>
              </a:ext>
            </a:extLst>
          </p:cNvPr>
          <p:cNvSpPr>
            <a:spLocks noGrp="1"/>
          </p:cNvSpPr>
          <p:nvPr>
            <p:ph type="sldNum" sz="quarter" idx="12"/>
          </p:nvPr>
        </p:nvSpPr>
        <p:spPr/>
        <p:txBody>
          <a:bodyPr/>
          <a:lstStyle/>
          <a:p>
            <a:fld id="{51B785E3-51D0-49B5-A3F2-7F4742E743D6}" type="slidenum">
              <a:rPr lang="en-US" smtClean="0"/>
              <a:t>‹#›</a:t>
            </a:fld>
            <a:endParaRPr lang="en-US"/>
          </a:p>
        </p:txBody>
      </p:sp>
    </p:spTree>
    <p:extLst>
      <p:ext uri="{BB962C8B-B14F-4D97-AF65-F5344CB8AC3E}">
        <p14:creationId xmlns:p14="http://schemas.microsoft.com/office/powerpoint/2010/main" val="324880209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607B34-953F-46E2-9212-9C7904F30CEE}"/>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B27FD579-8E3D-4694-B59F-C72342EC3FFA}"/>
              </a:ext>
            </a:extLst>
          </p:cNvPr>
          <p:cNvSpPr>
            <a:spLocks noGrp="1"/>
          </p:cNvSpPr>
          <p:nvPr>
            <p:ph type="dt" sz="half" idx="10"/>
          </p:nvPr>
        </p:nvSpPr>
        <p:spPr/>
        <p:txBody>
          <a:bodyPr/>
          <a:lstStyle/>
          <a:p>
            <a:fld id="{4B524534-9969-4CB2-9ABD-C21CB6C0DCA9}" type="datetimeFigureOut">
              <a:rPr lang="en-US" smtClean="0"/>
              <a:t>8/16/2022</a:t>
            </a:fld>
            <a:endParaRPr lang="en-US"/>
          </a:p>
        </p:txBody>
      </p:sp>
      <p:sp>
        <p:nvSpPr>
          <p:cNvPr id="4" name="Footer Placeholder 3">
            <a:extLst>
              <a:ext uri="{FF2B5EF4-FFF2-40B4-BE49-F238E27FC236}">
                <a16:creationId xmlns:a16="http://schemas.microsoft.com/office/drawing/2014/main" id="{ED071574-27F1-4B7A-BAE3-2B6FCEC9906D}"/>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86D8E433-95CB-4471-BE93-57D289ED6B5D}"/>
              </a:ext>
            </a:extLst>
          </p:cNvPr>
          <p:cNvSpPr>
            <a:spLocks noGrp="1"/>
          </p:cNvSpPr>
          <p:nvPr>
            <p:ph type="sldNum" sz="quarter" idx="12"/>
          </p:nvPr>
        </p:nvSpPr>
        <p:spPr/>
        <p:txBody>
          <a:bodyPr/>
          <a:lstStyle/>
          <a:p>
            <a:fld id="{51B785E3-51D0-49B5-A3F2-7F4742E743D6}" type="slidenum">
              <a:rPr lang="en-US" smtClean="0"/>
              <a:t>‹#›</a:t>
            </a:fld>
            <a:endParaRPr lang="en-US"/>
          </a:p>
        </p:txBody>
      </p:sp>
    </p:spTree>
    <p:extLst>
      <p:ext uri="{BB962C8B-B14F-4D97-AF65-F5344CB8AC3E}">
        <p14:creationId xmlns:p14="http://schemas.microsoft.com/office/powerpoint/2010/main" val="466922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0ECB81F0-4DBF-48CB-B4EB-04051F47334B}"/>
              </a:ext>
            </a:extLst>
          </p:cNvPr>
          <p:cNvSpPr>
            <a:spLocks noGrp="1"/>
          </p:cNvSpPr>
          <p:nvPr>
            <p:ph type="dt" sz="half" idx="10"/>
          </p:nvPr>
        </p:nvSpPr>
        <p:spPr/>
        <p:txBody>
          <a:bodyPr/>
          <a:lstStyle/>
          <a:p>
            <a:fld id="{4B524534-9969-4CB2-9ABD-C21CB6C0DCA9}" type="datetimeFigureOut">
              <a:rPr lang="en-US" smtClean="0"/>
              <a:t>8/16/2022</a:t>
            </a:fld>
            <a:endParaRPr lang="en-US"/>
          </a:p>
        </p:txBody>
      </p:sp>
      <p:sp>
        <p:nvSpPr>
          <p:cNvPr id="3" name="Footer Placeholder 2">
            <a:extLst>
              <a:ext uri="{FF2B5EF4-FFF2-40B4-BE49-F238E27FC236}">
                <a16:creationId xmlns:a16="http://schemas.microsoft.com/office/drawing/2014/main" id="{0DC5B585-6DE1-4A09-91B3-11A8D113DB3B}"/>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4302F36D-2A84-4C8A-A101-3B1447C19DD9}"/>
              </a:ext>
            </a:extLst>
          </p:cNvPr>
          <p:cNvSpPr>
            <a:spLocks noGrp="1"/>
          </p:cNvSpPr>
          <p:nvPr>
            <p:ph type="sldNum" sz="quarter" idx="12"/>
          </p:nvPr>
        </p:nvSpPr>
        <p:spPr/>
        <p:txBody>
          <a:bodyPr/>
          <a:lstStyle/>
          <a:p>
            <a:fld id="{51B785E3-51D0-49B5-A3F2-7F4742E743D6}" type="slidenum">
              <a:rPr lang="en-US" smtClean="0"/>
              <a:t>‹#›</a:t>
            </a:fld>
            <a:endParaRPr lang="en-US"/>
          </a:p>
        </p:txBody>
      </p:sp>
    </p:spTree>
    <p:extLst>
      <p:ext uri="{BB962C8B-B14F-4D97-AF65-F5344CB8AC3E}">
        <p14:creationId xmlns:p14="http://schemas.microsoft.com/office/powerpoint/2010/main" val="200761634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8E10F9-CB47-4046-B486-183E7B046CE6}"/>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8D03C747-7154-4E65-B288-C0F5444BCF96}"/>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49D75969-9787-45FF-B02B-BD60FEF5187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BEE74412-3327-4562-A9B1-E3CD35962F90}"/>
              </a:ext>
            </a:extLst>
          </p:cNvPr>
          <p:cNvSpPr>
            <a:spLocks noGrp="1"/>
          </p:cNvSpPr>
          <p:nvPr>
            <p:ph type="dt" sz="half" idx="10"/>
          </p:nvPr>
        </p:nvSpPr>
        <p:spPr/>
        <p:txBody>
          <a:bodyPr/>
          <a:lstStyle/>
          <a:p>
            <a:fld id="{4B524534-9969-4CB2-9ABD-C21CB6C0DCA9}" type="datetimeFigureOut">
              <a:rPr lang="en-US" smtClean="0"/>
              <a:t>8/16/2022</a:t>
            </a:fld>
            <a:endParaRPr lang="en-US"/>
          </a:p>
        </p:txBody>
      </p:sp>
      <p:sp>
        <p:nvSpPr>
          <p:cNvPr id="6" name="Footer Placeholder 5">
            <a:extLst>
              <a:ext uri="{FF2B5EF4-FFF2-40B4-BE49-F238E27FC236}">
                <a16:creationId xmlns:a16="http://schemas.microsoft.com/office/drawing/2014/main" id="{7BD53315-3633-4ECA-B2A4-A1F648A35BAB}"/>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50E8B3A6-1D67-450F-91D0-7BE4DC5E410B}"/>
              </a:ext>
            </a:extLst>
          </p:cNvPr>
          <p:cNvSpPr>
            <a:spLocks noGrp="1"/>
          </p:cNvSpPr>
          <p:nvPr>
            <p:ph type="sldNum" sz="quarter" idx="12"/>
          </p:nvPr>
        </p:nvSpPr>
        <p:spPr/>
        <p:txBody>
          <a:bodyPr/>
          <a:lstStyle/>
          <a:p>
            <a:fld id="{51B785E3-51D0-49B5-A3F2-7F4742E743D6}" type="slidenum">
              <a:rPr lang="en-US" smtClean="0"/>
              <a:t>‹#›</a:t>
            </a:fld>
            <a:endParaRPr lang="en-US"/>
          </a:p>
        </p:txBody>
      </p:sp>
    </p:spTree>
    <p:extLst>
      <p:ext uri="{BB962C8B-B14F-4D97-AF65-F5344CB8AC3E}">
        <p14:creationId xmlns:p14="http://schemas.microsoft.com/office/powerpoint/2010/main" val="315180586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7B7C49-0AF4-4BCA-BD58-5CF270B44BF9}"/>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E5234198-316F-4B5C-A8F3-7DA172AC0DD9}"/>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D6B99583-D413-498F-8CDE-5451E602FB7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A09C6A98-151E-46AB-88EA-1F904395DAD6}"/>
              </a:ext>
            </a:extLst>
          </p:cNvPr>
          <p:cNvSpPr>
            <a:spLocks noGrp="1"/>
          </p:cNvSpPr>
          <p:nvPr>
            <p:ph type="dt" sz="half" idx="10"/>
          </p:nvPr>
        </p:nvSpPr>
        <p:spPr/>
        <p:txBody>
          <a:bodyPr/>
          <a:lstStyle/>
          <a:p>
            <a:fld id="{4B524534-9969-4CB2-9ABD-C21CB6C0DCA9}" type="datetimeFigureOut">
              <a:rPr lang="en-US" smtClean="0"/>
              <a:t>8/16/2022</a:t>
            </a:fld>
            <a:endParaRPr lang="en-US"/>
          </a:p>
        </p:txBody>
      </p:sp>
      <p:sp>
        <p:nvSpPr>
          <p:cNvPr id="6" name="Footer Placeholder 5">
            <a:extLst>
              <a:ext uri="{FF2B5EF4-FFF2-40B4-BE49-F238E27FC236}">
                <a16:creationId xmlns:a16="http://schemas.microsoft.com/office/drawing/2014/main" id="{781FD373-EEFF-4D93-BEDB-FAB3980983F3}"/>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631684BC-6EA4-40C1-BAC2-53CBBBBA8965}"/>
              </a:ext>
            </a:extLst>
          </p:cNvPr>
          <p:cNvSpPr>
            <a:spLocks noGrp="1"/>
          </p:cNvSpPr>
          <p:nvPr>
            <p:ph type="sldNum" sz="quarter" idx="12"/>
          </p:nvPr>
        </p:nvSpPr>
        <p:spPr/>
        <p:txBody>
          <a:bodyPr/>
          <a:lstStyle/>
          <a:p>
            <a:fld id="{51B785E3-51D0-49B5-A3F2-7F4742E743D6}" type="slidenum">
              <a:rPr lang="en-US" smtClean="0"/>
              <a:t>‹#›</a:t>
            </a:fld>
            <a:endParaRPr lang="en-US"/>
          </a:p>
        </p:txBody>
      </p:sp>
    </p:spTree>
    <p:extLst>
      <p:ext uri="{BB962C8B-B14F-4D97-AF65-F5344CB8AC3E}">
        <p14:creationId xmlns:p14="http://schemas.microsoft.com/office/powerpoint/2010/main" val="40668873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15506709-0A5C-4421-BC1B-068DA5C42FA0}"/>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3ADC4133-F497-49A1-A726-5A366B7E198D}"/>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FE213B9-C0F7-45D3-BD6C-98FC6F2D473B}"/>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B524534-9969-4CB2-9ABD-C21CB6C0DCA9}" type="datetimeFigureOut">
              <a:rPr lang="en-US" smtClean="0"/>
              <a:t>8/16/2022</a:t>
            </a:fld>
            <a:endParaRPr lang="en-US"/>
          </a:p>
        </p:txBody>
      </p:sp>
      <p:sp>
        <p:nvSpPr>
          <p:cNvPr id="5" name="Footer Placeholder 4">
            <a:extLst>
              <a:ext uri="{FF2B5EF4-FFF2-40B4-BE49-F238E27FC236}">
                <a16:creationId xmlns:a16="http://schemas.microsoft.com/office/drawing/2014/main" id="{522F9C1C-9F3E-47F1-B393-DFDEC0F4737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B49B7061-2E1E-4D31-A140-9F1497C08B28}"/>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1B785E3-51D0-49B5-A3F2-7F4742E743D6}" type="slidenum">
              <a:rPr lang="en-US" smtClean="0"/>
              <a:t>‹#›</a:t>
            </a:fld>
            <a:endParaRPr lang="en-US"/>
          </a:p>
        </p:txBody>
      </p:sp>
    </p:spTree>
    <p:extLst>
      <p:ext uri="{BB962C8B-B14F-4D97-AF65-F5344CB8AC3E}">
        <p14:creationId xmlns:p14="http://schemas.microsoft.com/office/powerpoint/2010/main" val="229683872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hyperlink" Target="https://onescotland.org/my-story/"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a:extLst>
              <a:ext uri="{FF2B5EF4-FFF2-40B4-BE49-F238E27FC236}">
                <a16:creationId xmlns:a16="http://schemas.microsoft.com/office/drawing/2014/main" id="{A67D3FCB-6BF5-7DE3-334C-09A5D1DB90E5}"/>
              </a:ext>
            </a:extLst>
          </p:cNvPr>
          <p:cNvSpPr>
            <a:spLocks noGrp="1"/>
          </p:cNvSpPr>
          <p:nvPr>
            <p:ph type="ctrTitle"/>
          </p:nvPr>
        </p:nvSpPr>
        <p:spPr>
          <a:xfrm>
            <a:off x="1524000" y="2261394"/>
            <a:ext cx="9144000" cy="3649662"/>
          </a:xfrm>
        </p:spPr>
        <p:txBody>
          <a:bodyPr>
            <a:normAutofit fontScale="90000"/>
          </a:bodyPr>
          <a:lstStyle/>
          <a:p>
            <a:r>
              <a:rPr lang="en-US" sz="5300" b="1" dirty="0">
                <a:solidFill>
                  <a:srgbClr val="1F497D"/>
                </a:solidFill>
                <a:latin typeface="Arial" panose="020B0604020202020204" pitchFamily="34" charset="0"/>
                <a:cs typeface="Arial" panose="020B0604020202020204" pitchFamily="34" charset="0"/>
              </a:rPr>
              <a:t>Higher Sociology</a:t>
            </a:r>
            <a:br>
              <a:rPr lang="en-US" sz="4800" b="1" dirty="0">
                <a:solidFill>
                  <a:srgbClr val="1F497D"/>
                </a:solidFill>
                <a:latin typeface="Arial" panose="020B0604020202020204" pitchFamily="34" charset="0"/>
                <a:cs typeface="Arial" panose="020B0604020202020204" pitchFamily="34" charset="0"/>
              </a:rPr>
            </a:br>
            <a:br>
              <a:rPr lang="en-US" sz="4800" b="1" dirty="0">
                <a:solidFill>
                  <a:srgbClr val="1F497D"/>
                </a:solidFill>
                <a:latin typeface="Arial" panose="020B0604020202020204" pitchFamily="34" charset="0"/>
                <a:cs typeface="Arial" panose="020B0604020202020204" pitchFamily="34" charset="0"/>
              </a:rPr>
            </a:br>
            <a:r>
              <a:rPr lang="en-US" sz="2900" b="1" dirty="0">
                <a:solidFill>
                  <a:srgbClr val="1F497D"/>
                </a:solidFill>
                <a:latin typeface="Arial" panose="020B0604020202020204" pitchFamily="34" charset="0"/>
                <a:cs typeface="Arial" panose="020B0604020202020204" pitchFamily="34" charset="0"/>
              </a:rPr>
              <a:t>Section 2: Culture and identity</a:t>
            </a:r>
            <a:br>
              <a:rPr lang="en-US" sz="2600" b="1" dirty="0">
                <a:solidFill>
                  <a:srgbClr val="1F497D"/>
                </a:solidFill>
                <a:latin typeface="Arial" panose="020B0604020202020204" pitchFamily="34" charset="0"/>
                <a:cs typeface="Arial" panose="020B0604020202020204" pitchFamily="34" charset="0"/>
              </a:rPr>
            </a:br>
            <a:br>
              <a:rPr lang="en-US" sz="2600" b="1" dirty="0">
                <a:solidFill>
                  <a:srgbClr val="1F497D"/>
                </a:solidFill>
                <a:latin typeface="Arial" panose="020B0604020202020204" pitchFamily="34" charset="0"/>
                <a:cs typeface="Arial" panose="020B0604020202020204" pitchFamily="34" charset="0"/>
              </a:rPr>
            </a:br>
            <a:r>
              <a:rPr lang="en-US" sz="2900" b="1" dirty="0">
                <a:solidFill>
                  <a:srgbClr val="1F497D"/>
                </a:solidFill>
                <a:latin typeface="Arial" panose="020B0604020202020204" pitchFamily="34" charset="0"/>
                <a:cs typeface="Arial" panose="020B0604020202020204" pitchFamily="34" charset="0"/>
              </a:rPr>
              <a:t>Lesson 3: </a:t>
            </a:r>
            <a:r>
              <a:rPr lang="en-GB" sz="2900" b="1" dirty="0">
                <a:solidFill>
                  <a:srgbClr val="1F497D"/>
                </a:solidFill>
                <a:latin typeface="Arial" panose="020B0604020202020204" pitchFamily="34" charset="0"/>
                <a:cs typeface="Arial" panose="020B0604020202020204" pitchFamily="34" charset="0"/>
              </a:rPr>
              <a:t>Concepts of power and status, and</a:t>
            </a:r>
            <a:br>
              <a:rPr lang="en-GB" sz="2900" b="1" dirty="0">
                <a:solidFill>
                  <a:srgbClr val="1F497D"/>
                </a:solidFill>
                <a:latin typeface="Arial" panose="020B0604020202020204" pitchFamily="34" charset="0"/>
                <a:cs typeface="Arial" panose="020B0604020202020204" pitchFamily="34" charset="0"/>
              </a:rPr>
            </a:br>
            <a:r>
              <a:rPr lang="en-GB" sz="2900" b="1" dirty="0">
                <a:solidFill>
                  <a:srgbClr val="1F497D"/>
                </a:solidFill>
                <a:latin typeface="Arial" panose="020B0604020202020204" pitchFamily="34" charset="0"/>
                <a:cs typeface="Arial" panose="020B0604020202020204" pitchFamily="34" charset="0"/>
              </a:rPr>
              <a:t>diversity, prejudice and discrimination</a:t>
            </a:r>
            <a:br>
              <a:rPr lang="en-GB" sz="2900" b="1" dirty="0">
                <a:solidFill>
                  <a:srgbClr val="1F497D"/>
                </a:solidFill>
                <a:latin typeface="Arial" panose="020B0604020202020204" pitchFamily="34" charset="0"/>
                <a:cs typeface="Arial" panose="020B0604020202020204" pitchFamily="34" charset="0"/>
              </a:rPr>
            </a:br>
            <a:br>
              <a:rPr lang="en-US" sz="2000" dirty="0"/>
            </a:br>
            <a:br>
              <a:rPr lang="en-US" sz="4800" b="1" dirty="0">
                <a:solidFill>
                  <a:srgbClr val="1F497D"/>
                </a:solidFill>
                <a:latin typeface="Arial" panose="020B0604020202020204" pitchFamily="34" charset="0"/>
                <a:cs typeface="Arial" panose="020B0604020202020204" pitchFamily="34" charset="0"/>
              </a:rPr>
            </a:br>
            <a:endParaRPr lang="en-US" sz="4800" b="1" dirty="0">
              <a:solidFill>
                <a:srgbClr val="1F497D"/>
              </a:solidFill>
              <a:latin typeface="Arial" panose="020B0604020202020204" pitchFamily="34" charset="0"/>
              <a:cs typeface="Arial" panose="020B0604020202020204" pitchFamily="34"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p:cNvSpPr>
            <a:spLocks noGrp="1"/>
          </p:cNvSpPr>
          <p:nvPr>
            <p:ph idx="1"/>
          </p:nvPr>
        </p:nvSpPr>
        <p:spPr>
          <a:xfrm>
            <a:off x="838200" y="1785938"/>
            <a:ext cx="10515600" cy="5322785"/>
          </a:xfrm>
        </p:spPr>
        <p:txBody>
          <a:bodyPr>
            <a:normAutofit fontScale="92500" lnSpcReduction="10000"/>
          </a:bodyPr>
          <a:lstStyle/>
          <a:p>
            <a:pPr marL="0" indent="0">
              <a:buNone/>
            </a:pPr>
            <a:r>
              <a:rPr lang="en-US" b="1" dirty="0">
                <a:solidFill>
                  <a:srgbClr val="1F497D"/>
                </a:solidFill>
                <a:latin typeface="Arial" panose="020B0604020202020204" pitchFamily="34" charset="0"/>
                <a:cs typeface="Arial" panose="020B0604020202020204" pitchFamily="34" charset="0"/>
              </a:rPr>
              <a:t>Power and status</a:t>
            </a:r>
          </a:p>
          <a:p>
            <a:pPr marL="0" indent="0">
              <a:lnSpc>
                <a:spcPct val="110000"/>
              </a:lnSpc>
              <a:spcBef>
                <a:spcPts val="1200"/>
              </a:spcBef>
              <a:buNone/>
              <a:tabLst>
                <a:tab pos="228600" algn="l"/>
              </a:tabLst>
            </a:pPr>
            <a:r>
              <a:rPr lang="en-GB" sz="2200" dirty="0">
                <a:solidFill>
                  <a:srgbClr val="1F497D"/>
                </a:solidFill>
                <a:latin typeface="Arial" panose="020B0604020202020204" pitchFamily="34" charset="0"/>
                <a:cs typeface="Arial" panose="020B0604020202020204" pitchFamily="34" charset="0"/>
              </a:rPr>
              <a:t>Power and status can determine both the type of culture that we are part of and the way in which we experience culture. Those with power in a society can create the dominant culture. Their beliefs, norms and values will become part of the culture that would be seen as ‘normal.’ </a:t>
            </a:r>
          </a:p>
          <a:p>
            <a:pPr marL="0" indent="0">
              <a:lnSpc>
                <a:spcPct val="110000"/>
              </a:lnSpc>
              <a:spcBef>
                <a:spcPts val="1200"/>
              </a:spcBef>
              <a:buNone/>
              <a:tabLst>
                <a:tab pos="228600" algn="l"/>
              </a:tabLst>
            </a:pPr>
            <a:r>
              <a:rPr lang="en-GB" sz="2200" dirty="0">
                <a:solidFill>
                  <a:srgbClr val="1F497D"/>
                </a:solidFill>
                <a:latin typeface="Arial" panose="020B0604020202020204" pitchFamily="34" charset="0"/>
                <a:cs typeface="Arial" panose="020B0604020202020204" pitchFamily="34" charset="0"/>
              </a:rPr>
              <a:t>Those with high status can determine what has cultural value (what is good, on trend, or relevant) and what is not. Those with status can also determine what high culture is and make it appear aspirational. </a:t>
            </a:r>
          </a:p>
          <a:p>
            <a:pPr marL="0" indent="0">
              <a:lnSpc>
                <a:spcPct val="110000"/>
              </a:lnSpc>
              <a:spcBef>
                <a:spcPts val="1200"/>
              </a:spcBef>
              <a:buNone/>
              <a:tabLst>
                <a:tab pos="228600" algn="l"/>
              </a:tabLst>
            </a:pPr>
            <a:r>
              <a:rPr lang="en-GB" sz="2200" dirty="0">
                <a:solidFill>
                  <a:srgbClr val="1F497D"/>
                </a:solidFill>
                <a:latin typeface="Arial" panose="020B0604020202020204" pitchFamily="34" charset="0"/>
                <a:cs typeface="Arial" panose="020B0604020202020204" pitchFamily="34" charset="0"/>
              </a:rPr>
              <a:t>Those without power and status are the consumers of the culture. Those without power and status who try to influence the mainstream culture are likely to find it difficult and may be opposed and viewed as unsocial or antisocial in promoting something that is not part of the cultural norm. This is sometimes seen as counterculture. </a:t>
            </a:r>
          </a:p>
          <a:p>
            <a:pPr marL="0" indent="0">
              <a:lnSpc>
                <a:spcPct val="110000"/>
              </a:lnSpc>
              <a:spcBef>
                <a:spcPts val="1200"/>
              </a:spcBef>
              <a:buNone/>
              <a:tabLst>
                <a:tab pos="228600" algn="l"/>
              </a:tabLst>
            </a:pPr>
            <a:r>
              <a:rPr lang="en-GB" sz="2200" dirty="0">
                <a:solidFill>
                  <a:srgbClr val="1F497D"/>
                </a:solidFill>
                <a:latin typeface="Arial" panose="020B0604020202020204" pitchFamily="34" charset="0"/>
                <a:cs typeface="Arial" panose="020B0604020202020204" pitchFamily="34" charset="0"/>
              </a:rPr>
              <a:t>Counter-culture is a subculture whose values and norms of behaviour differ substantially from those of mainstream society.</a:t>
            </a:r>
          </a:p>
        </p:txBody>
      </p:sp>
      <p:sp>
        <p:nvSpPr>
          <p:cNvPr id="4" name="Title 1">
            <a:extLst>
              <a:ext uri="{FF2B5EF4-FFF2-40B4-BE49-F238E27FC236}">
                <a16:creationId xmlns:a16="http://schemas.microsoft.com/office/drawing/2014/main" id="{622B8F27-7961-5391-0715-94ACD4EB6921}"/>
              </a:ext>
            </a:extLst>
          </p:cNvPr>
          <p:cNvSpPr>
            <a:spLocks noGrp="1"/>
          </p:cNvSpPr>
          <p:nvPr>
            <p:ph type="title"/>
          </p:nvPr>
        </p:nvSpPr>
        <p:spPr>
          <a:xfrm>
            <a:off x="838200" y="708025"/>
            <a:ext cx="10515600" cy="1325563"/>
          </a:xfrm>
        </p:spPr>
        <p:txBody>
          <a:bodyPr>
            <a:normAutofit fontScale="90000"/>
          </a:bodyPr>
          <a:lstStyle/>
          <a:p>
            <a:r>
              <a:rPr lang="en-GB" sz="3100" b="1" dirty="0">
                <a:solidFill>
                  <a:srgbClr val="1F497D"/>
                </a:solidFill>
                <a:latin typeface="Arial" panose="020B0604020202020204" pitchFamily="34" charset="0"/>
                <a:ea typeface="+mn-ea"/>
                <a:cs typeface="Arial" panose="020B0604020202020204" pitchFamily="34" charset="0"/>
              </a:rPr>
              <a:t>Culture and identity: concepts of power, status, diversity, prejudice and discrimination</a:t>
            </a:r>
            <a:br>
              <a:rPr lang="en-GB" sz="4400" b="1" dirty="0">
                <a:solidFill>
                  <a:srgbClr val="1F497D"/>
                </a:solidFill>
                <a:latin typeface="Arial" panose="020B0604020202020204" pitchFamily="34" charset="0"/>
                <a:ea typeface="+mn-ea"/>
                <a:cs typeface="Arial" panose="020B0604020202020204" pitchFamily="34" charset="0"/>
              </a:rPr>
            </a:br>
            <a:endParaRPr lang="en-GB"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p:cNvSpPr>
            <a:spLocks noGrp="1"/>
          </p:cNvSpPr>
          <p:nvPr>
            <p:ph idx="1"/>
          </p:nvPr>
        </p:nvSpPr>
        <p:spPr>
          <a:xfrm>
            <a:off x="838200" y="2000250"/>
            <a:ext cx="10515600" cy="4124325"/>
          </a:xfrm>
        </p:spPr>
        <p:txBody>
          <a:bodyPr>
            <a:normAutofit/>
          </a:bodyPr>
          <a:lstStyle/>
          <a:p>
            <a:pPr marL="0" indent="0">
              <a:spcBef>
                <a:spcPts val="1200"/>
              </a:spcBef>
              <a:spcAft>
                <a:spcPts val="300"/>
              </a:spcAft>
              <a:buNone/>
              <a:tabLst>
                <a:tab pos="228600" algn="l"/>
              </a:tabLst>
            </a:pPr>
            <a:r>
              <a:rPr lang="en-GB" sz="2600" b="1" dirty="0">
                <a:solidFill>
                  <a:srgbClr val="1F497D"/>
                </a:solidFill>
                <a:latin typeface="Arial" panose="020B0604020202020204" pitchFamily="34" charset="0"/>
                <a:cs typeface="Arial" panose="020B0604020202020204" pitchFamily="34" charset="0"/>
              </a:rPr>
              <a:t>Diversity, prejudice and discrimination</a:t>
            </a:r>
          </a:p>
          <a:p>
            <a:pPr marL="0" indent="0">
              <a:spcBef>
                <a:spcPts val="1200"/>
              </a:spcBef>
              <a:buNone/>
              <a:tabLst>
                <a:tab pos="228600" algn="l"/>
              </a:tabLst>
            </a:pPr>
            <a:r>
              <a:rPr lang="en-GB" sz="2200" dirty="0">
                <a:solidFill>
                  <a:srgbClr val="1F497D"/>
                </a:solidFill>
                <a:latin typeface="Arial" panose="020B0604020202020204" pitchFamily="34" charset="0"/>
                <a:cs typeface="Arial" panose="020B0604020202020204" pitchFamily="34" charset="0"/>
              </a:rPr>
              <a:t>In recent times, there have been many changes in Scotland that make it a more tolerant and accepting place for people who may be seen to be in some way different from the norm. </a:t>
            </a:r>
          </a:p>
          <a:p>
            <a:pPr marL="0" indent="0">
              <a:spcBef>
                <a:spcPts val="1200"/>
              </a:spcBef>
              <a:buNone/>
              <a:tabLst>
                <a:tab pos="228600" algn="l"/>
              </a:tabLst>
            </a:pPr>
            <a:r>
              <a:rPr lang="en-GB" sz="2200" dirty="0">
                <a:solidFill>
                  <a:srgbClr val="1F497D"/>
                </a:solidFill>
                <a:latin typeface="Arial" panose="020B0604020202020204" pitchFamily="34" charset="0"/>
                <a:cs typeface="Arial" panose="020B0604020202020204" pitchFamily="34" charset="0"/>
              </a:rPr>
              <a:t>Many different types of people may suffer prejudice and discrimination. This link looks at four main areas: transgender, sexuality, ethnicity and disability.</a:t>
            </a:r>
          </a:p>
          <a:p>
            <a:pPr marL="0" indent="0">
              <a:lnSpc>
                <a:spcPts val="1400"/>
              </a:lnSpc>
              <a:buNone/>
              <a:tabLst>
                <a:tab pos="180340" algn="l"/>
                <a:tab pos="457200" algn="l"/>
              </a:tabLst>
            </a:pPr>
            <a:r>
              <a:rPr lang="en-GB" sz="2200" dirty="0">
                <a:effectLst/>
                <a:latin typeface="Arial" panose="020B0604020202020204" pitchFamily="34" charset="0"/>
                <a:ea typeface="Times New Roman" panose="02020603050405020304" pitchFamily="18" charset="0"/>
                <a:cs typeface="Times New Roman" panose="02020603050405020304" pitchFamily="18" charset="0"/>
              </a:rPr>
              <a:t> </a:t>
            </a:r>
          </a:p>
          <a:p>
            <a:pPr marL="0" indent="0" eaLnBrk="0" hangingPunct="0">
              <a:lnSpc>
                <a:spcPts val="1400"/>
              </a:lnSpc>
              <a:spcBef>
                <a:spcPts val="20"/>
              </a:spcBef>
              <a:spcAft>
                <a:spcPts val="600"/>
              </a:spcAft>
              <a:buNone/>
              <a:tabLst>
                <a:tab pos="180340" algn="l"/>
                <a:tab pos="457200" algn="l"/>
              </a:tabLst>
            </a:pPr>
            <a:r>
              <a:rPr lang="en-GB" sz="2200" u="sng" dirty="0">
                <a:solidFill>
                  <a:srgbClr val="0000FF"/>
                </a:solidFill>
                <a:effectLst/>
                <a:latin typeface="Arial" panose="020B0604020202020204" pitchFamily="34" charset="0"/>
                <a:ea typeface="Times New Roman" panose="02020603050405020304" pitchFamily="18" charset="0"/>
                <a:cs typeface="Times New Roman" panose="02020603050405020304" pitchFamily="18" charset="0"/>
                <a:hlinkClick r:id="rId2"/>
              </a:rPr>
              <a:t>My</a:t>
            </a:r>
            <a:r>
              <a:rPr lang="en-GB" sz="2200" u="sng" spc="-25" dirty="0">
                <a:solidFill>
                  <a:srgbClr val="0000FF"/>
                </a:solidFill>
                <a:effectLst/>
                <a:latin typeface="Arial" panose="020B0604020202020204" pitchFamily="34" charset="0"/>
                <a:ea typeface="Times New Roman" panose="02020603050405020304" pitchFamily="18" charset="0"/>
                <a:cs typeface="Times New Roman" panose="02020603050405020304" pitchFamily="18" charset="0"/>
                <a:hlinkClick r:id="rId2"/>
              </a:rPr>
              <a:t> </a:t>
            </a:r>
            <a:r>
              <a:rPr lang="en-GB" sz="2200" u="sng" dirty="0">
                <a:solidFill>
                  <a:srgbClr val="0000FF"/>
                </a:solidFill>
                <a:effectLst/>
                <a:latin typeface="Arial" panose="020B0604020202020204" pitchFamily="34" charset="0"/>
                <a:ea typeface="Times New Roman" panose="02020603050405020304" pitchFamily="18" charset="0"/>
                <a:cs typeface="Times New Roman" panose="02020603050405020304" pitchFamily="18" charset="0"/>
                <a:hlinkClick r:id="rId2"/>
              </a:rPr>
              <a:t>Story</a:t>
            </a:r>
            <a:r>
              <a:rPr lang="en-GB" sz="2200" u="sng" spc="-25" dirty="0">
                <a:solidFill>
                  <a:srgbClr val="0000FF"/>
                </a:solidFill>
                <a:effectLst/>
                <a:latin typeface="Arial" panose="020B0604020202020204" pitchFamily="34" charset="0"/>
                <a:ea typeface="Times New Roman" panose="02020603050405020304" pitchFamily="18" charset="0"/>
                <a:cs typeface="Times New Roman" panose="02020603050405020304" pitchFamily="18" charset="0"/>
                <a:hlinkClick r:id="rId2"/>
              </a:rPr>
              <a:t> </a:t>
            </a:r>
            <a:r>
              <a:rPr lang="en-GB" sz="2200" u="sng" dirty="0">
                <a:solidFill>
                  <a:srgbClr val="0000FF"/>
                </a:solidFill>
                <a:effectLst/>
                <a:latin typeface="Arial" panose="020B0604020202020204" pitchFamily="34" charset="0"/>
                <a:ea typeface="Times New Roman" panose="02020603050405020304" pitchFamily="18" charset="0"/>
                <a:cs typeface="Times New Roman" panose="02020603050405020304" pitchFamily="18" charset="0"/>
                <a:hlinkClick r:id="rId2"/>
              </a:rPr>
              <a:t>—</a:t>
            </a:r>
            <a:r>
              <a:rPr lang="en-GB" sz="2200" u="sng" spc="-25" dirty="0">
                <a:solidFill>
                  <a:srgbClr val="0000FF"/>
                </a:solidFill>
                <a:effectLst/>
                <a:latin typeface="Arial" panose="020B0604020202020204" pitchFamily="34" charset="0"/>
                <a:ea typeface="Times New Roman" panose="02020603050405020304" pitchFamily="18" charset="0"/>
                <a:cs typeface="Times New Roman" panose="02020603050405020304" pitchFamily="18" charset="0"/>
                <a:hlinkClick r:id="rId2"/>
              </a:rPr>
              <a:t> </a:t>
            </a:r>
            <a:r>
              <a:rPr lang="en-GB" sz="2200" u="sng" dirty="0">
                <a:solidFill>
                  <a:srgbClr val="0000FF"/>
                </a:solidFill>
                <a:effectLst/>
                <a:latin typeface="Arial" panose="020B0604020202020204" pitchFamily="34" charset="0"/>
                <a:ea typeface="Times New Roman" panose="02020603050405020304" pitchFamily="18" charset="0"/>
                <a:cs typeface="Times New Roman" panose="02020603050405020304" pitchFamily="18" charset="0"/>
                <a:hlinkClick r:id="rId2"/>
              </a:rPr>
              <a:t>One Scotland</a:t>
            </a:r>
            <a:endParaRPr lang="en-GB" sz="2200" dirty="0">
              <a:effectLst/>
              <a:latin typeface="Arial" panose="020B0604020202020204" pitchFamily="34" charset="0"/>
              <a:ea typeface="Times New Roman" panose="02020603050405020304" pitchFamily="18" charset="0"/>
              <a:cs typeface="Times New Roman" panose="02020603050405020304" pitchFamily="18" charset="0"/>
            </a:endParaRPr>
          </a:p>
        </p:txBody>
      </p:sp>
      <p:sp>
        <p:nvSpPr>
          <p:cNvPr id="10" name="Title 1">
            <a:extLst>
              <a:ext uri="{FF2B5EF4-FFF2-40B4-BE49-F238E27FC236}">
                <a16:creationId xmlns:a16="http://schemas.microsoft.com/office/drawing/2014/main" id="{EE2AED25-2E92-A845-B4FC-697A8DB2E958}"/>
              </a:ext>
            </a:extLst>
          </p:cNvPr>
          <p:cNvSpPr>
            <a:spLocks noGrp="1"/>
          </p:cNvSpPr>
          <p:nvPr>
            <p:ph type="title"/>
          </p:nvPr>
        </p:nvSpPr>
        <p:spPr>
          <a:xfrm>
            <a:off x="838200" y="955675"/>
            <a:ext cx="10515600" cy="1325563"/>
          </a:xfrm>
        </p:spPr>
        <p:txBody>
          <a:bodyPr>
            <a:normAutofit fontScale="90000"/>
          </a:bodyPr>
          <a:lstStyle/>
          <a:p>
            <a:r>
              <a:rPr lang="en-GB" sz="3100" b="1" dirty="0">
                <a:solidFill>
                  <a:srgbClr val="1F497D"/>
                </a:solidFill>
                <a:latin typeface="Arial" panose="020B0604020202020204" pitchFamily="34" charset="0"/>
                <a:ea typeface="+mn-ea"/>
                <a:cs typeface="Arial" panose="020B0604020202020204" pitchFamily="34" charset="0"/>
              </a:rPr>
              <a:t>Culture and identity: concepts of power, status, diversity, prejudice and discrimination</a:t>
            </a:r>
            <a:br>
              <a:rPr lang="en-GB" sz="4400" b="1" dirty="0">
                <a:solidFill>
                  <a:srgbClr val="1F497D"/>
                </a:solidFill>
                <a:latin typeface="Arial" panose="020B0604020202020204" pitchFamily="34" charset="0"/>
                <a:ea typeface="+mn-ea"/>
                <a:cs typeface="Arial" panose="020B0604020202020204" pitchFamily="34" charset="0"/>
              </a:rPr>
            </a:br>
            <a:endParaRPr lang="en-GB" dirty="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EE1584DF9C2DEA47845A1C952B26F813" ma:contentTypeVersion="4" ma:contentTypeDescription="Create a new document." ma:contentTypeScope="" ma:versionID="fdff0fe4e43fa8a7e7fbafa0bcc71c5a">
  <xsd:schema xmlns:xsd="http://www.w3.org/2001/XMLSchema" xmlns:xs="http://www.w3.org/2001/XMLSchema" xmlns:p="http://schemas.microsoft.com/office/2006/metadata/properties" xmlns:ns2="1a5630b0-0adb-4d3e-b9d4-c5e9f861965a" targetNamespace="http://schemas.microsoft.com/office/2006/metadata/properties" ma:root="true" ma:fieldsID="0124f1dd66f649287b2c04177d357f14" ns2:_="">
    <xsd:import namespace="1a5630b0-0adb-4d3e-b9d4-c5e9f861965a"/>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a5630b0-0adb-4d3e-b9d4-c5e9f861965a"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E5FC14E5-E772-4B89-874D-04AB86566D55}"/>
</file>

<file path=customXml/itemProps2.xml><?xml version="1.0" encoding="utf-8"?>
<ds:datastoreItem xmlns:ds="http://schemas.openxmlformats.org/officeDocument/2006/customXml" ds:itemID="{2EC71440-978D-46F8-8777-B0BC17CC72EA}"/>
</file>

<file path=customXml/itemProps3.xml><?xml version="1.0" encoding="utf-8"?>
<ds:datastoreItem xmlns:ds="http://schemas.openxmlformats.org/officeDocument/2006/customXml" ds:itemID="{95394140-C346-4F20-ADDC-840AD4E208C2}"/>
</file>

<file path=docProps/app.xml><?xml version="1.0" encoding="utf-8"?>
<Properties xmlns="http://schemas.openxmlformats.org/officeDocument/2006/extended-properties" xmlns:vt="http://schemas.openxmlformats.org/officeDocument/2006/docPropsVTypes">
  <TotalTime>0</TotalTime>
  <Words>315</Words>
  <Application>Microsoft Office PowerPoint</Application>
  <PresentationFormat>Widescreen</PresentationFormat>
  <Paragraphs>13</Paragraphs>
  <Slides>3</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3</vt:i4>
      </vt:variant>
    </vt:vector>
  </HeadingPairs>
  <TitlesOfParts>
    <vt:vector size="7" baseType="lpstr">
      <vt:lpstr>Arial</vt:lpstr>
      <vt:lpstr>Calibri</vt:lpstr>
      <vt:lpstr>Calibri Light</vt:lpstr>
      <vt:lpstr>Office Theme</vt:lpstr>
      <vt:lpstr>Higher Sociology  Section 2: Culture and identity  Lesson 3: Concepts of power and status, and diversity, prejudice and discrimination   </vt:lpstr>
      <vt:lpstr>Culture and identity: concepts of power, status, diversity, prejudice and discrimination </vt:lpstr>
      <vt:lpstr>Culture and identity: concepts of power, status, diversity, prejudice and discrimination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Higher Sciology Culture Identity Lesson 3 Concepts of power and status</dc:title>
  <dc:creator/>
  <cp:lastModifiedBy/>
  <cp:revision>1</cp:revision>
  <dcterms:created xsi:type="dcterms:W3CDTF">2022-08-16T14:02:39Z</dcterms:created>
  <dcterms:modified xsi:type="dcterms:W3CDTF">2022-08-16T14:04:47Z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0x010100EE1584DF9C2DEA47845A1C952B26F813</vt:lpwstr>
  </property>
</Properties>
</file>