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76" r:id="rId4"/>
    <p:sldId id="277" r:id="rId5"/>
    <p:sldId id="278" r:id="rId6"/>
    <p:sldId id="279" r:id="rId7"/>
    <p:sldId id="280" r:id="rId8"/>
    <p:sldId id="281" r:id="rId9"/>
    <p:sldId id="282" r:id="rId10"/>
    <p:sldId id="28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a:extLst>
              <a:ext uri="{FF2B5EF4-FFF2-40B4-BE49-F238E27FC236}">
                <a16:creationId xmlns:a16="http://schemas.microsoft.com/office/drawing/2014/main" id="{DD4E5015-5F9D-F95F-2E77-FC15C1F7036E}"/>
              </a:ext>
            </a:extLst>
          </p:cNvPr>
          <p:cNvSpPr>
            <a:spLocks noGrp="1"/>
          </p:cNvSpPr>
          <p:nvPr>
            <p:ph type="ctrTitle"/>
          </p:nvPr>
        </p:nvSpPr>
        <p:spPr>
          <a:xfrm>
            <a:off x="1524000" y="20899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4: The formation of gender identity (including three theories)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3: Marxism 2</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formation of gender identity has therefore developed in capitalist society as the needs of the ruling class have changed.</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the 1950s, the typical breadwinner man provided for his family from his wages. Women were typically viewed as a ‘reserve pool of labour’ to be drawn upon when required.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an effort to increase production, the modern capitalist society requires that there be two incomes to provide for the family, effectively paying the same amount as previously, but getting double the worker output.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Thus, whatever stage of capitalist development a society has reached influences the gendered roles in society and the identity formation of individuals. </a:t>
            </a: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6570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Socialisation</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formation of gender identity occurs during socialisation and is therefore ongoing as socialisation continues.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primary socialisation, there are many recognisable influences in the formation of gender identity: the clothes we dress babies and small children in, the toys they play with, our expectations of them, and the stories we read to them. Many of these help to reinforce not only the biological sex of a child but also their gender </a:t>
            </a:r>
            <a:br>
              <a:rPr lang="en-GB" sz="2200" dirty="0">
                <a:solidFill>
                  <a:srgbClr val="1F497D"/>
                </a:solidFill>
                <a:latin typeface="Arial" panose="020B0604020202020204" pitchFamily="34" charset="0"/>
                <a:cs typeface="Arial" panose="020B0604020202020204" pitchFamily="34" charset="0"/>
              </a:rPr>
            </a:br>
            <a:r>
              <a:rPr lang="en-GB" sz="2200" dirty="0">
                <a:solidFill>
                  <a:srgbClr val="1F497D"/>
                </a:solidFill>
                <a:latin typeface="Arial" panose="020B0604020202020204" pitchFamily="34" charset="0"/>
                <a:cs typeface="Arial" panose="020B0604020202020204" pitchFamily="34" charset="0"/>
              </a:rPr>
              <a:t>identity — that is an individual’s sense of whether they are male, female or otherwise, and what that means to them.</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D9645-9559-4FF4-7A83-F15FABA724C4}"/>
              </a:ext>
            </a:extLst>
          </p:cNvPr>
          <p:cNvSpPr>
            <a:spLocks noGrp="1"/>
          </p:cNvSpPr>
          <p:nvPr>
            <p:ph type="title"/>
          </p:nvPr>
        </p:nvSpPr>
        <p:spPr/>
        <p:txBody>
          <a:bodyPr>
            <a:normAutofit/>
          </a:bodyPr>
          <a:lstStyle/>
          <a:p>
            <a:r>
              <a:rPr kumimoji="0" lang="en-GB" sz="3200" b="1" i="0" u="none" strike="noStrike" kern="1200" cap="none" spc="0" normalizeH="0" baseline="0" noProof="0" dirty="0">
                <a:ln>
                  <a:noFill/>
                </a:ln>
                <a:solidFill>
                  <a:srgbClr val="1F497D"/>
                </a:solidFill>
                <a:effectLst/>
                <a:uLnTx/>
                <a:uFillTx/>
                <a:latin typeface="Arial" panose="020B0604020202020204" pitchFamily="34" charset="0"/>
                <a:ea typeface="+mj-ea"/>
                <a:cs typeface="Arial" panose="020B0604020202020204" pitchFamily="34" charset="0"/>
              </a:rPr>
              <a:t>Culture and identity: the formation of gender identity </a:t>
            </a:r>
            <a:endParaRPr lang="en-GB" sz="4000" dirty="0"/>
          </a:p>
        </p:txBody>
      </p:sp>
      <p:sp>
        <p:nvSpPr>
          <p:cNvPr id="5" name="Content Placeholder">
            <a:extLst>
              <a:ext uri="{FF2B5EF4-FFF2-40B4-BE49-F238E27FC236}">
                <a16:creationId xmlns:a16="http://schemas.microsoft.com/office/drawing/2014/main" id="{FCFDC516-1161-FA83-A0C1-235DA5D406E0}"/>
              </a:ext>
            </a:extLst>
          </p:cNvPr>
          <p:cNvSpPr>
            <a:spLocks noGrp="1"/>
          </p:cNvSpPr>
          <p:nvPr>
            <p:ph idx="1"/>
          </p:nvPr>
        </p:nvSpPr>
        <p:spPr>
          <a:xfrm>
            <a:off x="838200" y="1566863"/>
            <a:ext cx="10515600" cy="4351338"/>
          </a:xfrm>
        </p:spPr>
        <p:txBody>
          <a:bodyPr>
            <a:normAutofit fontScale="92500" lnSpcReduction="10000"/>
          </a:bodyPr>
          <a:lstStyle/>
          <a:p>
            <a:pPr marL="0" indent="0">
              <a:lnSpc>
                <a:spcPct val="100000"/>
              </a:lnSpc>
              <a:spcBef>
                <a:spcPts val="1200"/>
              </a:spcBef>
              <a:buNone/>
              <a:tabLst>
                <a:tab pos="228600" algn="l"/>
              </a:tabLst>
            </a:pPr>
            <a:r>
              <a:rPr lang="en-US" b="1" dirty="0">
                <a:solidFill>
                  <a:srgbClr val="1F497D"/>
                </a:solidFill>
                <a:latin typeface="Arial" panose="020B0604020202020204" pitchFamily="34" charset="0"/>
                <a:cs typeface="Arial" panose="020B0604020202020204" pitchFamily="34" charset="0"/>
              </a:rPr>
              <a:t>Socialisation (continued)</a:t>
            </a:r>
          </a:p>
          <a:p>
            <a:pPr marL="0" indent="0">
              <a:lnSpc>
                <a:spcPct val="100000"/>
              </a:lnSpc>
              <a:spcBef>
                <a:spcPts val="1200"/>
              </a:spcBef>
              <a:buNone/>
              <a:tabLst>
                <a:tab pos="228600" algn="l"/>
              </a:tabLst>
            </a:pPr>
            <a:r>
              <a:rPr lang="en-US" sz="2200" b="1">
                <a:solidFill>
                  <a:srgbClr val="1F497D"/>
                </a:solidFill>
                <a:latin typeface="Arial" panose="020B0604020202020204" pitchFamily="34" charset="0"/>
                <a:cs typeface="Arial" panose="020B0604020202020204" pitchFamily="34" charset="0"/>
              </a:rPr>
              <a:t>Agents </a:t>
            </a:r>
            <a:r>
              <a:rPr lang="en-US" sz="2200" b="1" dirty="0">
                <a:solidFill>
                  <a:srgbClr val="1F497D"/>
                </a:solidFill>
                <a:latin typeface="Arial" panose="020B0604020202020204" pitchFamily="34" charset="0"/>
                <a:cs typeface="Arial" panose="020B0604020202020204" pitchFamily="34" charset="0"/>
              </a:rPr>
              <a:t>of secondary socialisation:</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media: </a:t>
            </a:r>
            <a:r>
              <a:rPr lang="en-GB" sz="2200" dirty="0">
                <a:solidFill>
                  <a:srgbClr val="1F497D"/>
                </a:solidFill>
                <a:latin typeface="Arial" panose="020B0604020202020204" pitchFamily="34" charset="0"/>
                <a:cs typeface="Arial" panose="020B0604020202020204" pitchFamily="34" charset="0"/>
              </a:rPr>
              <a:t>in secondary socialisation, the media can contribute to the development of gender identities – through adverts and role models, for example </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education: </a:t>
            </a:r>
            <a:r>
              <a:rPr lang="en-GB" sz="2200" dirty="0">
                <a:solidFill>
                  <a:srgbClr val="1F497D"/>
                </a:solidFill>
                <a:latin typeface="Arial" panose="020B0604020202020204" pitchFamily="34" charset="0"/>
                <a:cs typeface="Arial" panose="020B0604020202020204" pitchFamily="34" charset="0"/>
              </a:rPr>
              <a:t>potential existence of a gendered curriculum, whether explicit or not </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religions: </a:t>
            </a:r>
            <a:r>
              <a:rPr lang="en-GB" sz="2200" dirty="0">
                <a:solidFill>
                  <a:srgbClr val="1F497D"/>
                </a:solidFill>
                <a:latin typeface="Arial" panose="020B0604020202020204" pitchFamily="34" charset="0"/>
                <a:cs typeface="Arial" panose="020B0604020202020204" pitchFamily="34" charset="0"/>
              </a:rPr>
              <a:t>can have fixed views about gender identities; many have no female clerics and have different expectations of male and female worshippers </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workplace: </a:t>
            </a:r>
            <a:r>
              <a:rPr lang="en-GB" sz="2200" dirty="0">
                <a:solidFill>
                  <a:srgbClr val="1F497D"/>
                </a:solidFill>
                <a:latin typeface="Arial" panose="020B0604020202020204" pitchFamily="34" charset="0"/>
                <a:cs typeface="Arial" panose="020B0604020202020204" pitchFamily="34" charset="0"/>
              </a:rPr>
              <a:t>can reinforce gender identities, and many men and women’s experiences in the workplace can continue to shape their own gender identities </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peer groups: </a:t>
            </a:r>
            <a:r>
              <a:rPr lang="en-GB" sz="2200" dirty="0">
                <a:solidFill>
                  <a:srgbClr val="1F497D"/>
                </a:solidFill>
                <a:latin typeface="Arial" panose="020B0604020202020204" pitchFamily="34" charset="0"/>
                <a:cs typeface="Arial" panose="020B0604020202020204" pitchFamily="34" charset="0"/>
              </a:rPr>
              <a:t>can reinforce entrenched gender identities and make it difficult for individuals to explore other aspects of their own gender identity</a:t>
            </a:r>
          </a:p>
          <a:p>
            <a:pPr marL="0" indent="0">
              <a:lnSpc>
                <a:spcPct val="100000"/>
              </a:lnSpc>
              <a:spcBef>
                <a:spcPts val="1200"/>
              </a:spcBef>
              <a:buNone/>
              <a:tabLst>
                <a:tab pos="228600" algn="l"/>
              </a:tabLst>
            </a:pPr>
            <a:endParaRPr lang="en-US" sz="26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6970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1: Functionalism 1</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Talcott Parsons, writing in the 1950s, viewed the modern ‘nuclear family’ in industrial society as specialising in two basic functions: the socialisation of the young and the stabilisation of adult personalities. Within the family, women have traditionally been primarily responsible for the socialisation of the young. Parsons believed that giving birth to and nursing babies meant that women had a closer relationship with them. For Parsons, the modern family emphasised this and the woman’s role as expressive — providing warmth, security and emotional support. The man’s role as the breadwinner was seen as instrumental, and one that caused stress and anxiety, which the woman was to relieve.</a:t>
            </a: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0674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1: Functionalism 2</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Parsons argued that there had to be a clear-cut division of labour within the family for it to work efficiently, necessitating highly specialised gender identities. The differences in experiences for women — in the family, in education and in the workplace — were therefore a necessary part of the functioning of society. Parsons is criticised for idealising the family.</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Two mutually supportive spouses meeting each other’s needs may not be the reality for many. Parsons also largely focused on a middle-class, white, American experience of family and did not consider differences between classes and among different ethnicities.</a:t>
            </a: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8830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2: Feminism 1</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Ann Oakley rejects the notion of a natural or inevitable division of labour on the basis of sex. Oakley points out that the divisions are not universal (some societies arrange childcare and other tasks differently).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Oakley argues that the ‘expressive’ housewife-mother role is not necessary for a family to function, and that it exists merely for the convenience of men. Oakley concludes that gender roles are culturally (rather than biologically) determined.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Evidence from other societies shows that there are no tasks, other than actually giving birth, which are done exclusively by women. Gender roles are learned through socialisation as society passes on the expectations of what it means to be a man or a woman.</a:t>
            </a: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1333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90688"/>
            <a:ext cx="10515600" cy="4351338"/>
          </a:xfrm>
        </p:spPr>
        <p:txBody>
          <a:bodyPr>
            <a:normAutofit lnSpcReduction="10000"/>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2: Feminism 2</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Many feminists believe that the formation of gender identity through socialisation shapes the behaviour of girls and boys from an early age. They see this being done in four main ways:</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manipulation: </a:t>
            </a:r>
            <a:r>
              <a:rPr lang="en-GB" sz="2200" dirty="0">
                <a:solidFill>
                  <a:srgbClr val="1F497D"/>
                </a:solidFill>
                <a:latin typeface="Arial" panose="020B0604020202020204" pitchFamily="34" charset="0"/>
                <a:cs typeface="Arial" panose="020B0604020202020204" pitchFamily="34" charset="0"/>
              </a:rPr>
              <a:t>affecting the child’s self-concept by dressing them in a certain way</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canalisation: </a:t>
            </a:r>
            <a:r>
              <a:rPr lang="en-GB" sz="2200" dirty="0">
                <a:solidFill>
                  <a:srgbClr val="1F497D"/>
                </a:solidFill>
                <a:latin typeface="Arial" panose="020B0604020202020204" pitchFamily="34" charset="0"/>
                <a:cs typeface="Arial" panose="020B0604020202020204" pitchFamily="34" charset="0"/>
              </a:rPr>
              <a:t>directing girls and boys towards different objects, particularly toys that mimic the roles they are to play in later life</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verbal appellation: </a:t>
            </a:r>
            <a:r>
              <a:rPr lang="en-GB" sz="2200" dirty="0">
                <a:solidFill>
                  <a:srgbClr val="1F497D"/>
                </a:solidFill>
                <a:latin typeface="Arial" panose="020B0604020202020204" pitchFamily="34" charset="0"/>
                <a:cs typeface="Arial" panose="020B0604020202020204" pitchFamily="34" charset="0"/>
              </a:rPr>
              <a:t>using language such as ‘naughty boy’ and ‘good girl’</a:t>
            </a:r>
          </a:p>
          <a:p>
            <a:pPr marL="342000" indent="-342000">
              <a:lnSpc>
                <a:spcPct val="100000"/>
              </a:lnSpc>
              <a:spcBef>
                <a:spcPts val="1200"/>
              </a:spcBef>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differentiated activities: </a:t>
            </a:r>
            <a:r>
              <a:rPr lang="en-GB" sz="2200" dirty="0">
                <a:solidFill>
                  <a:srgbClr val="1F497D"/>
                </a:solidFill>
                <a:latin typeface="Arial" panose="020B0604020202020204" pitchFamily="34" charset="0"/>
                <a:cs typeface="Arial" panose="020B0604020202020204" pitchFamily="34" charset="0"/>
              </a:rPr>
              <a:t>encouraging girls to become involved in domestic chores while directing boys towards sports and physical activity</a:t>
            </a:r>
          </a:p>
          <a:p>
            <a:pPr marL="0" indent="0">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0411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2: Feminism 3</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Some feminists have criticised the media for reinforcing gender stereotypes and portraying men and women in traditional social roles. Many also point to the education system as influencing gender identities along traditional lines, with a gendered curriculum where girls take subjects such as home economics, and boys take physics and technical subjects.</a:t>
            </a: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6803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Theory 3: Marxism 1</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Marx’s collaborator Friedrich Engels outlined the development of human societies in the book The origin of the Family, Private Property and the State. Followers of Marx believe that inequality came about because of the difference between the roles of men and women in the production of goods. </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Today, many believe that it is the needs of the capitalist society that determine the nature of the divisions between the sexes. They believe that men and women will be socialised by society into the roles they are required for by the capitalist class. The bourgeoisie dictate how men and women behave, according to their ideology.</a:t>
            </a: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the formation of gender identity </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18859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DCF292D-BA4D-4361-8FCB-5858401C49AE}"/>
</file>

<file path=customXml/itemProps2.xml><?xml version="1.0" encoding="utf-8"?>
<ds:datastoreItem xmlns:ds="http://schemas.openxmlformats.org/officeDocument/2006/customXml" ds:itemID="{D1428A27-93F5-4F22-8F4E-22059EB53728}"/>
</file>

<file path=customXml/itemProps3.xml><?xml version="1.0" encoding="utf-8"?>
<ds:datastoreItem xmlns:ds="http://schemas.openxmlformats.org/officeDocument/2006/customXml" ds:itemID="{BCF9B6C5-4555-45F4-81D2-00B1D8A603B1}"/>
</file>

<file path=docProps/app.xml><?xml version="1.0" encoding="utf-8"?>
<Properties xmlns="http://schemas.openxmlformats.org/officeDocument/2006/extended-properties" xmlns:vt="http://schemas.openxmlformats.org/officeDocument/2006/docPropsVTypes">
  <TotalTime>0</TotalTime>
  <Words>1112</Words>
  <Application>Microsoft Office PowerPoint</Application>
  <PresentationFormat>Widescreen</PresentationFormat>
  <Paragraphs>45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Higher Sociology  Section 2: Culture and identity  Lesson 4: The formation of gender identity (including three theories)  </vt:lpstr>
      <vt:lpstr>Culture and identity: the formation of gender identity </vt:lpstr>
      <vt:lpstr>Culture and identity: the formation of gender identity </vt:lpstr>
      <vt:lpstr>Culture and identity: the formation of gender identity </vt:lpstr>
      <vt:lpstr>Culture and identity: the formation of gender identity </vt:lpstr>
      <vt:lpstr>Culture and identity: the formation of gender identity </vt:lpstr>
      <vt:lpstr>Culture and identity: the formation of gender identity </vt:lpstr>
      <vt:lpstr>Culture and identity: the formation of gender identity </vt:lpstr>
      <vt:lpstr>Culture and identity: the formation of gender identity </vt:lpstr>
      <vt:lpstr>Culture and identity: the formation of gender identity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4 formation gender identity</dc:title>
  <dc:creator/>
  <cp:lastModifiedBy/>
  <cp:revision>1</cp:revision>
  <dcterms:created xsi:type="dcterms:W3CDTF">2022-08-16T14:05:50Z</dcterms:created>
  <dcterms:modified xsi:type="dcterms:W3CDTF">2022-08-16T14:06:27Z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