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7" r:id="rId3"/>
    <p:sldId id="294" r:id="rId4"/>
    <p:sldId id="295"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a:extLst>
              <a:ext uri="{FF2B5EF4-FFF2-40B4-BE49-F238E27FC236}">
                <a16:creationId xmlns:a16="http://schemas.microsoft.com/office/drawing/2014/main" id="{DD4E5015-5F9D-F95F-2E77-FC15C1F7036E}"/>
              </a:ext>
            </a:extLst>
          </p:cNvPr>
          <p:cNvSpPr>
            <a:spLocks noGrp="1"/>
          </p:cNvSpPr>
          <p:nvPr>
            <p:ph type="ctrTitle"/>
          </p:nvPr>
        </p:nvSpPr>
        <p:spPr>
          <a:xfrm>
            <a:off x="1524000" y="1080294"/>
            <a:ext cx="9144000" cy="3649662"/>
          </a:xfrm>
        </p:spPr>
        <p:txBody>
          <a:bodyPr>
            <a:normAutofit/>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2: Culture and identity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9: Sub-culture</a:t>
            </a: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Theoretical development</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Subcultural theory was first developed by sociology scholars at the Chicago School in the 1920s. The Chicago School explored the existence of deviant behaviour and discussed deviance as a product of social problems within society.</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Birmingham School added to subcultural theory, investigating the ways in which individuals joined groups that participated in collective forms of deviance, referred to as ‘subcultures’. The Birmingham School is closely linked to Marxist theory of subculture.</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Sociologists continue to study subcultures to uncover why subcultures form, why members choose to engage in deviant group behaviour, and what subcultural activity can tell us about society as a whole.</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sub-culture</a:t>
            </a:r>
            <a:endParaRPr lang="en-US" sz="32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Marxist theory</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According to Marx, the ruling class imposes its values on the rest of society through hegemony via the media and the economy. Most of the population find it hard to resist because they are trapped in family responsibilities, careers and mortgages.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Youth are the least ‘locked into’ this system, in terms of financial or family responsibilities, and are more likely to be unemployed. Therefore, they are more able to resist hegemony and are the ‘weakest point in the structure’.</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Each generation of working-class youth faces similar problems, but the particular social and cultural circumstances differ. Each generation develops its own style as a mechanism for coping.</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sub-culture</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091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p:txBody>
          <a:bodyPr/>
          <a:lstStyle/>
          <a:p>
            <a:pPr marL="0" indent="0">
              <a:lnSpc>
                <a:spcPct val="80000"/>
              </a:lnSpc>
              <a:spcBef>
                <a:spcPts val="1200"/>
              </a:spcBef>
              <a:spcAft>
                <a:spcPts val="300"/>
              </a:spcAft>
              <a:buNone/>
            </a:pPr>
            <a:r>
              <a:rPr lang="en-GB" sz="2800" b="1" dirty="0">
                <a:solidFill>
                  <a:srgbClr val="1F497D"/>
                </a:solidFill>
                <a:latin typeface="Arial" panose="020B0604020202020204" pitchFamily="34" charset="0"/>
                <a:cs typeface="Arial" panose="020B0604020202020204" pitchFamily="34" charset="0"/>
              </a:rPr>
              <a:t>Feminist theory</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One of the criticisms of subcultural studies and theorising is that much of it has focused on male youth subcultures. Women have been on the fringes and very seldom have been the focus of serious sociological studies at a subcultural level.</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Since subcultures exist in the public sphere, it has often been more difficult for women to participate or organise these, and the women who do so are often ignored by these studies.</a:t>
            </a:r>
          </a:p>
          <a:p>
            <a:pPr marL="0" indent="0">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As subcultural participants, women often find ways to resist the forces of patriarchy and misogyny. Studying feminist theory can help us understand how and why subcultures become sites of both feminist resistance and oppression.</a:t>
            </a:r>
          </a:p>
          <a:p>
            <a:pPr marL="0" indent="0">
              <a:lnSpc>
                <a:spcPct val="80000"/>
              </a:lnSpc>
              <a:spcBef>
                <a:spcPts val="1200"/>
              </a:spcBef>
              <a:spcAft>
                <a:spcPts val="300"/>
              </a:spcAft>
              <a:buNone/>
            </a:pPr>
            <a:endParaRPr lang="en-GB" sz="2800" b="1" dirty="0">
              <a:solidFill>
                <a:srgbClr val="1F497D"/>
              </a:solidFill>
              <a:latin typeface="Arial" panose="020B0604020202020204" pitchFamily="34" charset="0"/>
              <a:cs typeface="Arial" panose="020B0604020202020204" pitchFamily="34" charset="0"/>
            </a:endParaRPr>
          </a:p>
        </p:txBody>
      </p:sp>
      <p:sp>
        <p:nvSpPr>
          <p:cNvPr id="4" name="Title">
            <a:extLst>
              <a:ext uri="{FF2B5EF4-FFF2-40B4-BE49-F238E27FC236}">
                <a16:creationId xmlns:a16="http://schemas.microsoft.com/office/drawing/2014/main" id="{D56F566E-B3AF-802A-5E14-5784342B4697}"/>
              </a:ext>
            </a:extLst>
          </p:cNvPr>
          <p:cNvSpPr>
            <a:spLocks noGrp="1"/>
          </p:cNvSpPr>
          <p:nvPr>
            <p:ph type="ctrTitle"/>
          </p:nvPr>
        </p:nvSpPr>
        <p:spPr>
          <a:xfrm>
            <a:off x="838200" y="3651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Culture and identity: sub-culture</a:t>
            </a:r>
            <a:endParaRPr lang="en-US"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22364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2DA19E5-3481-4F0D-9C33-16A85C05F4A8}"/>
</file>

<file path=customXml/itemProps2.xml><?xml version="1.0" encoding="utf-8"?>
<ds:datastoreItem xmlns:ds="http://schemas.openxmlformats.org/officeDocument/2006/customXml" ds:itemID="{FE58E06C-54D8-4DA3-8E8B-4248A9DA543B}"/>
</file>

<file path=customXml/itemProps3.xml><?xml version="1.0" encoding="utf-8"?>
<ds:datastoreItem xmlns:ds="http://schemas.openxmlformats.org/officeDocument/2006/customXml" ds:itemID="{368BAD3B-F698-440E-99BE-864FB03E355B}"/>
</file>

<file path=docProps/app.xml><?xml version="1.0" encoding="utf-8"?>
<Properties xmlns="http://schemas.openxmlformats.org/officeDocument/2006/extended-properties" xmlns:vt="http://schemas.openxmlformats.org/officeDocument/2006/docPropsVTypes">
  <TotalTime>0</TotalTime>
  <Words>386</Words>
  <Application>Microsoft Office PowerPoint</Application>
  <PresentationFormat>Widescreen</PresentationFormat>
  <Paragraphs>16</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Higher Sociology  Section 2: Culture and identity  Lesson 9: Sub-culture</vt:lpstr>
      <vt:lpstr>Culture and identity: sub-culture</vt:lpstr>
      <vt:lpstr>Culture and identity: sub-culture</vt:lpstr>
      <vt:lpstr>Culture and identity: sub-culture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Culture Identity Lesson 9 Sub-culture</dc:title>
  <dc:creator/>
  <cp:lastModifiedBy/>
  <cp:revision>1</cp:revision>
  <dcterms:created xsi:type="dcterms:W3CDTF">2022-08-16T14:13:46Z</dcterms:created>
  <dcterms:modified xsi:type="dcterms:W3CDTF">2022-08-16T14:14:23Z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