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56" r:id="rId2"/>
    <p:sldId id="257" r:id="rId3"/>
    <p:sldId id="284" r:id="rId4"/>
    <p:sldId id="285" r:id="rId5"/>
    <p:sldId id="286" r:id="rId6"/>
    <p:sldId id="287" r:id="rId7"/>
    <p:sldId id="288" r:id="rId8"/>
    <p:sldId id="289" r:id="rId9"/>
    <p:sldId id="290"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78" d="100"/>
          <a:sy n="78" d="100"/>
        </p:scale>
        <p:origin x="806"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17"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customXml" Target="../customXml/item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8/16/2022</a:t>
            </a:fld>
            <a:endParaRPr lang="en-US"/>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a:extLst>
              <a:ext uri="{FF2B5EF4-FFF2-40B4-BE49-F238E27FC236}">
                <a16:creationId xmlns:a16="http://schemas.microsoft.com/office/drawing/2014/main" id="{DD4E5015-5F9D-F95F-2E77-FC15C1F7036E}"/>
              </a:ext>
            </a:extLst>
          </p:cNvPr>
          <p:cNvSpPr>
            <a:spLocks noGrp="1"/>
          </p:cNvSpPr>
          <p:nvPr>
            <p:ph type="ctrTitle"/>
          </p:nvPr>
        </p:nvSpPr>
        <p:spPr>
          <a:xfrm>
            <a:off x="1524000" y="1432719"/>
            <a:ext cx="9144000" cy="3649662"/>
          </a:xfrm>
        </p:spPr>
        <p:txBody>
          <a:bodyPr>
            <a:normAutofit/>
          </a:bodyPr>
          <a:lstStyle/>
          <a:p>
            <a:r>
              <a:rPr lang="en-US" sz="5300" b="1" dirty="0">
                <a:solidFill>
                  <a:srgbClr val="1F497D"/>
                </a:solidFill>
                <a:latin typeface="Arial" panose="020B0604020202020204" pitchFamily="34" charset="0"/>
                <a:cs typeface="Arial" panose="020B0604020202020204" pitchFamily="34" charset="0"/>
              </a:rPr>
              <a:t>Higher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2: Culture and identity</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GB" sz="2900" b="1" dirty="0">
                <a:solidFill>
                  <a:srgbClr val="1F497D"/>
                </a:solidFill>
                <a:latin typeface="Arial" panose="020B0604020202020204" pitchFamily="34" charset="0"/>
                <a:cs typeface="Arial" panose="020B0604020202020204" pitchFamily="34" charset="0"/>
              </a:rPr>
              <a:t>Lesson 6: Labelling theory</a:t>
            </a:r>
            <a:br>
              <a:rPr lang="en-US" sz="4800" b="1" dirty="0">
                <a:solidFill>
                  <a:srgbClr val="1F497D"/>
                </a:solidFill>
                <a:latin typeface="Arial" panose="020B0604020202020204" pitchFamily="34" charset="0"/>
                <a:cs typeface="Arial" panose="020B0604020202020204" pitchFamily="34" charset="0"/>
              </a:rPr>
            </a:b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p:txBody>
          <a:bodyPr/>
          <a:lstStyle/>
          <a:p>
            <a:pPr marL="0" indent="0">
              <a:lnSpc>
                <a:spcPct val="80000"/>
              </a:lnSpc>
              <a:spcBef>
                <a:spcPts val="1200"/>
              </a:spcBef>
              <a:spcAft>
                <a:spcPts val="300"/>
              </a:spcAft>
              <a:buNone/>
            </a:pPr>
            <a:r>
              <a:rPr lang="en-GB" sz="2800" b="1" dirty="0">
                <a:solidFill>
                  <a:srgbClr val="1F497D"/>
                </a:solidFill>
                <a:latin typeface="Arial" panose="020B0604020202020204" pitchFamily="34" charset="0"/>
                <a:cs typeface="Arial" panose="020B0604020202020204" pitchFamily="34" charset="0"/>
              </a:rPr>
              <a:t>Features</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Labelling theory states that people come to adopt, identify and behave in ways that reflect how others label them.</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It is most commonly associated with the sociology of crime and deviance: labelling and treating someone as criminally deviant can actually foster deviant behaviour.</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Labelling someone as criminal, for example, can cause others to treat them more negatively — and, in response, the labelled person may indeed act more negatively.</a:t>
            </a:r>
          </a:p>
          <a:p>
            <a:pPr marL="0" indent="0">
              <a:lnSpc>
                <a:spcPct val="80000"/>
              </a:lnSpc>
              <a:spcBef>
                <a:spcPts val="1200"/>
              </a:spcBef>
              <a:spcAft>
                <a:spcPts val="300"/>
              </a:spcAft>
              <a:buNone/>
            </a:pPr>
            <a:endParaRPr lang="en-GB" sz="2800" b="1" dirty="0">
              <a:solidFill>
                <a:srgbClr val="1F497D"/>
              </a:solidFill>
              <a:latin typeface="Arial" panose="020B0604020202020204" pitchFamily="34" charset="0"/>
              <a:cs typeface="Arial" panose="020B0604020202020204" pitchFamily="34" charset="0"/>
            </a:endParaRPr>
          </a:p>
        </p:txBody>
      </p:sp>
      <p:sp>
        <p:nvSpPr>
          <p:cNvPr id="4" name="Title">
            <a:extLst>
              <a:ext uri="{FF2B5EF4-FFF2-40B4-BE49-F238E27FC236}">
                <a16:creationId xmlns:a16="http://schemas.microsoft.com/office/drawing/2014/main" id="{D56F566E-B3AF-802A-5E14-5784342B4697}"/>
              </a:ext>
            </a:extLst>
          </p:cNvPr>
          <p:cNvSpPr>
            <a:spLocks noGrp="1"/>
          </p:cNvSpPr>
          <p:nvPr>
            <p:ph type="ctrTitle"/>
          </p:nvPr>
        </p:nvSpPr>
        <p:spPr>
          <a:xfrm>
            <a:off x="838200" y="3651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Culture and identity: labelling theory </a:t>
            </a:r>
            <a:endParaRPr lang="en-US" sz="32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p:txBody>
          <a:bodyPr/>
          <a:lstStyle/>
          <a:p>
            <a:pPr marL="0" indent="0">
              <a:lnSpc>
                <a:spcPct val="80000"/>
              </a:lnSpc>
              <a:spcBef>
                <a:spcPts val="1200"/>
              </a:spcBef>
              <a:spcAft>
                <a:spcPts val="300"/>
              </a:spcAft>
              <a:buNone/>
            </a:pPr>
            <a:r>
              <a:rPr lang="en-GB" sz="2800" b="1" dirty="0">
                <a:solidFill>
                  <a:srgbClr val="1F497D"/>
                </a:solidFill>
                <a:latin typeface="Arial" panose="020B0604020202020204" pitchFamily="34" charset="0"/>
                <a:cs typeface="Arial" panose="020B0604020202020204" pitchFamily="34" charset="0"/>
              </a:rPr>
              <a:t>Deviance</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 person labelled as deviant becomes stigmatised and other people are likely to consider and treat them as untrustworthy. The deviant individual is then likely to act in a way that fulfils the expectations of that label. </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Escaping such a label can be difficult. For example, convicted criminals often have a hard time finding jobs following their release from prison. Having been formally and publicly labelled a wrongdoer, they are often treated with suspicion for the remainder of their lives.</a:t>
            </a:r>
          </a:p>
          <a:p>
            <a:pPr marL="0" indent="0">
              <a:lnSpc>
                <a:spcPct val="80000"/>
              </a:lnSpc>
              <a:spcBef>
                <a:spcPts val="1200"/>
              </a:spcBef>
              <a:spcAft>
                <a:spcPts val="300"/>
              </a:spcAft>
              <a:buNone/>
            </a:pPr>
            <a:endParaRPr lang="en-GB" sz="2800" b="1" dirty="0">
              <a:solidFill>
                <a:srgbClr val="1F497D"/>
              </a:solidFill>
              <a:latin typeface="Arial" panose="020B0604020202020204" pitchFamily="34" charset="0"/>
              <a:cs typeface="Arial" panose="020B0604020202020204" pitchFamily="34" charset="0"/>
            </a:endParaRPr>
          </a:p>
        </p:txBody>
      </p:sp>
      <p:sp>
        <p:nvSpPr>
          <p:cNvPr id="4" name="Title">
            <a:extLst>
              <a:ext uri="{FF2B5EF4-FFF2-40B4-BE49-F238E27FC236}">
                <a16:creationId xmlns:a16="http://schemas.microsoft.com/office/drawing/2014/main" id="{D56F566E-B3AF-802A-5E14-5784342B4697}"/>
              </a:ext>
            </a:extLst>
          </p:cNvPr>
          <p:cNvSpPr>
            <a:spLocks noGrp="1"/>
          </p:cNvSpPr>
          <p:nvPr>
            <p:ph type="ctrTitle"/>
          </p:nvPr>
        </p:nvSpPr>
        <p:spPr>
          <a:xfrm>
            <a:off x="838200" y="3651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Culture and identity: labelling theory </a:t>
            </a:r>
            <a:endParaRPr lang="en-US" sz="3200" b="1" dirty="0">
              <a:solidFill>
                <a:srgbClr val="1F497D"/>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55868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p:txBody>
          <a:bodyPr/>
          <a:lstStyle/>
          <a:p>
            <a:pPr marL="0" indent="0">
              <a:lnSpc>
                <a:spcPct val="80000"/>
              </a:lnSpc>
              <a:spcBef>
                <a:spcPts val="1200"/>
              </a:spcBef>
              <a:spcAft>
                <a:spcPts val="300"/>
              </a:spcAft>
              <a:buNone/>
            </a:pPr>
            <a:r>
              <a:rPr lang="en-GB" sz="2800" b="1" dirty="0">
                <a:solidFill>
                  <a:srgbClr val="1F497D"/>
                </a:solidFill>
                <a:latin typeface="Arial" panose="020B0604020202020204" pitchFamily="34" charset="0"/>
                <a:cs typeface="Arial" panose="020B0604020202020204" pitchFamily="34" charset="0"/>
              </a:rPr>
              <a:t>Deviance (continued)</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Labelling theory is one of the most important approaches to understanding deviant and criminal behaviour. It begins with the assumption that no act is intrinsically criminal.</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Those in power establish definitions of criminality through the formulation of laws and the interpretation of those laws by police, courts, and correctional institutions. </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Deviance is therefore not a set of characteristics of individuals or groups; rather, it is a process of interaction between deviants and non-deviants and the context in which criminality is being interpreted.</a:t>
            </a:r>
          </a:p>
          <a:p>
            <a:pPr marL="0" indent="0">
              <a:lnSpc>
                <a:spcPct val="80000"/>
              </a:lnSpc>
              <a:spcBef>
                <a:spcPts val="1200"/>
              </a:spcBef>
              <a:spcAft>
                <a:spcPts val="300"/>
              </a:spcAft>
              <a:buNone/>
            </a:pPr>
            <a:endParaRPr lang="en-GB" sz="2800" b="1" dirty="0">
              <a:solidFill>
                <a:srgbClr val="1F497D"/>
              </a:solidFill>
              <a:latin typeface="Arial" panose="020B0604020202020204" pitchFamily="34" charset="0"/>
              <a:cs typeface="Arial" panose="020B0604020202020204" pitchFamily="34" charset="0"/>
            </a:endParaRPr>
          </a:p>
        </p:txBody>
      </p:sp>
      <p:sp>
        <p:nvSpPr>
          <p:cNvPr id="4" name="Title">
            <a:extLst>
              <a:ext uri="{FF2B5EF4-FFF2-40B4-BE49-F238E27FC236}">
                <a16:creationId xmlns:a16="http://schemas.microsoft.com/office/drawing/2014/main" id="{D56F566E-B3AF-802A-5E14-5784342B4697}"/>
              </a:ext>
            </a:extLst>
          </p:cNvPr>
          <p:cNvSpPr>
            <a:spLocks noGrp="1"/>
          </p:cNvSpPr>
          <p:nvPr>
            <p:ph type="ctrTitle"/>
          </p:nvPr>
        </p:nvSpPr>
        <p:spPr>
          <a:xfrm>
            <a:off x="838200" y="3651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Culture and identity: labelling theory </a:t>
            </a:r>
            <a:endParaRPr lang="en-US" sz="3200" b="1" dirty="0">
              <a:solidFill>
                <a:srgbClr val="1F497D"/>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607350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p:txBody>
          <a:bodyPr/>
          <a:lstStyle/>
          <a:p>
            <a:pPr marL="0" indent="0">
              <a:lnSpc>
                <a:spcPct val="80000"/>
              </a:lnSpc>
              <a:spcBef>
                <a:spcPts val="1200"/>
              </a:spcBef>
              <a:spcAft>
                <a:spcPts val="300"/>
              </a:spcAft>
              <a:buNone/>
            </a:pPr>
            <a:r>
              <a:rPr lang="en-GB" sz="2800" b="1" dirty="0">
                <a:solidFill>
                  <a:srgbClr val="1F497D"/>
                </a:solidFill>
                <a:latin typeface="Arial" panose="020B0604020202020204" pitchFamily="34" charset="0"/>
                <a:cs typeface="Arial" panose="020B0604020202020204" pitchFamily="34" charset="0"/>
              </a:rPr>
              <a:t>Deviance (continued)</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To understand the nature of deviance itself, we must first understand why some people are tagged with a deviant label and others are not. </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 main source of labelling comes from those who represent forces of law and order and those who enforce the boundaries of what is considered normal behaviour, such as the police, court officials, experts, and school authorities. </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By applying labels to people and, in the process, creating categories of deviance, these people reinforce the power structure of society.</a:t>
            </a:r>
          </a:p>
          <a:p>
            <a:pPr marL="0" indent="0">
              <a:lnSpc>
                <a:spcPct val="80000"/>
              </a:lnSpc>
              <a:spcBef>
                <a:spcPts val="1200"/>
              </a:spcBef>
              <a:spcAft>
                <a:spcPts val="300"/>
              </a:spcAft>
              <a:buNone/>
            </a:pPr>
            <a:endParaRPr lang="en-GB" sz="2800" b="1" dirty="0">
              <a:solidFill>
                <a:srgbClr val="1F497D"/>
              </a:solidFill>
              <a:latin typeface="Arial" panose="020B0604020202020204" pitchFamily="34" charset="0"/>
              <a:cs typeface="Arial" panose="020B0604020202020204" pitchFamily="34" charset="0"/>
            </a:endParaRPr>
          </a:p>
        </p:txBody>
      </p:sp>
      <p:sp>
        <p:nvSpPr>
          <p:cNvPr id="4" name="Title">
            <a:extLst>
              <a:ext uri="{FF2B5EF4-FFF2-40B4-BE49-F238E27FC236}">
                <a16:creationId xmlns:a16="http://schemas.microsoft.com/office/drawing/2014/main" id="{D56F566E-B3AF-802A-5E14-5784342B4697}"/>
              </a:ext>
            </a:extLst>
          </p:cNvPr>
          <p:cNvSpPr>
            <a:spLocks noGrp="1"/>
          </p:cNvSpPr>
          <p:nvPr>
            <p:ph type="ctrTitle"/>
          </p:nvPr>
        </p:nvSpPr>
        <p:spPr>
          <a:xfrm>
            <a:off x="838200" y="3651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Culture and identity: labelling theory </a:t>
            </a:r>
            <a:endParaRPr lang="en-US" sz="3200" b="1" dirty="0">
              <a:solidFill>
                <a:srgbClr val="1F497D"/>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951223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568450"/>
            <a:ext cx="10515600" cy="4351338"/>
          </a:xfrm>
        </p:spPr>
        <p:txBody>
          <a:bodyPr>
            <a:normAutofit lnSpcReduction="10000"/>
          </a:bodyPr>
          <a:lstStyle/>
          <a:p>
            <a:pPr marL="0" indent="0">
              <a:lnSpc>
                <a:spcPct val="80000"/>
              </a:lnSpc>
              <a:spcBef>
                <a:spcPts val="1200"/>
              </a:spcBef>
              <a:spcAft>
                <a:spcPts val="300"/>
              </a:spcAft>
              <a:buNone/>
            </a:pPr>
            <a:r>
              <a:rPr lang="en-GB" sz="2800" b="1" dirty="0">
                <a:solidFill>
                  <a:srgbClr val="1F497D"/>
                </a:solidFill>
                <a:latin typeface="Arial" panose="020B0604020202020204" pitchFamily="34" charset="0"/>
                <a:cs typeface="Arial" panose="020B0604020202020204" pitchFamily="34" charset="0"/>
              </a:rPr>
              <a:t>Deviance, gender, class, and race</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Many of the rules that define deviance, and the contexts in which deviant behaviour is labelled as such, are framed by the wealthy for the poor, by men for women, by older people for younger people and by ethnic and racial majorities for minority groups.</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In other words, the more powerful and dominant groups in society create and apply deviant labels to the subordinate groups.</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For example, some children engage in activities such as breaking windows, stealing fruit from other people’s trees or missing school. Some studies have shown that in affluent neighbourhoods these acts may be </a:t>
            </a:r>
            <a:r>
              <a:rPr lang="en-GB" sz="2200">
                <a:solidFill>
                  <a:srgbClr val="1F497D"/>
                </a:solidFill>
                <a:latin typeface="Arial" panose="020B0604020202020204" pitchFamily="34" charset="0"/>
                <a:cs typeface="Arial" panose="020B0604020202020204" pitchFamily="34" charset="0"/>
              </a:rPr>
              <a:t>regarded as </a:t>
            </a:r>
            <a:r>
              <a:rPr lang="en-GB" sz="2200" dirty="0">
                <a:solidFill>
                  <a:srgbClr val="1F497D"/>
                </a:solidFill>
                <a:latin typeface="Arial" panose="020B0604020202020204" pitchFamily="34" charset="0"/>
                <a:cs typeface="Arial" panose="020B0604020202020204" pitchFamily="34" charset="0"/>
              </a:rPr>
              <a:t>part of the process of growing up. On the other hand, in deprived areas these same activities may be viewed as deviant. This suggests that differences of class, race and gender may play an important role in the process of assigning labels of deviance.</a:t>
            </a:r>
          </a:p>
          <a:p>
            <a:pPr marL="0" indent="0">
              <a:lnSpc>
                <a:spcPct val="80000"/>
              </a:lnSpc>
              <a:spcBef>
                <a:spcPts val="1200"/>
              </a:spcBef>
              <a:spcAft>
                <a:spcPts val="300"/>
              </a:spcAft>
              <a:buNone/>
            </a:pPr>
            <a:endParaRPr lang="en-GB" sz="2800" b="1" dirty="0">
              <a:solidFill>
                <a:srgbClr val="1F497D"/>
              </a:solidFill>
              <a:latin typeface="Arial" panose="020B0604020202020204" pitchFamily="34" charset="0"/>
              <a:cs typeface="Arial" panose="020B0604020202020204" pitchFamily="34" charset="0"/>
            </a:endParaRPr>
          </a:p>
        </p:txBody>
      </p:sp>
      <p:sp>
        <p:nvSpPr>
          <p:cNvPr id="4" name="Title">
            <a:extLst>
              <a:ext uri="{FF2B5EF4-FFF2-40B4-BE49-F238E27FC236}">
                <a16:creationId xmlns:a16="http://schemas.microsoft.com/office/drawing/2014/main" id="{D56F566E-B3AF-802A-5E14-5784342B4697}"/>
              </a:ext>
            </a:extLst>
          </p:cNvPr>
          <p:cNvSpPr>
            <a:spLocks noGrp="1"/>
          </p:cNvSpPr>
          <p:nvPr>
            <p:ph type="ctrTitle"/>
          </p:nvPr>
        </p:nvSpPr>
        <p:spPr>
          <a:xfrm>
            <a:off x="838200" y="3651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Culture and identity: labelling theory </a:t>
            </a:r>
            <a:endParaRPr lang="en-US" sz="3200" b="1" dirty="0">
              <a:solidFill>
                <a:srgbClr val="1F497D"/>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83973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568450"/>
            <a:ext cx="10515600" cy="4351338"/>
          </a:xfrm>
        </p:spPr>
        <p:txBody>
          <a:bodyPr>
            <a:normAutofit lnSpcReduction="10000"/>
          </a:bodyPr>
          <a:lstStyle/>
          <a:p>
            <a:pPr marL="0" indent="0">
              <a:lnSpc>
                <a:spcPct val="80000"/>
              </a:lnSpc>
              <a:spcBef>
                <a:spcPts val="1200"/>
              </a:spcBef>
              <a:spcAft>
                <a:spcPts val="300"/>
              </a:spcAft>
              <a:buNone/>
            </a:pPr>
            <a:r>
              <a:rPr lang="en-GB" sz="2800" b="1" dirty="0">
                <a:solidFill>
                  <a:srgbClr val="1F497D"/>
                </a:solidFill>
                <a:latin typeface="Arial" panose="020B0604020202020204" pitchFamily="34" charset="0"/>
                <a:cs typeface="Arial" panose="020B0604020202020204" pitchFamily="34" charset="0"/>
              </a:rPr>
              <a:t>Persistence of labels</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Once a person is labelled as deviant, it is difficult to lose that label. The deviant person becomes stigmatised as a criminal or deviant, and other people are likely to consider and treat them as untrustworthy. </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 deviant individual is then likely to accept the label, seeing themself as deviant, and act in a way that fulfils the expectations of that label. Even if the labelled individual does not commit any further deviant acts beyond the initial one that led to the label, getting rid of that label can be hard and time-consuming. </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For example, it is usually difficult for a convicted criminal to find employment after release from prison because of their label as an ex-criminal. Having been formally and publicly labelled a wrongdoer, they are likely to be treated with suspicion for the remainder of their lives.</a:t>
            </a:r>
          </a:p>
          <a:p>
            <a:pPr marL="0" indent="0">
              <a:lnSpc>
                <a:spcPct val="80000"/>
              </a:lnSpc>
              <a:spcBef>
                <a:spcPts val="1200"/>
              </a:spcBef>
              <a:spcAft>
                <a:spcPts val="300"/>
              </a:spcAft>
              <a:buNone/>
            </a:pPr>
            <a:endParaRPr lang="en-GB" sz="2800" b="1" dirty="0">
              <a:solidFill>
                <a:srgbClr val="1F497D"/>
              </a:solidFill>
              <a:latin typeface="Arial" panose="020B0604020202020204" pitchFamily="34" charset="0"/>
              <a:cs typeface="Arial" panose="020B0604020202020204" pitchFamily="34" charset="0"/>
            </a:endParaRPr>
          </a:p>
        </p:txBody>
      </p:sp>
      <p:sp>
        <p:nvSpPr>
          <p:cNvPr id="4" name="Title">
            <a:extLst>
              <a:ext uri="{FF2B5EF4-FFF2-40B4-BE49-F238E27FC236}">
                <a16:creationId xmlns:a16="http://schemas.microsoft.com/office/drawing/2014/main" id="{D56F566E-B3AF-802A-5E14-5784342B4697}"/>
              </a:ext>
            </a:extLst>
          </p:cNvPr>
          <p:cNvSpPr>
            <a:spLocks noGrp="1"/>
          </p:cNvSpPr>
          <p:nvPr>
            <p:ph type="ctrTitle"/>
          </p:nvPr>
        </p:nvSpPr>
        <p:spPr>
          <a:xfrm>
            <a:off x="838200" y="3651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Culture and identity: labelling theory </a:t>
            </a:r>
            <a:endParaRPr lang="en-US" sz="3200" b="1" dirty="0">
              <a:solidFill>
                <a:srgbClr val="1F497D"/>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271753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568450"/>
            <a:ext cx="10515600" cy="4351338"/>
          </a:xfrm>
        </p:spPr>
        <p:txBody>
          <a:bodyPr/>
          <a:lstStyle/>
          <a:p>
            <a:pPr marL="0" indent="0">
              <a:lnSpc>
                <a:spcPct val="80000"/>
              </a:lnSpc>
              <a:spcBef>
                <a:spcPts val="1200"/>
              </a:spcBef>
              <a:spcAft>
                <a:spcPts val="300"/>
              </a:spcAft>
              <a:buNone/>
            </a:pPr>
            <a:r>
              <a:rPr lang="en-GB" sz="2800" b="1" dirty="0">
                <a:solidFill>
                  <a:srgbClr val="1F497D"/>
                </a:solidFill>
                <a:latin typeface="Arial" panose="020B0604020202020204" pitchFamily="34" charset="0"/>
                <a:cs typeface="Arial" panose="020B0604020202020204" pitchFamily="34" charset="0"/>
              </a:rPr>
              <a:t>Evaluation</a:t>
            </a:r>
          </a:p>
          <a:p>
            <a:pPr marL="0" indent="0">
              <a:lnSpc>
                <a:spcPct val="80000"/>
              </a:lnSpc>
              <a:spcBef>
                <a:spcPts val="1200"/>
              </a:spcBef>
              <a:spcAft>
                <a:spcPts val="300"/>
              </a:spcAft>
              <a:buNone/>
            </a:pPr>
            <a:r>
              <a:rPr lang="en-GB" sz="2200" b="1" dirty="0">
                <a:solidFill>
                  <a:srgbClr val="1F497D"/>
                </a:solidFill>
                <a:latin typeface="Arial" panose="020B0604020202020204" pitchFamily="34" charset="0"/>
                <a:cs typeface="Arial" panose="020B0604020202020204" pitchFamily="34" charset="0"/>
              </a:rPr>
              <a:t>Strengths:</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Labelling theory shows how the law is not fixed and therefore accounts for differences in what is considered as deviance between cultures.</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A number of studies, particularly those focused on educational attainment, have shown that labelling can lead to self-fulfilling prophesy.</a:t>
            </a:r>
          </a:p>
          <a:p>
            <a:pPr marL="0" indent="0">
              <a:lnSpc>
                <a:spcPct val="80000"/>
              </a:lnSpc>
              <a:spcBef>
                <a:spcPts val="1200"/>
              </a:spcBef>
              <a:spcAft>
                <a:spcPts val="300"/>
              </a:spcAft>
              <a:buNone/>
            </a:pPr>
            <a:endParaRPr lang="en-GB" sz="2800" b="1" dirty="0">
              <a:solidFill>
                <a:srgbClr val="1F497D"/>
              </a:solidFill>
              <a:latin typeface="Arial" panose="020B0604020202020204" pitchFamily="34" charset="0"/>
              <a:cs typeface="Arial" panose="020B0604020202020204" pitchFamily="34" charset="0"/>
            </a:endParaRPr>
          </a:p>
        </p:txBody>
      </p:sp>
      <p:sp>
        <p:nvSpPr>
          <p:cNvPr id="4" name="Title">
            <a:extLst>
              <a:ext uri="{FF2B5EF4-FFF2-40B4-BE49-F238E27FC236}">
                <a16:creationId xmlns:a16="http://schemas.microsoft.com/office/drawing/2014/main" id="{D56F566E-B3AF-802A-5E14-5784342B4697}"/>
              </a:ext>
            </a:extLst>
          </p:cNvPr>
          <p:cNvSpPr>
            <a:spLocks noGrp="1"/>
          </p:cNvSpPr>
          <p:nvPr>
            <p:ph type="ctrTitle"/>
          </p:nvPr>
        </p:nvSpPr>
        <p:spPr>
          <a:xfrm>
            <a:off x="838200" y="3651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Culture and identity: labelling theory </a:t>
            </a:r>
            <a:endParaRPr lang="en-US" sz="3200" b="1" dirty="0">
              <a:solidFill>
                <a:srgbClr val="1F497D"/>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641671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568450"/>
            <a:ext cx="10515600" cy="4351338"/>
          </a:xfrm>
        </p:spPr>
        <p:txBody>
          <a:bodyPr/>
          <a:lstStyle/>
          <a:p>
            <a:pPr marL="0" indent="0">
              <a:lnSpc>
                <a:spcPct val="80000"/>
              </a:lnSpc>
              <a:spcBef>
                <a:spcPts val="1200"/>
              </a:spcBef>
              <a:spcAft>
                <a:spcPts val="300"/>
              </a:spcAft>
              <a:buNone/>
            </a:pPr>
            <a:r>
              <a:rPr lang="en-GB" sz="2800" b="1" dirty="0">
                <a:solidFill>
                  <a:srgbClr val="1F497D"/>
                </a:solidFill>
                <a:latin typeface="Arial" panose="020B0604020202020204" pitchFamily="34" charset="0"/>
                <a:cs typeface="Arial" panose="020B0604020202020204" pitchFamily="34" charset="0"/>
              </a:rPr>
              <a:t>Evaluation</a:t>
            </a:r>
          </a:p>
          <a:p>
            <a:pPr marL="0" indent="0">
              <a:lnSpc>
                <a:spcPct val="80000"/>
              </a:lnSpc>
              <a:spcBef>
                <a:spcPts val="1200"/>
              </a:spcBef>
              <a:spcAft>
                <a:spcPts val="300"/>
              </a:spcAft>
              <a:buNone/>
            </a:pPr>
            <a:r>
              <a:rPr lang="en-GB" sz="2200" b="1" dirty="0">
                <a:solidFill>
                  <a:srgbClr val="1F497D"/>
                </a:solidFill>
                <a:latin typeface="Arial" panose="020B0604020202020204" pitchFamily="34" charset="0"/>
                <a:cs typeface="Arial" panose="020B0604020202020204" pitchFamily="34" charset="0"/>
              </a:rPr>
              <a:t>Weaknesses:</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One critique of labelling theory is that it emphasises the interactive process of labelling and ignores the processes and structures that lead to the deviant acts. Such processes might include differences in socialisation, opportunities and how social and economic structures have an impact on these.</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A second critique of labelling theory is that it is still not clear whether labelling actually has the effect of increasing deviant behaviour. Delinquent behaviour tends to increase following conviction, but is this the result of labelling itself as the theory suggests? It is difficult to say, since many other factors can be involved, including      increased interaction with other delinquents and learning new criminal opportunities.</a:t>
            </a:r>
          </a:p>
          <a:p>
            <a:pPr marL="0" indent="0">
              <a:lnSpc>
                <a:spcPct val="80000"/>
              </a:lnSpc>
              <a:spcBef>
                <a:spcPts val="1200"/>
              </a:spcBef>
              <a:spcAft>
                <a:spcPts val="300"/>
              </a:spcAft>
              <a:buNone/>
            </a:pPr>
            <a:endParaRPr lang="en-GB" sz="2800" b="1" dirty="0">
              <a:solidFill>
                <a:srgbClr val="1F497D"/>
              </a:solidFill>
              <a:latin typeface="Arial" panose="020B0604020202020204" pitchFamily="34" charset="0"/>
              <a:cs typeface="Arial" panose="020B0604020202020204" pitchFamily="34" charset="0"/>
            </a:endParaRPr>
          </a:p>
        </p:txBody>
      </p:sp>
      <p:sp>
        <p:nvSpPr>
          <p:cNvPr id="4" name="Title">
            <a:extLst>
              <a:ext uri="{FF2B5EF4-FFF2-40B4-BE49-F238E27FC236}">
                <a16:creationId xmlns:a16="http://schemas.microsoft.com/office/drawing/2014/main" id="{D56F566E-B3AF-802A-5E14-5784342B4697}"/>
              </a:ext>
            </a:extLst>
          </p:cNvPr>
          <p:cNvSpPr>
            <a:spLocks noGrp="1"/>
          </p:cNvSpPr>
          <p:nvPr>
            <p:ph type="ctrTitle"/>
          </p:nvPr>
        </p:nvSpPr>
        <p:spPr>
          <a:xfrm>
            <a:off x="838200" y="3651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Culture and identity: labelling theory </a:t>
            </a:r>
            <a:endParaRPr lang="en-US" sz="3200" b="1" dirty="0">
              <a:solidFill>
                <a:srgbClr val="1F497D"/>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473270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E1584DF9C2DEA47845A1C952B26F813" ma:contentTypeVersion="4" ma:contentTypeDescription="Create a new document." ma:contentTypeScope="" ma:versionID="fdff0fe4e43fa8a7e7fbafa0bcc71c5a">
  <xsd:schema xmlns:xsd="http://www.w3.org/2001/XMLSchema" xmlns:xs="http://www.w3.org/2001/XMLSchema" xmlns:p="http://schemas.microsoft.com/office/2006/metadata/properties" xmlns:ns2="1a5630b0-0adb-4d3e-b9d4-c5e9f861965a" targetNamespace="http://schemas.microsoft.com/office/2006/metadata/properties" ma:root="true" ma:fieldsID="0124f1dd66f649287b2c04177d357f14" ns2:_="">
    <xsd:import namespace="1a5630b0-0adb-4d3e-b9d4-c5e9f86196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5630b0-0adb-4d3e-b9d4-c5e9f86196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0C800A0-C04E-4453-A07C-63BA55ED6FEF}"/>
</file>

<file path=customXml/itemProps2.xml><?xml version="1.0" encoding="utf-8"?>
<ds:datastoreItem xmlns:ds="http://schemas.openxmlformats.org/officeDocument/2006/customXml" ds:itemID="{377CB54F-B82B-4420-99E1-D73E202B0EC7}"/>
</file>

<file path=customXml/itemProps3.xml><?xml version="1.0" encoding="utf-8"?>
<ds:datastoreItem xmlns:ds="http://schemas.openxmlformats.org/officeDocument/2006/customXml" ds:itemID="{06BEC01F-EA86-4C45-AF26-6BF7E740FBCF}"/>
</file>

<file path=docProps/app.xml><?xml version="1.0" encoding="utf-8"?>
<Properties xmlns="http://schemas.openxmlformats.org/officeDocument/2006/extended-properties" xmlns:vt="http://schemas.openxmlformats.org/officeDocument/2006/docPropsVTypes">
  <TotalTime>0</TotalTime>
  <Words>915</Words>
  <Application>Microsoft Office PowerPoint</Application>
  <PresentationFormat>Widescreen</PresentationFormat>
  <Paragraphs>40</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Higher Sociology  Section 2: Culture and identity  Lesson 6: Labelling theory </vt:lpstr>
      <vt:lpstr>Culture and identity: labelling theory </vt:lpstr>
      <vt:lpstr>Culture and identity: labelling theory </vt:lpstr>
      <vt:lpstr>Culture and identity: labelling theory </vt:lpstr>
      <vt:lpstr>Culture and identity: labelling theory </vt:lpstr>
      <vt:lpstr>Culture and identity: labelling theory </vt:lpstr>
      <vt:lpstr>Culture and identity: labelling theory </vt:lpstr>
      <vt:lpstr>Culture and identity: labelling theory </vt:lpstr>
      <vt:lpstr>Culture and identity: labelling theory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Sociology Culture Identity Lesson 6 Labelling theory</dc:title>
  <dc:creator/>
  <cp:lastModifiedBy/>
  <cp:revision>1</cp:revision>
  <dcterms:created xsi:type="dcterms:W3CDTF">2022-08-16T14:09:22Z</dcterms:created>
  <dcterms:modified xsi:type="dcterms:W3CDTF">2022-08-16T14:09:55Z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0x010100EE1584DF9C2DEA47845A1C952B26F813</vt:lpwstr>
  </property>
</Properties>
</file>