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6" r:id="rId3"/>
    <p:sldId id="268" r:id="rId4"/>
    <p:sldId id="26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Lesson 2: Socialisation</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24450-7427-E431-0BED-F8BFA760A70E}"/>
              </a:ext>
            </a:extLst>
          </p:cNvPr>
          <p:cNvSpPr>
            <a:spLocks noGrp="1"/>
          </p:cNvSpPr>
          <p:nvPr>
            <p:ph type="title"/>
          </p:nvPr>
        </p:nvSpPr>
        <p:spPr>
          <a:xfrm>
            <a:off x="838200" y="1029493"/>
            <a:ext cx="10515600" cy="1325563"/>
          </a:xfrm>
        </p:spPr>
        <p:txBody>
          <a:bodyPr>
            <a:noAutofit/>
          </a:bodyPr>
          <a:lstStyle/>
          <a:p>
            <a:r>
              <a:rPr lang="en-US" sz="3600" b="1" dirty="0">
                <a:solidFill>
                  <a:srgbClr val="1F497D"/>
                </a:solidFill>
                <a:latin typeface="Arial" panose="020B0604020202020204" pitchFamily="34" charset="0"/>
                <a:cs typeface="Arial" panose="020B0604020202020204" pitchFamily="34" charset="0"/>
              </a:rPr>
              <a:t>Culture and identity: </a:t>
            </a:r>
            <a:r>
              <a:rPr lang="en-US" sz="3600" b="1" dirty="0" err="1">
                <a:solidFill>
                  <a:srgbClr val="1F497D"/>
                </a:solidFill>
                <a:latin typeface="Arial" panose="020B0604020202020204" pitchFamily="34" charset="0"/>
                <a:cs typeface="Arial" panose="020B0604020202020204" pitchFamily="34" charset="0"/>
              </a:rPr>
              <a:t>socialisation</a:t>
            </a:r>
            <a:br>
              <a:rPr lang="en-US" sz="3600" b="1" dirty="0">
                <a:solidFill>
                  <a:srgbClr val="1F497D"/>
                </a:solidFill>
                <a:latin typeface="Arial" panose="020B0604020202020204" pitchFamily="34" charset="0"/>
                <a:cs typeface="Arial" panose="020B0604020202020204" pitchFamily="34" charset="0"/>
              </a:rPr>
            </a:br>
            <a:br>
              <a:rPr lang="en-US" sz="3600" b="1" dirty="0">
                <a:solidFill>
                  <a:srgbClr val="1F497D"/>
                </a:solidFill>
                <a:latin typeface="Arial" panose="020B0604020202020204" pitchFamily="34" charset="0"/>
                <a:cs typeface="Arial" panose="020B0604020202020204" pitchFamily="34" charset="0"/>
              </a:rPr>
            </a:br>
            <a:br>
              <a:rPr lang="en-US" sz="3600" b="1" dirty="0">
                <a:solidFill>
                  <a:srgbClr val="1F497D"/>
                </a:solidFill>
                <a:latin typeface="Arial" panose="020B0604020202020204" pitchFamily="34" charset="0"/>
                <a:cs typeface="Arial" panose="020B0604020202020204" pitchFamily="34" charset="0"/>
              </a:rPr>
            </a:br>
            <a:endParaRPr lang="en-GB" sz="3600" dirty="0"/>
          </a:p>
        </p:txBody>
      </p:sp>
      <p:sp>
        <p:nvSpPr>
          <p:cNvPr id="3" name="Content Placeholder 2">
            <a:extLst>
              <a:ext uri="{FF2B5EF4-FFF2-40B4-BE49-F238E27FC236}">
                <a16:creationId xmlns:a16="http://schemas.microsoft.com/office/drawing/2014/main" id="{5ADEDAC1-644A-CC88-DA37-849AFC69FC73}"/>
              </a:ext>
            </a:extLst>
          </p:cNvPr>
          <p:cNvSpPr>
            <a:spLocks noGrp="1"/>
          </p:cNvSpPr>
          <p:nvPr>
            <p:ph idx="1"/>
          </p:nvPr>
        </p:nvSpPr>
        <p:spPr>
          <a:xfrm>
            <a:off x="904875" y="1625600"/>
            <a:ext cx="10515600" cy="5041900"/>
          </a:xfrm>
        </p:spPr>
        <p:txBody>
          <a:bodyPr>
            <a:normAutofit fontScale="70000" lnSpcReduction="20000"/>
          </a:bodyPr>
          <a:lstStyle/>
          <a:p>
            <a:pPr marL="0" indent="0">
              <a:lnSpc>
                <a:spcPct val="100000"/>
              </a:lnSpc>
              <a:spcBef>
                <a:spcPts val="1200"/>
              </a:spcBef>
              <a:buNone/>
            </a:pPr>
            <a:r>
              <a:rPr lang="en-US" sz="4200" b="1" dirty="0">
                <a:solidFill>
                  <a:srgbClr val="1F497D"/>
                </a:solidFill>
                <a:latin typeface="Arial" panose="020B0604020202020204" pitchFamily="34" charset="0"/>
                <a:cs typeface="Arial" panose="020B0604020202020204" pitchFamily="34" charset="0"/>
              </a:rPr>
              <a:t>Primary socialisation </a:t>
            </a:r>
          </a:p>
          <a:p>
            <a:pPr marL="0" indent="0">
              <a:lnSpc>
                <a:spcPct val="120000"/>
              </a:lnSpc>
              <a:spcBef>
                <a:spcPts val="1200"/>
              </a:spcBef>
              <a:spcAft>
                <a:spcPts val="300"/>
              </a:spcAft>
              <a:buNone/>
              <a:tabLst>
                <a:tab pos="228600" algn="l"/>
              </a:tabLst>
            </a:pPr>
            <a:r>
              <a:rPr lang="en-US" sz="3100" dirty="0">
                <a:solidFill>
                  <a:srgbClr val="1F497D"/>
                </a:solidFill>
                <a:latin typeface="Arial" panose="020B0604020202020204" pitchFamily="34" charset="0"/>
                <a:cs typeface="Arial" panose="020B0604020202020204" pitchFamily="34" charset="0"/>
              </a:rPr>
              <a:t>Socialisation is the passing on of culture. It is a process that turns individuals into members of a society by learning things like language, customs, knowledge, skills, roles, values and norms.</a:t>
            </a:r>
          </a:p>
          <a:p>
            <a:pPr marL="0" indent="0">
              <a:lnSpc>
                <a:spcPct val="100000"/>
              </a:lnSpc>
              <a:spcBef>
                <a:spcPts val="1200"/>
              </a:spcBef>
              <a:buNone/>
              <a:tabLst>
                <a:tab pos="180340" algn="l"/>
              </a:tabLst>
            </a:pPr>
            <a:r>
              <a:rPr lang="en-GB" sz="47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47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4200" b="1" dirty="0">
                <a:solidFill>
                  <a:srgbClr val="1F497D"/>
                </a:solidFill>
                <a:latin typeface="Arial" panose="020B0604020202020204" pitchFamily="34" charset="0"/>
                <a:cs typeface="Arial" panose="020B0604020202020204" pitchFamily="34" charset="0"/>
              </a:rPr>
              <a:t>Agents of primary socialisation</a:t>
            </a:r>
          </a:p>
          <a:p>
            <a:pPr marL="342000" indent="-342000">
              <a:lnSpc>
                <a:spcPct val="120000"/>
              </a:lnSpc>
              <a:spcBef>
                <a:spcPts val="1200"/>
              </a:spcBef>
              <a:spcAft>
                <a:spcPts val="300"/>
              </a:spcAft>
              <a:buFont typeface="Wingdings" panose="05000000000000000000" pitchFamily="2" charset="2"/>
              <a:buChar char=""/>
              <a:tabLst>
                <a:tab pos="228600" algn="l"/>
              </a:tabLst>
            </a:pPr>
            <a:r>
              <a:rPr lang="en-GB" sz="3200" b="1" dirty="0">
                <a:solidFill>
                  <a:srgbClr val="1F497D"/>
                </a:solidFill>
                <a:latin typeface="Arial" panose="020B0604020202020204" pitchFamily="34" charset="0"/>
                <a:cs typeface="Arial" panose="020B0604020202020204" pitchFamily="34" charset="0"/>
              </a:rPr>
              <a:t>Family: </a:t>
            </a:r>
            <a:r>
              <a:rPr lang="en-GB" sz="3200" dirty="0">
                <a:solidFill>
                  <a:srgbClr val="1F497D"/>
                </a:solidFill>
                <a:latin typeface="Arial" panose="020B0604020202020204" pitchFamily="34" charset="0"/>
                <a:cs typeface="Arial" panose="020B0604020202020204" pitchFamily="34" charset="0"/>
              </a:rPr>
              <a:t>the main agent of primary socialisation. Most children internalise norms and values by imitating their parents/guardians. Traditionally, the family rewards the child for what is perceived to be socially acceptable behaviour and punishes them for what is perceived to be socially deviant behaviour.</a:t>
            </a:r>
          </a:p>
          <a:p>
            <a:endParaRPr lang="en-GB" dirty="0"/>
          </a:p>
        </p:txBody>
      </p:sp>
    </p:spTree>
    <p:extLst>
      <p:ext uri="{BB962C8B-B14F-4D97-AF65-F5344CB8AC3E}">
        <p14:creationId xmlns:p14="http://schemas.microsoft.com/office/powerpoint/2010/main" val="2712529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17D94-A090-5DFB-766A-91C7F7C82478}"/>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Culture and identity: socialisation </a:t>
            </a:r>
            <a:br>
              <a:rPr lang="en-GB" b="1" kern="1400" dirty="0">
                <a:latin typeface="Arial" panose="020B0604020202020204" pitchFamily="34" charset="0"/>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287B2526-06CA-5CD8-C715-CEEF302CF255}"/>
              </a:ext>
            </a:extLst>
          </p:cNvPr>
          <p:cNvSpPr>
            <a:spLocks noGrp="1"/>
          </p:cNvSpPr>
          <p:nvPr>
            <p:ph idx="1"/>
          </p:nvPr>
        </p:nvSpPr>
        <p:spPr>
          <a:xfrm>
            <a:off x="838200" y="1539875"/>
            <a:ext cx="10515600" cy="4832350"/>
          </a:xfrm>
        </p:spPr>
        <p:txBody>
          <a:bodyPr>
            <a:normAutofit fontScale="85000" lnSpcReduction="20000"/>
          </a:bodyPr>
          <a:lstStyle/>
          <a:p>
            <a:pPr marL="0" indent="0">
              <a:lnSpc>
                <a:spcPct val="80000"/>
              </a:lnSpc>
              <a:spcBef>
                <a:spcPts val="1200"/>
              </a:spcBef>
              <a:spcAft>
                <a:spcPts val="300"/>
              </a:spcAft>
              <a:buNone/>
            </a:pPr>
            <a:r>
              <a:rPr lang="en-GB" sz="3000" b="1" dirty="0">
                <a:solidFill>
                  <a:srgbClr val="1F497D"/>
                </a:solidFill>
                <a:latin typeface="Arial" panose="020B0604020202020204" pitchFamily="34" charset="0"/>
                <a:cs typeface="Arial" panose="020B0604020202020204" pitchFamily="34" charset="0"/>
              </a:rPr>
              <a:t>Secondary socialisation</a:t>
            </a:r>
          </a:p>
          <a:p>
            <a:pPr marL="0" indent="0">
              <a:lnSpc>
                <a:spcPct val="110000"/>
              </a:lnSpc>
              <a:spcBef>
                <a:spcPts val="1200"/>
              </a:spcBef>
              <a:buNone/>
              <a:tabLst>
                <a:tab pos="228600" algn="l"/>
              </a:tabLst>
            </a:pPr>
            <a:r>
              <a:rPr lang="en-GB" sz="2600" dirty="0">
                <a:solidFill>
                  <a:srgbClr val="1F497D"/>
                </a:solidFill>
                <a:latin typeface="Arial" panose="020B0604020202020204" pitchFamily="34" charset="0"/>
                <a:cs typeface="Arial" panose="020B0604020202020204" pitchFamily="34" charset="0"/>
              </a:rPr>
              <a:t>Agents of secondary socialisation: these take over from the agents of primary socialisation at around the age of five. These are more formal institutions that have systems in place to reward and discourage certain behaviour. The most important secondary agents of socialisation are schools.</a:t>
            </a:r>
          </a:p>
          <a:p>
            <a:pPr marL="0" indent="0">
              <a:lnSpc>
                <a:spcPct val="80000"/>
              </a:lnSpc>
              <a:spcBef>
                <a:spcPts val="1200"/>
              </a:spcBef>
              <a:buNone/>
              <a:tabLst>
                <a:tab pos="180340" algn="l"/>
              </a:tabLst>
            </a:pPr>
            <a:r>
              <a:rPr lang="en-GB" sz="2200" dirty="0">
                <a:solidFill>
                  <a:srgbClr val="1F497D"/>
                </a:solidFill>
                <a:latin typeface="Arial" panose="020B0604020202020204" pitchFamily="34" charset="0"/>
                <a:cs typeface="Arial" panose="020B0604020202020204" pitchFamily="34" charset="0"/>
              </a:rPr>
              <a:t> </a:t>
            </a:r>
          </a:p>
          <a:p>
            <a:pPr marL="0" indent="0">
              <a:lnSpc>
                <a:spcPct val="80000"/>
              </a:lnSpc>
              <a:spcBef>
                <a:spcPts val="1200"/>
              </a:spcBef>
              <a:spcAft>
                <a:spcPts val="300"/>
              </a:spcAft>
              <a:buNone/>
            </a:pPr>
            <a:r>
              <a:rPr lang="en-GB" sz="3000" b="1" dirty="0">
                <a:solidFill>
                  <a:srgbClr val="1F497D"/>
                </a:solidFill>
                <a:latin typeface="Arial" panose="020B0604020202020204" pitchFamily="34" charset="0"/>
                <a:cs typeface="Arial" panose="020B0604020202020204" pitchFamily="34" charset="0"/>
              </a:rPr>
              <a:t>Agents of secondary socialisation</a:t>
            </a:r>
          </a:p>
          <a:p>
            <a:pPr marL="342000" lvl="0" indent="-342000">
              <a:lnSpc>
                <a:spcPct val="120000"/>
              </a:lnSpc>
              <a:spcBef>
                <a:spcPts val="1200"/>
              </a:spcBef>
              <a:buFont typeface="Wingdings" panose="05000000000000000000" pitchFamily="2" charset="2"/>
              <a:buChar char=""/>
              <a:tabLst>
                <a:tab pos="228600" algn="l"/>
              </a:tabLst>
            </a:pPr>
            <a:r>
              <a:rPr lang="en-GB" sz="2600" b="1" dirty="0">
                <a:solidFill>
                  <a:srgbClr val="1F497D"/>
                </a:solidFill>
                <a:latin typeface="Arial" panose="020B0604020202020204" pitchFamily="34" charset="0"/>
                <a:cs typeface="Arial" panose="020B0604020202020204" pitchFamily="34" charset="0"/>
              </a:rPr>
              <a:t>Education</a:t>
            </a:r>
            <a:r>
              <a:rPr lang="en-GB" sz="2600" dirty="0">
                <a:solidFill>
                  <a:srgbClr val="1F497D"/>
                </a:solidFill>
                <a:latin typeface="Arial" panose="020B0604020202020204" pitchFamily="34" charset="0"/>
                <a:cs typeface="Arial" panose="020B0604020202020204" pitchFamily="34" charset="0"/>
              </a:rPr>
              <a:t> (particularly skills such as numeracy and literacy): functionalists suggest that school promotes consensus; children learn to value belonging to a larger group through things like school uniform and assembly, which in turn helps them to fit into society. Marxists suggest there is a hidden curriculum, which socialises pupils into ruling class-cultures and encourages them to accept exploitation. (Doing as you are told and not asking questions).</a:t>
            </a:r>
          </a:p>
          <a:p>
            <a:endParaRPr lang="en-GB" dirty="0"/>
          </a:p>
        </p:txBody>
      </p:sp>
    </p:spTree>
    <p:extLst>
      <p:ext uri="{BB962C8B-B14F-4D97-AF65-F5344CB8AC3E}">
        <p14:creationId xmlns:p14="http://schemas.microsoft.com/office/powerpoint/2010/main" val="2507216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5415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Agents of secondary socialisation (continued)</a:t>
            </a:r>
            <a:endParaRPr lang="en-US" sz="2200" b="1" dirty="0">
              <a:solidFill>
                <a:srgbClr val="1F497D"/>
              </a:solidFill>
              <a:latin typeface="Arial" panose="020B0604020202020204" pitchFamily="34" charset="0"/>
              <a:cs typeface="Arial" panose="020B0604020202020204" pitchFamily="34" charset="0"/>
            </a:endParaRPr>
          </a:p>
          <a:p>
            <a:pPr marL="342000" indent="-342000">
              <a:lnSpc>
                <a:spcPct val="100000"/>
              </a:lnSpc>
              <a:spcBef>
                <a:spcPts val="1200"/>
              </a:spcBef>
              <a:buFont typeface="Wingdings" panose="05000000000000000000" pitchFamily="2" charset="2"/>
              <a:buChar char=""/>
              <a:tabLst>
                <a:tab pos="228600" algn="l"/>
              </a:tabLst>
            </a:pPr>
            <a:r>
              <a:rPr lang="en-US" sz="2200" b="1" dirty="0">
                <a:solidFill>
                  <a:srgbClr val="1F497D"/>
                </a:solidFill>
                <a:latin typeface="Arial" panose="020B0604020202020204" pitchFamily="34" charset="0"/>
                <a:cs typeface="Arial" panose="020B0604020202020204" pitchFamily="34" charset="0"/>
              </a:rPr>
              <a:t>Peer groups: </a:t>
            </a:r>
            <a:r>
              <a:rPr lang="en-US" sz="2200" dirty="0">
                <a:solidFill>
                  <a:srgbClr val="1F497D"/>
                </a:solidFill>
                <a:latin typeface="Arial" panose="020B0604020202020204" pitchFamily="34" charset="0"/>
                <a:cs typeface="Arial" panose="020B0604020202020204" pitchFamily="34" charset="0"/>
              </a:rPr>
              <a:t>members are of similar social status and individuals socialise towards conformity or deviance.</a:t>
            </a:r>
          </a:p>
          <a:p>
            <a:pPr marL="342000" indent="-342000">
              <a:lnSpc>
                <a:spcPct val="100000"/>
              </a:lnSpc>
              <a:spcBef>
                <a:spcPts val="1200"/>
              </a:spcBef>
              <a:buFont typeface="Wingdings" panose="05000000000000000000" pitchFamily="2" charset="2"/>
              <a:buChar char=""/>
              <a:tabLst>
                <a:tab pos="228600" algn="l"/>
              </a:tabLst>
            </a:pPr>
            <a:r>
              <a:rPr lang="en-US" sz="2200" b="1" dirty="0">
                <a:solidFill>
                  <a:srgbClr val="1F497D"/>
                </a:solidFill>
                <a:latin typeface="Arial" panose="020B0604020202020204" pitchFamily="34" charset="0"/>
                <a:cs typeface="Arial" panose="020B0604020202020204" pitchFamily="34" charset="0"/>
              </a:rPr>
              <a:t>Religion: </a:t>
            </a:r>
            <a:r>
              <a:rPr lang="en-US" sz="2200" dirty="0">
                <a:solidFill>
                  <a:srgbClr val="1F497D"/>
                </a:solidFill>
                <a:latin typeface="Arial" panose="020B0604020202020204" pitchFamily="34" charset="0"/>
                <a:cs typeface="Arial" panose="020B0604020202020204" pitchFamily="34" charset="0"/>
              </a:rPr>
              <a:t>most religions oppose theft and murder and teach respect for elders.</a:t>
            </a:r>
          </a:p>
          <a:p>
            <a:pPr marL="342000" indent="-342000">
              <a:lnSpc>
                <a:spcPct val="100000"/>
              </a:lnSpc>
              <a:spcBef>
                <a:spcPts val="1200"/>
              </a:spcBef>
              <a:buFont typeface="Wingdings" panose="05000000000000000000" pitchFamily="2" charset="2"/>
              <a:buChar char=""/>
              <a:tabLst>
                <a:tab pos="228600" algn="l"/>
              </a:tabLst>
            </a:pPr>
            <a:r>
              <a:rPr lang="en-US" sz="2200" b="1" dirty="0">
                <a:solidFill>
                  <a:srgbClr val="1F497D"/>
                </a:solidFill>
                <a:latin typeface="Arial" panose="020B0604020202020204" pitchFamily="34" charset="0"/>
                <a:cs typeface="Arial" panose="020B0604020202020204" pitchFamily="34" charset="0"/>
              </a:rPr>
              <a:t>Mass media: </a:t>
            </a:r>
            <a:r>
              <a:rPr lang="en-US" sz="2200" dirty="0">
                <a:solidFill>
                  <a:srgbClr val="1F497D"/>
                </a:solidFill>
                <a:latin typeface="Arial" panose="020B0604020202020204" pitchFamily="34" charset="0"/>
                <a:cs typeface="Arial" panose="020B0604020202020204" pitchFamily="34" charset="0"/>
              </a:rPr>
              <a:t>can be powerful in shaping norms and values in a wide audience.</a:t>
            </a:r>
          </a:p>
          <a:p>
            <a:pPr marL="342000" indent="-342000">
              <a:lnSpc>
                <a:spcPct val="100000"/>
              </a:lnSpc>
              <a:spcBef>
                <a:spcPts val="1200"/>
              </a:spcBef>
              <a:buFont typeface="Wingdings" panose="05000000000000000000" pitchFamily="2" charset="2"/>
              <a:buChar char=""/>
              <a:tabLst>
                <a:tab pos="228600" algn="l"/>
              </a:tabLst>
            </a:pPr>
            <a:r>
              <a:rPr lang="en-US" sz="2200" b="1" dirty="0">
                <a:solidFill>
                  <a:srgbClr val="1F497D"/>
                </a:solidFill>
                <a:latin typeface="Arial" panose="020B0604020202020204" pitchFamily="34" charset="0"/>
                <a:cs typeface="Arial" panose="020B0604020202020204" pitchFamily="34" charset="0"/>
              </a:rPr>
              <a:t>Workplace: </a:t>
            </a:r>
            <a:r>
              <a:rPr lang="en-US" sz="2200" dirty="0">
                <a:solidFill>
                  <a:srgbClr val="1F497D"/>
                </a:solidFill>
                <a:latin typeface="Arial" panose="020B0604020202020204" pitchFamily="34" charset="0"/>
                <a:cs typeface="Arial" panose="020B0604020202020204" pitchFamily="34" charset="0"/>
              </a:rPr>
              <a:t>enables people to learn the conventions and expectations of a professional environment, such as being on time and ‘obeying the boss’.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Culture and identity: socialisation </a:t>
            </a:r>
            <a:br>
              <a:rPr lang="en-GB" b="1" kern="1400" dirty="0">
                <a:latin typeface="Arial" panose="020B0604020202020204" pitchFamily="34" charset="0"/>
                <a:ea typeface="Times New Roman" panose="02020603050405020304" pitchFamily="18" charset="0"/>
              </a:rPr>
            </a:b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2B4DF5-CE50-4B74-87F3-5A245011BDF8}"/>
</file>

<file path=customXml/itemProps2.xml><?xml version="1.0" encoding="utf-8"?>
<ds:datastoreItem xmlns:ds="http://schemas.openxmlformats.org/officeDocument/2006/customXml" ds:itemID="{E47790AD-4A33-4E6A-B138-9ACDC484322F}"/>
</file>

<file path=customXml/itemProps3.xml><?xml version="1.0" encoding="utf-8"?>
<ds:datastoreItem xmlns:ds="http://schemas.openxmlformats.org/officeDocument/2006/customXml" ds:itemID="{AA268DA7-C7E6-45D7-8A2B-5428A1FBD599}"/>
</file>

<file path=docProps/app.xml><?xml version="1.0" encoding="utf-8"?>
<Properties xmlns="http://schemas.openxmlformats.org/officeDocument/2006/extended-properties" xmlns:vt="http://schemas.openxmlformats.org/officeDocument/2006/docPropsVTypes">
  <TotalTime>0</TotalTime>
  <Words>345</Words>
  <Application>Microsoft Office PowerPoint</Application>
  <PresentationFormat>Widescreen</PresentationFormat>
  <Paragraphs>19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Higher Sociology  Section 2: Culture and identity  Lesson 2: Socialisation  </vt:lpstr>
      <vt:lpstr>Culture and identity: socialisation   </vt:lpstr>
      <vt:lpstr>Culture and identity: socialisation  </vt:lpstr>
      <vt:lpstr>Culture and identity: socialisation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2 Socialisation</dc:title>
  <dc:creator/>
  <cp:lastModifiedBy/>
  <cp:revision>1</cp:revision>
  <dcterms:created xsi:type="dcterms:W3CDTF">2022-08-16T14:01:18Z</dcterms:created>
  <dcterms:modified xsi:type="dcterms:W3CDTF">2022-08-16T14:01:59Z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