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sldIdLst>
    <p:sldId id="256" r:id="rId2"/>
    <p:sldId id="265" r:id="rId3"/>
    <p:sldId id="266" r:id="rId4"/>
    <p:sldId id="267" r:id="rId5"/>
    <p:sldId id="268" r:id="rId6"/>
    <p:sldId id="269"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6" autoAdjust="0"/>
    <p:restoredTop sz="94660"/>
  </p:normalViewPr>
  <p:slideViewPr>
    <p:cSldViewPr snapToGrid="0">
      <p:cViewPr varScale="1">
        <p:scale>
          <a:sx n="78" d="100"/>
          <a:sy n="78" d="100"/>
        </p:scale>
        <p:origin x="806"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openxmlformats.org/officeDocument/2006/relationships/customXml" Target="../customXml/item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ustomXml" Target="../customXml/item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 Id="rId14" Type="http://schemas.openxmlformats.org/officeDocument/2006/relationships/customXml" Target="../customXml/item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E9EEE-16ED-4176-B32B-5AB272ABC34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3C40F01-B648-46AB-9E5B-18067C2E048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2A3118A-983C-4BAB-A2F5-F241AF813A00}"/>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8FD13612-C528-4317-81AF-FF4A87278D0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94E5F64-03B8-4684-BD50-660EC9D3ABB6}"/>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15997059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AF275A-987F-4EB6-A02A-0F0B8350DFC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6EABF2B-AEBA-4F1F-BD9C-1FAC356CC7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3A9D9E-F4D3-4F95-A71F-9FA31CBABF8E}"/>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2DD0BFFA-6385-42DE-BC39-BADAE395538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AB3FC63-CD2A-43FC-849B-2384A09A6B85}"/>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1365302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CA982B9-263E-4D5E-B6F5-C8C6D7DBDAF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64915C8-B3EF-48AE-92A3-4F945016D63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F64A600-AEDA-4D25-AA64-549A1B2DDCFB}"/>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C42D1FE4-F416-4606-A61E-0E45A90A343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D5BFB76-0582-4C73-8D0D-370BEE6221A2}"/>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638492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1DC6E3-6B76-4F2D-97CC-E8B92535604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54B720C-0417-4857-96DB-ABBD0B12270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6824CDB-185C-4254-8ED4-E5C2086EBB84}"/>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822DD368-6DBC-45CB-80C8-97060A180AE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E59FE74-6212-4D92-9932-D66EF8921D21}"/>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2455959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971F78-E800-43B6-A288-9CBD21FF9AC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68E8258-7259-466A-B848-0A7BDF69629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2F2AE53-1AE6-4515-9E7C-4DF370399020}"/>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80D55D63-C6EE-4D5C-B7A9-95A1E6D180F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5463A6C-0F5A-4140-86D7-CEA5DA9D2F91}"/>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0578789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1452A-1AAC-41B7-9698-E4A536710D9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F80F0C6-2ABB-45B6-AE72-F4B46AEA5CF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196BF74-B5B0-48C9-8830-CBA5FA0ABEA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628EC25-05AD-42BA-9E6F-CB33230764C6}"/>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6" name="Footer Placeholder 5">
            <a:extLst>
              <a:ext uri="{FF2B5EF4-FFF2-40B4-BE49-F238E27FC236}">
                <a16:creationId xmlns:a16="http://schemas.microsoft.com/office/drawing/2014/main" id="{8C912A1E-D315-4BA7-ABB2-E712C20C992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F7F485FA-A2AC-49CA-9A83-C92CE36BA44B}"/>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1281297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78BFD-420B-47B1-A399-28337F7FE03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C7B09AA-FB5C-43B5-B943-D56018E7A16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D5D0E27-DA14-405A-9146-FD721CFD90B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FE33A21-3231-4570-9504-DEB8F019836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32927E2-FB38-41BF-B8D6-2EF618DE3EA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620403D-0D2B-4F1F-9759-5D2C6F2EF7DD}"/>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8" name="Footer Placeholder 7">
            <a:extLst>
              <a:ext uri="{FF2B5EF4-FFF2-40B4-BE49-F238E27FC236}">
                <a16:creationId xmlns:a16="http://schemas.microsoft.com/office/drawing/2014/main" id="{BAD5D7F8-7B2A-42B7-9364-8B44FD6A5E06}"/>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8833F565-160A-49C2-AAC3-B286AF284C52}"/>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248802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607B34-953F-46E2-9212-9C7904F30CE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27FD579-8E3D-4694-B59F-C72342EC3FFA}"/>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4" name="Footer Placeholder 3">
            <a:extLst>
              <a:ext uri="{FF2B5EF4-FFF2-40B4-BE49-F238E27FC236}">
                <a16:creationId xmlns:a16="http://schemas.microsoft.com/office/drawing/2014/main" id="{ED071574-27F1-4B7A-BAE3-2B6FCEC9906D}"/>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86D8E433-95CB-4471-BE93-57D289ED6B5D}"/>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66922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CB81F0-4DBF-48CB-B4EB-04051F47334B}"/>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3" name="Footer Placeholder 2">
            <a:extLst>
              <a:ext uri="{FF2B5EF4-FFF2-40B4-BE49-F238E27FC236}">
                <a16:creationId xmlns:a16="http://schemas.microsoft.com/office/drawing/2014/main" id="{0DC5B585-6DE1-4A09-91B3-11A8D113DB3B}"/>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4302F36D-2A84-4C8A-A101-3B1447C19DD9}"/>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0076163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E10F9-CB47-4046-B486-183E7B046CE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D03C747-7154-4E65-B288-C0F5444BCF9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9D75969-9787-45FF-B02B-BD60FEF518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EE74412-3327-4562-A9B1-E3CD35962F90}"/>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6" name="Footer Placeholder 5">
            <a:extLst>
              <a:ext uri="{FF2B5EF4-FFF2-40B4-BE49-F238E27FC236}">
                <a16:creationId xmlns:a16="http://schemas.microsoft.com/office/drawing/2014/main" id="{7BD53315-3633-4ECA-B2A4-A1F648A35BAB}"/>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0E8B3A6-1D67-450F-91D0-7BE4DC5E410B}"/>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1518058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B7C49-0AF4-4BCA-BD58-5CF270B44BF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5234198-316F-4B5C-A8F3-7DA172AC0DD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D6B99583-D413-498F-8CDE-5451E602FB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09C6A98-151E-46AB-88EA-1F904395DAD6}"/>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6" name="Footer Placeholder 5">
            <a:extLst>
              <a:ext uri="{FF2B5EF4-FFF2-40B4-BE49-F238E27FC236}">
                <a16:creationId xmlns:a16="http://schemas.microsoft.com/office/drawing/2014/main" id="{781FD373-EEFF-4D93-BEDB-FAB3980983F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31684BC-6EA4-40C1-BAC2-53CBBBBA8965}"/>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0668873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5506709-0A5C-4421-BC1B-068DA5C42FA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ADC4133-F497-49A1-A726-5A366B7E198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FE213B9-C0F7-45D3-BD6C-98FC6F2D473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522F9C1C-9F3E-47F1-B393-DFDEC0F473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B49B7061-2E1E-4D31-A140-9F1497C08B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B785E3-51D0-49B5-A3F2-7F4742E743D6}" type="slidenum">
              <a:rPr lang="en-US" smtClean="0"/>
              <a:t>‹#›</a:t>
            </a:fld>
            <a:endParaRPr lang="en-US" dirty="0"/>
          </a:p>
        </p:txBody>
      </p:sp>
    </p:spTree>
    <p:extLst>
      <p:ext uri="{BB962C8B-B14F-4D97-AF65-F5344CB8AC3E}">
        <p14:creationId xmlns:p14="http://schemas.microsoft.com/office/powerpoint/2010/main" val="22968387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ctrTitle"/>
          </p:nvPr>
        </p:nvSpPr>
        <p:spPr>
          <a:xfrm>
            <a:off x="1524000" y="1785144"/>
            <a:ext cx="9144000" cy="3649662"/>
          </a:xfrm>
        </p:spPr>
        <p:txBody>
          <a:bodyPr>
            <a:normAutofit fontScale="90000"/>
          </a:bodyPr>
          <a:lstStyle/>
          <a:p>
            <a:r>
              <a:rPr lang="en-US" sz="5300" b="1" dirty="0">
                <a:solidFill>
                  <a:srgbClr val="1F497D"/>
                </a:solidFill>
                <a:latin typeface="Arial" panose="020B0604020202020204" pitchFamily="34" charset="0"/>
                <a:cs typeface="Arial" panose="020B0604020202020204" pitchFamily="34" charset="0"/>
              </a:rPr>
              <a:t>Higher Sociology</a:t>
            </a:r>
            <a:br>
              <a:rPr lang="en-US" sz="4800" b="1" dirty="0">
                <a:solidFill>
                  <a:srgbClr val="1F497D"/>
                </a:solidFill>
                <a:latin typeface="Arial" panose="020B0604020202020204" pitchFamily="34" charset="0"/>
                <a:cs typeface="Arial" panose="020B0604020202020204" pitchFamily="34" charset="0"/>
              </a:rPr>
            </a:br>
            <a:br>
              <a:rPr lang="en-US" sz="4800" b="1" dirty="0">
                <a:solidFill>
                  <a:srgbClr val="1F497D"/>
                </a:solidFill>
                <a:latin typeface="Arial" panose="020B0604020202020204" pitchFamily="34" charset="0"/>
                <a:cs typeface="Arial" panose="020B0604020202020204" pitchFamily="34" charset="0"/>
              </a:rPr>
            </a:br>
            <a:r>
              <a:rPr lang="en-US" sz="2900" b="1" dirty="0">
                <a:solidFill>
                  <a:srgbClr val="1F497D"/>
                </a:solidFill>
                <a:latin typeface="Arial" panose="020B0604020202020204" pitchFamily="34" charset="0"/>
                <a:cs typeface="Arial" panose="020B0604020202020204" pitchFamily="34" charset="0"/>
              </a:rPr>
              <a:t>Section 3: Social issues </a:t>
            </a:r>
            <a:br>
              <a:rPr lang="en-US" sz="2600" b="1" dirty="0">
                <a:solidFill>
                  <a:srgbClr val="1F497D"/>
                </a:solidFill>
                <a:latin typeface="Arial" panose="020B0604020202020204" pitchFamily="34" charset="0"/>
                <a:cs typeface="Arial" panose="020B0604020202020204" pitchFamily="34" charset="0"/>
              </a:rPr>
            </a:br>
            <a:br>
              <a:rPr lang="en-US" sz="2600" b="1" dirty="0">
                <a:solidFill>
                  <a:srgbClr val="1F497D"/>
                </a:solidFill>
                <a:latin typeface="Arial" panose="020B0604020202020204" pitchFamily="34" charset="0"/>
                <a:cs typeface="Arial" panose="020B0604020202020204" pitchFamily="34" charset="0"/>
              </a:rPr>
            </a:br>
            <a:r>
              <a:rPr lang="en-GB" sz="2900" b="1" dirty="0">
                <a:solidFill>
                  <a:srgbClr val="1F497D"/>
                </a:solidFill>
                <a:latin typeface="Arial" panose="020B0604020202020204" pitchFamily="34" charset="0"/>
                <a:cs typeface="Arial" panose="020B0604020202020204" pitchFamily="34" charset="0"/>
              </a:rPr>
              <a:t>Lesson 1: Social mobility definitions</a:t>
            </a:r>
            <a:br>
              <a:rPr lang="en-US" sz="2000" dirty="0"/>
            </a:br>
            <a:br>
              <a:rPr lang="en-US" sz="4800" b="1" dirty="0">
                <a:solidFill>
                  <a:srgbClr val="1F497D"/>
                </a:solidFill>
                <a:latin typeface="Arial" panose="020B0604020202020204" pitchFamily="34" charset="0"/>
                <a:cs typeface="Arial" panose="020B0604020202020204" pitchFamily="34" charset="0"/>
              </a:rPr>
            </a:br>
            <a:endParaRPr lang="en-US" sz="4800" b="1" dirty="0">
              <a:solidFill>
                <a:srgbClr val="1F497D"/>
              </a:solidFill>
              <a:latin typeface="Arial" panose="020B0604020202020204" pitchFamily="34" charset="0"/>
              <a:cs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568450"/>
            <a:ext cx="10515600" cy="4351338"/>
          </a:xfrm>
        </p:spPr>
        <p:txBody>
          <a:bodyPr/>
          <a:lstStyle/>
          <a:p>
            <a:pPr marL="0" indent="0">
              <a:lnSpc>
                <a:spcPct val="100000"/>
              </a:lnSpc>
              <a:spcBef>
                <a:spcPts val="1200"/>
              </a:spcBef>
              <a:buNone/>
              <a:tabLst>
                <a:tab pos="228600" algn="l"/>
              </a:tabLst>
            </a:pPr>
            <a:r>
              <a:rPr lang="en-US" sz="2600" b="1" dirty="0">
                <a:solidFill>
                  <a:srgbClr val="1F497D"/>
                </a:solidFill>
                <a:latin typeface="Arial" panose="020B0604020202020204" pitchFamily="34" charset="0"/>
                <a:cs typeface="Arial" panose="020B0604020202020204" pitchFamily="34" charset="0"/>
              </a:rPr>
              <a:t>Social mobility</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Social mobility is the movement of individuals, families, households, or other categories of people within or between social strata in a society. It is a change in social status relative to one's current social location within a given society.</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A distinction can be drawn between absolute social mobility, which refers to the total observed movement of people between classes, and relative social mobility, which is an estimate of the chance of upward or downward movement of a member of one social class in comparison with a member from another class.</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lstStyle/>
          <a:p>
            <a:r>
              <a:rPr lang="en-GB" sz="3600" b="1" dirty="0">
                <a:solidFill>
                  <a:srgbClr val="1F497D"/>
                </a:solidFill>
                <a:latin typeface="Arial" panose="020B0604020202020204" pitchFamily="34" charset="0"/>
                <a:cs typeface="Arial" panose="020B0604020202020204" pitchFamily="34" charset="0"/>
              </a:rPr>
              <a:t>Social issues: social mobility definitions</a:t>
            </a:r>
            <a:br>
              <a:rPr lang="en-GB" b="1" kern="1400" dirty="0">
                <a:latin typeface="Arial" panose="020B0604020202020204" pitchFamily="34" charset="0"/>
                <a:ea typeface="Times New Roman" panose="02020603050405020304" pitchFamily="18" charset="0"/>
              </a:rPr>
            </a:br>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625600"/>
            <a:ext cx="10515600" cy="4351338"/>
          </a:xfrm>
        </p:spPr>
        <p:txBody>
          <a:bodyPr/>
          <a:lstStyle/>
          <a:p>
            <a:pPr marL="0" indent="0">
              <a:lnSpc>
                <a:spcPct val="100000"/>
              </a:lnSpc>
              <a:spcBef>
                <a:spcPts val="1200"/>
              </a:spcBef>
              <a:buNone/>
              <a:tabLst>
                <a:tab pos="228600" algn="l"/>
              </a:tabLst>
            </a:pPr>
            <a:r>
              <a:rPr lang="en-US" sz="2600" b="1" dirty="0">
                <a:solidFill>
                  <a:srgbClr val="1F497D"/>
                </a:solidFill>
                <a:latin typeface="Arial" panose="020B0604020202020204" pitchFamily="34" charset="0"/>
                <a:cs typeface="Arial" panose="020B0604020202020204" pitchFamily="34" charset="0"/>
              </a:rPr>
              <a:t>Absolute mobility</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Absolute social mobility is about changes in the actual social structure of a society in relation to the degree of inequality in that society, with inequality usually understood in terms of material resources as measured by income.</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One aspect of absolute social mobility is a change in the distribution of income so that the ratio of high to low incomes changes. In democratic societies we expect it to become more equal. However, absolute social mobility may also happen if the whole social structure changes in some significant fashion. Here, change is usually understood in terms of changes in the occupational structure of a society.</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lstStyle/>
          <a:p>
            <a:r>
              <a:rPr lang="en-GB" sz="3600" b="1" dirty="0">
                <a:solidFill>
                  <a:srgbClr val="1F497D"/>
                </a:solidFill>
                <a:latin typeface="Arial" panose="020B0604020202020204" pitchFamily="34" charset="0"/>
                <a:cs typeface="Arial" panose="020B0604020202020204" pitchFamily="34" charset="0"/>
              </a:rPr>
              <a:t>Social issues: social mobility definitions</a:t>
            </a:r>
            <a:br>
              <a:rPr lang="en-GB" b="1" kern="1400" dirty="0">
                <a:latin typeface="Arial" panose="020B0604020202020204" pitchFamily="34" charset="0"/>
                <a:ea typeface="Times New Roman" panose="02020603050405020304" pitchFamily="18" charset="0"/>
              </a:rPr>
            </a:br>
            <a:endParaRPr lang="en-GB" dirty="0"/>
          </a:p>
        </p:txBody>
      </p:sp>
    </p:spTree>
    <p:extLst>
      <p:ext uri="{BB962C8B-B14F-4D97-AF65-F5344CB8AC3E}">
        <p14:creationId xmlns:p14="http://schemas.microsoft.com/office/powerpoint/2010/main" val="24789715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625600"/>
            <a:ext cx="10515600" cy="4351338"/>
          </a:xfrm>
        </p:spPr>
        <p:txBody>
          <a:bodyPr/>
          <a:lstStyle/>
          <a:p>
            <a:pPr marL="0" indent="0">
              <a:lnSpc>
                <a:spcPct val="100000"/>
              </a:lnSpc>
              <a:spcBef>
                <a:spcPts val="1200"/>
              </a:spcBef>
              <a:buNone/>
              <a:tabLst>
                <a:tab pos="228600" algn="l"/>
              </a:tabLst>
            </a:pPr>
            <a:r>
              <a:rPr lang="en-US" sz="2600" b="1" dirty="0">
                <a:solidFill>
                  <a:srgbClr val="1F497D"/>
                </a:solidFill>
                <a:latin typeface="Arial" panose="020B0604020202020204" pitchFamily="34" charset="0"/>
                <a:cs typeface="Arial" panose="020B0604020202020204" pitchFamily="34" charset="0"/>
              </a:rPr>
              <a:t>Example of absolute mobility</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As a consequence of the decline of much of its industrial base, the massive changes in the UK since the 1970s accelerated the post-war trend towards a growth in the proportion of white-collar jobs in the labour force.</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This movement was measured essentially by occupational classification. So, the child of a coal miner who became a nurse or primary school teacher would be considered to have moved up. However, this would not necessarily be true in terms of income. Skilled manual workers in industrial societies frequently earn as much, or even more, than semi- professionals or those in lower professional occupations.</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lstStyle/>
          <a:p>
            <a:r>
              <a:rPr lang="en-GB" sz="3600" b="1" dirty="0">
                <a:solidFill>
                  <a:srgbClr val="1F497D"/>
                </a:solidFill>
                <a:latin typeface="Arial" panose="020B0604020202020204" pitchFamily="34" charset="0"/>
                <a:cs typeface="Arial" panose="020B0604020202020204" pitchFamily="34" charset="0"/>
              </a:rPr>
              <a:t>Social issues: social mobility definitions</a:t>
            </a:r>
            <a:br>
              <a:rPr lang="en-GB" b="1" kern="1400" dirty="0">
                <a:latin typeface="Arial" panose="020B0604020202020204" pitchFamily="34" charset="0"/>
                <a:ea typeface="Times New Roman" panose="02020603050405020304" pitchFamily="18" charset="0"/>
              </a:rPr>
            </a:br>
            <a:endParaRPr lang="en-GB" dirty="0"/>
          </a:p>
        </p:txBody>
      </p:sp>
    </p:spTree>
    <p:extLst>
      <p:ext uri="{BB962C8B-B14F-4D97-AF65-F5344CB8AC3E}">
        <p14:creationId xmlns:p14="http://schemas.microsoft.com/office/powerpoint/2010/main" val="14346654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625600"/>
            <a:ext cx="10515600" cy="4351338"/>
          </a:xfrm>
        </p:spPr>
        <p:txBody>
          <a:bodyPr/>
          <a:lstStyle/>
          <a:p>
            <a:pPr marL="0" indent="0">
              <a:lnSpc>
                <a:spcPct val="100000"/>
              </a:lnSpc>
              <a:spcBef>
                <a:spcPts val="1200"/>
              </a:spcBef>
              <a:buNone/>
              <a:tabLst>
                <a:tab pos="228600" algn="l"/>
              </a:tabLst>
            </a:pPr>
            <a:r>
              <a:rPr lang="en-US" sz="2600" b="1" dirty="0">
                <a:solidFill>
                  <a:srgbClr val="1F497D"/>
                </a:solidFill>
                <a:latin typeface="Arial" panose="020B0604020202020204" pitchFamily="34" charset="0"/>
                <a:cs typeface="Arial" panose="020B0604020202020204" pitchFamily="34" charset="0"/>
              </a:rPr>
              <a:t>Relative mobility</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Relative social mobility describes movement of individual units (individual people or households) within the social structure. For methodological reasons, this movement has typically been understood in terms of the movement of individuals in relation to occupation. This has been the focus of social mobility studies by sociologists and related academics for more than 50 years.</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lstStyle/>
          <a:p>
            <a:r>
              <a:rPr lang="en-GB" sz="3600" b="1" dirty="0">
                <a:solidFill>
                  <a:srgbClr val="1F497D"/>
                </a:solidFill>
                <a:latin typeface="Arial" panose="020B0604020202020204" pitchFamily="34" charset="0"/>
                <a:cs typeface="Arial" panose="020B0604020202020204" pitchFamily="34" charset="0"/>
              </a:rPr>
              <a:t>Social issues: social mobility definitions</a:t>
            </a:r>
            <a:br>
              <a:rPr lang="en-GB" b="1" kern="1400" dirty="0">
                <a:latin typeface="Arial" panose="020B0604020202020204" pitchFamily="34" charset="0"/>
                <a:ea typeface="Times New Roman" panose="02020603050405020304" pitchFamily="18" charset="0"/>
              </a:rPr>
            </a:br>
            <a:endParaRPr lang="en-GB" dirty="0"/>
          </a:p>
        </p:txBody>
      </p:sp>
    </p:spTree>
    <p:extLst>
      <p:ext uri="{BB962C8B-B14F-4D97-AF65-F5344CB8AC3E}">
        <p14:creationId xmlns:p14="http://schemas.microsoft.com/office/powerpoint/2010/main" val="15587942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625600"/>
            <a:ext cx="10515600" cy="4351338"/>
          </a:xfrm>
        </p:spPr>
        <p:txBody>
          <a:bodyPr/>
          <a:lstStyle/>
          <a:p>
            <a:pPr marL="0" indent="0">
              <a:lnSpc>
                <a:spcPct val="100000"/>
              </a:lnSpc>
              <a:spcBef>
                <a:spcPts val="1200"/>
              </a:spcBef>
              <a:buNone/>
              <a:tabLst>
                <a:tab pos="228600" algn="l"/>
              </a:tabLst>
            </a:pPr>
            <a:r>
              <a:rPr lang="en-US" sz="2600" b="1" dirty="0">
                <a:solidFill>
                  <a:srgbClr val="1F497D"/>
                </a:solidFill>
                <a:latin typeface="Arial" panose="020B0604020202020204" pitchFamily="34" charset="0"/>
                <a:cs typeface="Arial" panose="020B0604020202020204" pitchFamily="34" charset="0"/>
              </a:rPr>
              <a:t>Intergenerational and intragenerational social mobility</a:t>
            </a:r>
          </a:p>
          <a:p>
            <a:pPr marL="342000" lvl="0" indent="-342000">
              <a:lnSpc>
                <a:spcPct val="100000"/>
              </a:lnSpc>
              <a:spcBef>
                <a:spcPts val="1200"/>
              </a:spcBef>
              <a:buFont typeface="Wingdings" panose="05000000000000000000" pitchFamily="2" charset="2"/>
              <a:buChar char=""/>
            </a:pPr>
            <a:r>
              <a:rPr lang="en-GB" sz="2200" b="1" dirty="0">
                <a:solidFill>
                  <a:srgbClr val="1F497D"/>
                </a:solidFill>
                <a:latin typeface="Arial" panose="020B0604020202020204" pitchFamily="34" charset="0"/>
                <a:cs typeface="Arial" panose="020B0604020202020204" pitchFamily="34" charset="0"/>
              </a:rPr>
              <a:t>Intergenerational mobility: </a:t>
            </a:r>
            <a:r>
              <a:rPr lang="en-GB" sz="2200" dirty="0">
                <a:solidFill>
                  <a:srgbClr val="1F497D"/>
                </a:solidFill>
                <a:latin typeface="Arial" panose="020B0604020202020204" pitchFamily="34" charset="0"/>
                <a:cs typeface="Arial" panose="020B0604020202020204" pitchFamily="34" charset="0"/>
              </a:rPr>
              <a:t>social mobility that occurs between generations, and describes a change of social status from one generation to the next. For example, someone who has a different occupation status from their parents shows intergenerational mobility.</a:t>
            </a:r>
          </a:p>
          <a:p>
            <a:pPr marL="342000" lvl="0" indent="-342000">
              <a:lnSpc>
                <a:spcPct val="100000"/>
              </a:lnSpc>
              <a:spcBef>
                <a:spcPts val="1200"/>
              </a:spcBef>
              <a:buFont typeface="Wingdings" panose="05000000000000000000" pitchFamily="2" charset="2"/>
              <a:buChar char=""/>
            </a:pPr>
            <a:r>
              <a:rPr lang="en-GB" sz="2200" b="1" dirty="0">
                <a:solidFill>
                  <a:srgbClr val="1F497D"/>
                </a:solidFill>
                <a:latin typeface="Arial" panose="020B0604020202020204" pitchFamily="34" charset="0"/>
                <a:cs typeface="Arial" panose="020B0604020202020204" pitchFamily="34" charset="0"/>
              </a:rPr>
              <a:t>Intragenerational mobility: </a:t>
            </a:r>
            <a:r>
              <a:rPr lang="en-GB" sz="2200" dirty="0">
                <a:solidFill>
                  <a:srgbClr val="1F497D"/>
                </a:solidFill>
                <a:latin typeface="Arial" panose="020B0604020202020204" pitchFamily="34" charset="0"/>
                <a:cs typeface="Arial" panose="020B0604020202020204" pitchFamily="34" charset="0"/>
              </a:rPr>
              <a:t>social mobility that happens within a generation, and describes a change of social status within a person’s lifetime. For example, someone who starts in a junior position in an organisation and becomes a manager shows intragenerational mobility.</a:t>
            </a:r>
          </a:p>
          <a:p>
            <a:pPr marL="0" indent="0">
              <a:lnSpc>
                <a:spcPct val="100000"/>
              </a:lnSpc>
              <a:spcBef>
                <a:spcPts val="1200"/>
              </a:spcBef>
              <a:buNone/>
              <a:tabLst>
                <a:tab pos="228600" algn="l"/>
              </a:tabLst>
            </a:pPr>
            <a:endParaRPr lang="en-US" sz="2600" b="1"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lstStyle/>
          <a:p>
            <a:r>
              <a:rPr lang="en-GB" sz="3600" b="1" dirty="0">
                <a:solidFill>
                  <a:srgbClr val="1F497D"/>
                </a:solidFill>
                <a:latin typeface="Arial" panose="020B0604020202020204" pitchFamily="34" charset="0"/>
                <a:cs typeface="Arial" panose="020B0604020202020204" pitchFamily="34" charset="0"/>
              </a:rPr>
              <a:t>Social issues: social mobility definitions</a:t>
            </a:r>
            <a:br>
              <a:rPr lang="en-GB" b="1" kern="1400" dirty="0">
                <a:latin typeface="Arial" panose="020B0604020202020204" pitchFamily="34" charset="0"/>
                <a:ea typeface="Times New Roman" panose="02020603050405020304" pitchFamily="18" charset="0"/>
              </a:rPr>
            </a:br>
            <a:endParaRPr lang="en-GB" dirty="0"/>
          </a:p>
        </p:txBody>
      </p:sp>
    </p:spTree>
    <p:extLst>
      <p:ext uri="{BB962C8B-B14F-4D97-AF65-F5344CB8AC3E}">
        <p14:creationId xmlns:p14="http://schemas.microsoft.com/office/powerpoint/2010/main" val="54325747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E1584DF9C2DEA47845A1C952B26F813" ma:contentTypeVersion="4" ma:contentTypeDescription="Create a new document." ma:contentTypeScope="" ma:versionID="fdff0fe4e43fa8a7e7fbafa0bcc71c5a">
  <xsd:schema xmlns:xsd="http://www.w3.org/2001/XMLSchema" xmlns:xs="http://www.w3.org/2001/XMLSchema" xmlns:p="http://schemas.microsoft.com/office/2006/metadata/properties" xmlns:ns2="1a5630b0-0adb-4d3e-b9d4-c5e9f861965a" targetNamespace="http://schemas.microsoft.com/office/2006/metadata/properties" ma:root="true" ma:fieldsID="0124f1dd66f649287b2c04177d357f14" ns2:_="">
    <xsd:import namespace="1a5630b0-0adb-4d3e-b9d4-c5e9f861965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a5630b0-0adb-4d3e-b9d4-c5e9f861965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D83AE5C-55B0-47B0-9BD5-E1203308FAF9}"/>
</file>

<file path=customXml/itemProps2.xml><?xml version="1.0" encoding="utf-8"?>
<ds:datastoreItem xmlns:ds="http://schemas.openxmlformats.org/officeDocument/2006/customXml" ds:itemID="{B72332A2-D7CE-4284-94DF-48343FCD08B2}"/>
</file>

<file path=customXml/itemProps3.xml><?xml version="1.0" encoding="utf-8"?>
<ds:datastoreItem xmlns:ds="http://schemas.openxmlformats.org/officeDocument/2006/customXml" ds:itemID="{F380F674-9626-48AB-A4A4-38A658852F61}"/>
</file>

<file path=docProps/app.xml><?xml version="1.0" encoding="utf-8"?>
<Properties xmlns="http://schemas.openxmlformats.org/officeDocument/2006/extended-properties" xmlns:vt="http://schemas.openxmlformats.org/officeDocument/2006/docPropsVTypes">
  <TotalTime>0</TotalTime>
  <Words>537</Words>
  <Application>Microsoft Office PowerPoint</Application>
  <PresentationFormat>Widescreen</PresentationFormat>
  <Paragraphs>20</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Calibri Light</vt:lpstr>
      <vt:lpstr>Wingdings</vt:lpstr>
      <vt:lpstr>Office Theme</vt:lpstr>
      <vt:lpstr>Higher Sociology  Section 3: Social issues   Lesson 1: Social mobility definitions  </vt:lpstr>
      <vt:lpstr>Social issues: social mobility definitions </vt:lpstr>
      <vt:lpstr>Social issues: social mobility definitions </vt:lpstr>
      <vt:lpstr>Social issues: social mobility definitions </vt:lpstr>
      <vt:lpstr>Social issues: social mobility definitions </vt:lpstr>
      <vt:lpstr>Social issues: social mobility definitions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Higher Sociology Social Issues Lesson 1 Social mobility defininitions</dc:title>
  <dc:creator/>
  <cp:lastModifiedBy/>
  <cp:revision>1</cp:revision>
  <dcterms:created xsi:type="dcterms:W3CDTF">2022-08-16T14:16:38Z</dcterms:created>
  <dcterms:modified xsi:type="dcterms:W3CDTF">2022-08-16T14:17:22Z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0x010100EE1584DF9C2DEA47845A1C952B26F813</vt:lpwstr>
  </property>
</Properties>
</file>