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66" r:id="rId3"/>
    <p:sldId id="285" r:id="rId4"/>
    <p:sldId id="284" r:id="rId5"/>
    <p:sldId id="286" r:id="rId6"/>
    <p:sldId id="287" r:id="rId7"/>
    <p:sldId id="283" r:id="rId8"/>
    <p:sldId id="288" r:id="rId9"/>
    <p:sldId id="289" r:id="rId10"/>
    <p:sldId id="290" r:id="rId11"/>
    <p:sldId id="291" r:id="rId12"/>
    <p:sldId id="29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 </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5: Social mobility and sociological theory</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60170"/>
            <a:ext cx="10515600" cy="4351338"/>
          </a:xfrm>
        </p:spPr>
        <p:txBody>
          <a:bodyPr/>
          <a:lstStyle/>
          <a:p>
            <a:pPr marL="0" indent="0">
              <a:lnSpc>
                <a:spcPct val="100000"/>
              </a:lnSpc>
              <a:spcBef>
                <a:spcPts val="1200"/>
              </a:spcBef>
              <a:buNone/>
              <a:tabLst>
                <a:tab pos="228600" algn="l"/>
              </a:tabLst>
            </a:pPr>
            <a:r>
              <a:rPr lang="en-GB" sz="2600" b="1" dirty="0" err="1">
                <a:solidFill>
                  <a:srgbClr val="1F497D"/>
                </a:solidFill>
                <a:latin typeface="Arial" panose="020B0604020202020204" pitchFamily="34" charset="0"/>
                <a:cs typeface="Arial" panose="020B0604020202020204" pitchFamily="34" charset="0"/>
              </a:rPr>
              <a:t>Weberism</a:t>
            </a:r>
            <a:r>
              <a:rPr lang="en-GB" sz="2600" b="1" dirty="0">
                <a:solidFill>
                  <a:srgbClr val="1F497D"/>
                </a:solidFill>
                <a:latin typeface="Arial" panose="020B0604020202020204" pitchFamily="34" charset="0"/>
                <a:cs typeface="Arial" panose="020B0604020202020204" pitchFamily="34" charset="0"/>
              </a:rPr>
              <a:t> and social mobility: features (continued)</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Although he recognised the existence of social mobility during times of economic structural change, Weber also noted high levels of social closure where dominant, elite groups would ‘close ranks’ to safeguard their position on the hierarchy. They achieved this by using barriers to stop people progressing up the hierarchy, which then allowed the elite to preserve their privileges by limiting access to them.</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696959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60170"/>
            <a:ext cx="10515600" cy="4351338"/>
          </a:xfrm>
        </p:spPr>
        <p:txBody>
          <a:bodyPr/>
          <a:lstStyle/>
          <a:p>
            <a:pPr marL="0" indent="0">
              <a:lnSpc>
                <a:spcPct val="100000"/>
              </a:lnSpc>
              <a:spcBef>
                <a:spcPts val="1200"/>
              </a:spcBef>
              <a:buNone/>
              <a:tabLst>
                <a:tab pos="228600" algn="l"/>
              </a:tabLst>
            </a:pPr>
            <a:r>
              <a:rPr lang="en-GB" sz="2600" b="1" dirty="0" err="1">
                <a:solidFill>
                  <a:srgbClr val="1F497D"/>
                </a:solidFill>
                <a:latin typeface="Arial" panose="020B0604020202020204" pitchFamily="34" charset="0"/>
                <a:cs typeface="Arial" panose="020B0604020202020204" pitchFamily="34" charset="0"/>
              </a:rPr>
              <a:t>Weberism</a:t>
            </a:r>
            <a:r>
              <a:rPr lang="en-GB" sz="2600" b="1" dirty="0">
                <a:solidFill>
                  <a:srgbClr val="1F497D"/>
                </a:solidFill>
                <a:latin typeface="Arial" panose="020B0604020202020204" pitchFamily="34" charset="0"/>
                <a:cs typeface="Arial" panose="020B0604020202020204" pitchFamily="34" charset="0"/>
              </a:rPr>
              <a:t> and social mobility: evaluation</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Strengths: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Weber's theory of upwards social mobility due to economic structural change is supported by Oxford mobility studies, which found that spaces at the top had to be filled </a:t>
            </a:r>
            <a:r>
              <a:rPr lang="en-GB" sz="2200">
                <a:solidFill>
                  <a:srgbClr val="1F497D"/>
                </a:solidFill>
                <a:latin typeface="Arial" panose="020B0604020202020204" pitchFamily="34" charset="0"/>
                <a:cs typeface="Arial" panose="020B0604020202020204" pitchFamily="34" charset="0"/>
              </a:rPr>
              <a:t>by someone </a:t>
            </a:r>
            <a:r>
              <a:rPr lang="en-GB" sz="2200" dirty="0">
                <a:solidFill>
                  <a:srgbClr val="1F497D"/>
                </a:solidFill>
                <a:latin typeface="Arial" panose="020B0604020202020204" pitchFamily="34" charset="0"/>
                <a:cs typeface="Arial" panose="020B0604020202020204" pitchFamily="34" charset="0"/>
              </a:rPr>
              <a:t>and resulted in 30% of those in professional classes originated from working-class backgrounds.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Weber’s theory of social closure and elite self-recruitment is also supported by studies carried out by the Sutton Trust, which found that 75% of appeal judges were privately educated, compared with only 7% of the general population.</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12235522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60170"/>
            <a:ext cx="10515600" cy="4351338"/>
          </a:xfrm>
        </p:spPr>
        <p:txBody>
          <a:bodyPr/>
          <a:lstStyle/>
          <a:p>
            <a:pPr marL="0" indent="0">
              <a:lnSpc>
                <a:spcPct val="100000"/>
              </a:lnSpc>
              <a:spcBef>
                <a:spcPts val="1200"/>
              </a:spcBef>
              <a:buNone/>
              <a:tabLst>
                <a:tab pos="228600" algn="l"/>
              </a:tabLst>
            </a:pPr>
            <a:r>
              <a:rPr lang="en-GB" sz="2600" b="1" dirty="0" err="1">
                <a:solidFill>
                  <a:srgbClr val="1F497D"/>
                </a:solidFill>
                <a:latin typeface="Arial" panose="020B0604020202020204" pitchFamily="34" charset="0"/>
                <a:cs typeface="Arial" panose="020B0604020202020204" pitchFamily="34" charset="0"/>
              </a:rPr>
              <a:t>Weberism</a:t>
            </a:r>
            <a:r>
              <a:rPr lang="en-GB" sz="2600" b="1" dirty="0">
                <a:solidFill>
                  <a:srgbClr val="1F497D"/>
                </a:solidFill>
                <a:latin typeface="Arial" panose="020B0604020202020204" pitchFamily="34" charset="0"/>
                <a:cs typeface="Arial" panose="020B0604020202020204" pitchFamily="34" charset="0"/>
              </a:rPr>
              <a:t> and social mobility: evaluation (continued)</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Weber argues that social mobility is possible when the individual acquires marketable skills. This acquisition may come through education and where someone starts in life, both of which show the importance of social class and the barriers to mobility.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Weber can be accused of reducing everything to the actions of the individual and not recognising the influence of structures, both in determining social position and as barriers to social mobility. The mobility that Weber observed with the growth of bureaucracy was a structural change in the nature of the means of production, distribution and exchange, not actual mobility.</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3353881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22730"/>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Assessment requirements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Candidates should know three social mobility-related features for each theory. Candidates should also be able to explain two strengths and two weaknesses of each theory, again related to social mobility.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In this section, the theories you must study are feminism, functionalism, labelling, Marxism, symbolic interactionism and </a:t>
            </a:r>
            <a:r>
              <a:rPr lang="en-GB" sz="2200" dirty="0" err="1">
                <a:solidFill>
                  <a:srgbClr val="1F497D"/>
                </a:solidFill>
                <a:latin typeface="Arial" panose="020B0604020202020204" pitchFamily="34" charset="0"/>
                <a:cs typeface="Arial" panose="020B0604020202020204" pitchFamily="34" charset="0"/>
              </a:rPr>
              <a:t>Weberism</a:t>
            </a:r>
            <a:r>
              <a:rPr lang="en-GB" sz="2200" dirty="0">
                <a:solidFill>
                  <a:srgbClr val="1F497D"/>
                </a:solidFill>
                <a:latin typeface="Arial" panose="020B0604020202020204" pitchFamily="34" charset="0"/>
                <a:cs typeface="Arial" panose="020B0604020202020204" pitchFamily="34" charset="0"/>
              </a:rPr>
              <a:t>.</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following slides show 3 of the theories and their relationship with social mobility.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2478971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29690"/>
            <a:ext cx="10515600" cy="4351338"/>
          </a:xfrm>
        </p:spPr>
        <p:txBody>
          <a:bodyPr>
            <a:normAutofit fontScale="925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Marxism and social mobility: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Marx was aware that individual movement between the two main classes, the bourgeoisie and the proletariat, was possible, but rare. Capitalists’ businesses could fail and therefore could fall into poverty. Working-class people could start a business that brings a lot of success. But these are very much exceptions.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Another feature of Marxist theory is its claim that apparent absolute mobility is just a change in the development of capitalism within a country. As a country moves from a more industrial, manufacturing base to a more service-based economy, it may appear as if there has been a movement in the numbers in social classes, but this is only because of the way that we classify them.</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 third feature of Marxist theory is the belief that the capitalists will deliberately create an illusion of social mobility and meritocracy as part of their imposed ideology.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878615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35405"/>
            <a:ext cx="10515600" cy="4351338"/>
          </a:xfrm>
        </p:spPr>
        <p:txBody>
          <a:bodyPr>
            <a:normAutofit fontScale="925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Marxism and social mobility: evaluation</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Strengths: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One strength of Marxist theory is that it seeks to explain the lack of social mobility that we find in social research. The Social Mobility Commission, set up by the UK Government, said in its 2017 report that, ‘The country seems to be in the grip of a self-reinforcing spiral of ever-growing division. There is a stark social mobility lottery in Britain today.’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Another strength of Marxist theory related to social mobility is that it shows not only why meritocracy is a myth, but also why so many people still believe it exists. It is in the interests of the ruling class to make everyone else believe that they can achieve whatever they want as long as they work hard. The notion that there is a level playing field is part of the false class consciousness, which stops the proletariat from demanding more.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3449646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35405"/>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Marxism and social mobility: evaluation (continued)</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One weakness of Marxist theory is that it does not fully explain why some individuals do make it to the top. Just because Lord Sugar's rags-to-riches story is often cited doesn't take away from the fact that it really happened. Sugar has risen from very humble beginnings to be one of the top — and wealthiest — businesspeople in the UK.</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Another weakness of Marxist theory, related to social mobility, is that it is criticised for being scornful of the education system, which has enabled many people from the working class to go to university and get well-paid jobs. The comprehensive system has greatly increased the number of young people from poorer backgrounds who go on to higher education.</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1719226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70330"/>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Functionalism and social mobility: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One feature of functionalist theory is the claim that structural inequality in society is both necessary and beneficial. The inequality is not denied but rather acknowledged as part of the fabric of society in which each individual performs their own function.</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Another feature of functionalist theory, related to social mobility, is the belief that society is characterised by meritocracy. The placement of people on the social structure is dependent on their own merits and abilities.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 third feature of functionalist theory is the conclusion that social mobility is common in society, and that a person’s place of origin does not determine their destination in a class sense. People move up and down the social stratification freely.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904566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1828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Functionalism and social mobility: evaluation</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Strengths: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One strength of functionalist theory is that it explains why we have such a multi-layered stratification system. It says that the complex nature of a modern economy and society can only work if there are people doing jobs at different levels. Functionalist theory explains how this comes about through the distribution mechanism of the meritocracy.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Another strength of functionalist theory is that it is backed up by the many examples of people who have been able to climb the social ladder — people like the founder of Starbucks, Howard Schultz, who grew up in a housing complex for the poor and who is now a billionaire.</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3652636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1828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Functionalism and social mobility: evaluation (continued)</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One weakness of functionalist theory, related to social mobility, is the reality that the UK is not a meritocracy. Those who are in the elite are overwhelmingly more likely to have been born into it.</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Another weakness of functionalist theory is that it justifies inequality as not only inevitable but also beneficial to society as a whole. This approach condemns millions of people to a life of poverty with only the hope of self-improvement. The notion of ending or even greatly reducing inequality is not only something which functionalists believe will not happen, but they believe that it </a:t>
            </a:r>
            <a:r>
              <a:rPr lang="en-GB" sz="2200" i="1" dirty="0">
                <a:solidFill>
                  <a:srgbClr val="1F497D"/>
                </a:solidFill>
                <a:latin typeface="Arial" panose="020B0604020202020204" pitchFamily="34" charset="0"/>
                <a:cs typeface="Arial" panose="020B0604020202020204" pitchFamily="34" charset="0"/>
              </a:rPr>
              <a:t>should</a:t>
            </a:r>
            <a:r>
              <a:rPr lang="en-GB" sz="2200" dirty="0">
                <a:solidFill>
                  <a:srgbClr val="1F497D"/>
                </a:solidFill>
                <a:latin typeface="Arial" panose="020B0604020202020204" pitchFamily="34" charset="0"/>
                <a:cs typeface="Arial" panose="020B0604020202020204" pitchFamily="34" charset="0"/>
              </a:rPr>
              <a:t> not.</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469205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60170"/>
            <a:ext cx="10515600" cy="4351338"/>
          </a:xfrm>
        </p:spPr>
        <p:txBody>
          <a:bodyPr>
            <a:normAutofit fontScale="92500"/>
          </a:bodyPr>
          <a:lstStyle/>
          <a:p>
            <a:pPr marL="0" indent="0">
              <a:lnSpc>
                <a:spcPct val="100000"/>
              </a:lnSpc>
              <a:spcBef>
                <a:spcPts val="1200"/>
              </a:spcBef>
              <a:buNone/>
              <a:tabLst>
                <a:tab pos="228600" algn="l"/>
              </a:tabLst>
            </a:pPr>
            <a:r>
              <a:rPr lang="en-GB" sz="2600" b="1" dirty="0" err="1">
                <a:solidFill>
                  <a:srgbClr val="1F497D"/>
                </a:solidFill>
                <a:latin typeface="Arial" panose="020B0604020202020204" pitchFamily="34" charset="0"/>
                <a:cs typeface="Arial" panose="020B0604020202020204" pitchFamily="34" charset="0"/>
              </a:rPr>
              <a:t>Weberism</a:t>
            </a:r>
            <a:r>
              <a:rPr lang="en-GB" sz="2600" b="1" dirty="0">
                <a:solidFill>
                  <a:srgbClr val="1F497D"/>
                </a:solidFill>
                <a:latin typeface="Arial" panose="020B0604020202020204" pitchFamily="34" charset="0"/>
                <a:cs typeface="Arial" panose="020B0604020202020204" pitchFamily="34" charset="0"/>
              </a:rPr>
              <a:t> and social mobility: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For Weber, stratification was a far more complex process than examining only income and wealth like Marxists originally had suggested. Weber claimed status and party were other factors that needed to be examined, alongside income and wealth, to determine people’s market position. This market position then dictated the life chances an individual would have in terms of educational prospects, living conditions and overall health.</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Weber did see circumstances of mass upwards social mobility in times of economic structural change. The expansion of capitalism, with its rise of required clerical roles (bureaucrats), would result in a decrease of manual work and an increase of white-collar posts. Manual workers were required to fill these posts, so mass upwards social mobility would occur as they would need to progress through the social hierarchy in order to take on the required roles.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social mobility and sociological theory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40700858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551FF5E-CF1A-4143-A239-17687BE7FF4F}"/>
</file>

<file path=customXml/itemProps2.xml><?xml version="1.0" encoding="utf-8"?>
<ds:datastoreItem xmlns:ds="http://schemas.openxmlformats.org/officeDocument/2006/customXml" ds:itemID="{37DEE7B0-F440-4355-AD32-3685ECB65E0D}"/>
</file>

<file path=customXml/itemProps3.xml><?xml version="1.0" encoding="utf-8"?>
<ds:datastoreItem xmlns:ds="http://schemas.openxmlformats.org/officeDocument/2006/customXml" ds:itemID="{206C7F3A-8EBA-485C-A150-152C604D9911}"/>
</file>

<file path=docProps/app.xml><?xml version="1.0" encoding="utf-8"?>
<Properties xmlns="http://schemas.openxmlformats.org/officeDocument/2006/extended-properties" xmlns:vt="http://schemas.openxmlformats.org/officeDocument/2006/docPropsVTypes">
  <TotalTime>0</TotalTime>
  <Words>1477</Words>
  <Application>Microsoft Office PowerPoint</Application>
  <PresentationFormat>Widescreen</PresentationFormat>
  <Paragraphs>53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Higher Sociology  Section 3: Social issues   Lesson 5: Social mobility and sociological theory  </vt:lpstr>
      <vt:lpstr>Social issues: social mobility and sociological theory </vt:lpstr>
      <vt:lpstr>Social issues: social mobility and sociological theory </vt:lpstr>
      <vt:lpstr>Social issues: social mobility and sociological theory </vt:lpstr>
      <vt:lpstr>Social issues: social mobility and sociological theory </vt:lpstr>
      <vt:lpstr>Social issues: social mobility and sociological theory </vt:lpstr>
      <vt:lpstr>Social issues: social mobility and sociological theory </vt:lpstr>
      <vt:lpstr>Social issues: social mobility and sociological theory </vt:lpstr>
      <vt:lpstr>Social issues: social mobility and sociological theory </vt:lpstr>
      <vt:lpstr>Social issues: social mobility and sociological theory </vt:lpstr>
      <vt:lpstr>Social issues: social mobility and sociological theory </vt:lpstr>
      <vt:lpstr>Social issues: social mobility and sociological theory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Social Issues Lesson 5 Social mobility and sociological theory</dc:title>
  <dc:creator/>
  <cp:lastModifiedBy/>
  <cp:revision>1</cp:revision>
  <dcterms:created xsi:type="dcterms:W3CDTF">2022-08-16T14:21:38Z</dcterms:created>
  <dcterms:modified xsi:type="dcterms:W3CDTF">2022-08-16T14:22:33Z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