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66" r:id="rId3"/>
    <p:sldId id="280" r:id="rId4"/>
    <p:sldId id="281" r:id="rId5"/>
    <p:sldId id="282" r:id="rId6"/>
    <p:sldId id="283" r:id="rId7"/>
    <p:sldId id="284"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8" d="100"/>
          <a:sy n="78" d="100"/>
        </p:scale>
        <p:origin x="80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customXml" Target="../customXml/item3.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Higher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3: Social issues </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4: </a:t>
            </a:r>
            <a:r>
              <a:rPr lang="en-GB" sz="2900" b="1" dirty="0" err="1">
                <a:solidFill>
                  <a:srgbClr val="1F497D"/>
                </a:solidFill>
                <a:latin typeface="Arial" panose="020B0604020202020204" pitchFamily="34" charset="0"/>
                <a:cs typeface="Arial" panose="020B0604020202020204" pitchFamily="34" charset="0"/>
              </a:rPr>
              <a:t>Blanden</a:t>
            </a:r>
            <a:r>
              <a:rPr lang="en-GB" sz="2900" b="1" dirty="0">
                <a:solidFill>
                  <a:srgbClr val="1F497D"/>
                </a:solidFill>
                <a:latin typeface="Arial" panose="020B0604020202020204" pitchFamily="34" charset="0"/>
                <a:cs typeface="Arial" panose="020B0604020202020204" pitchFamily="34" charset="0"/>
              </a:rPr>
              <a:t> and Machin study (2008)</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339850"/>
            <a:ext cx="10515600" cy="4351338"/>
          </a:xfrm>
        </p:spPr>
        <p:txBody>
          <a:bodyPr>
            <a:normAutofit fontScale="92500" lnSpcReduction="10000"/>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Methodology</a:t>
            </a:r>
          </a:p>
          <a:p>
            <a:pPr marL="0" indent="0">
              <a:lnSpc>
                <a:spcPct val="100000"/>
              </a:lnSpc>
              <a:spcBef>
                <a:spcPts val="1200"/>
              </a:spcBef>
              <a:buNone/>
              <a:tabLst>
                <a:tab pos="228600" algn="l"/>
              </a:tabLst>
            </a:pPr>
            <a:r>
              <a:rPr lang="en-GB" sz="2200" dirty="0" err="1">
                <a:solidFill>
                  <a:srgbClr val="1F497D"/>
                </a:solidFill>
                <a:latin typeface="Arial" panose="020B0604020202020204" pitchFamily="34" charset="0"/>
                <a:cs typeface="Arial" panose="020B0604020202020204" pitchFamily="34" charset="0"/>
              </a:rPr>
              <a:t>Blanden</a:t>
            </a:r>
            <a:r>
              <a:rPr lang="en-GB" sz="2200" dirty="0">
                <a:solidFill>
                  <a:srgbClr val="1F497D"/>
                </a:solidFill>
                <a:latin typeface="Arial" panose="020B0604020202020204" pitchFamily="34" charset="0"/>
                <a:cs typeface="Arial" panose="020B0604020202020204" pitchFamily="34" charset="0"/>
              </a:rPr>
              <a:t> and Machin’s study measured trends in intergenerational income for cohorts born after 1970.</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It looked at the relationships between the income of parents and how their children had fared in their education in terms of test scores, their behaviour in school, non-cognitive abilities, and passing degrees. They then used this data to estimate how much they would earn later in life.</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For example, they assumed that children who went to university and gained degrees would be more likely to take up professional careers in the future, and would have higher earning potential.</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In an earlier study in 2005, </a:t>
            </a:r>
            <a:r>
              <a:rPr lang="en-GB" sz="2200" dirty="0" err="1">
                <a:solidFill>
                  <a:srgbClr val="1F497D"/>
                </a:solidFill>
                <a:latin typeface="Arial" panose="020B0604020202020204" pitchFamily="34" charset="0"/>
                <a:cs typeface="Arial" panose="020B0604020202020204" pitchFamily="34" charset="0"/>
              </a:rPr>
              <a:t>Blanden</a:t>
            </a:r>
            <a:r>
              <a:rPr lang="en-GB" sz="2200" dirty="0">
                <a:solidFill>
                  <a:srgbClr val="1F497D"/>
                </a:solidFill>
                <a:latin typeface="Arial" panose="020B0604020202020204" pitchFamily="34" charset="0"/>
                <a:cs typeface="Arial" panose="020B0604020202020204" pitchFamily="34" charset="0"/>
              </a:rPr>
              <a:t> and Machin had discovered that social mobility was lower in the UK than in seven other developed countries, including the USA and Germany.</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Social issues: </a:t>
            </a:r>
            <a:r>
              <a:rPr lang="en-GB" sz="3200" b="1" dirty="0" err="1">
                <a:solidFill>
                  <a:srgbClr val="1F497D"/>
                </a:solidFill>
                <a:latin typeface="Arial" panose="020B0604020202020204" pitchFamily="34" charset="0"/>
                <a:cs typeface="Arial" panose="020B0604020202020204" pitchFamily="34" charset="0"/>
              </a:rPr>
              <a:t>Blanden</a:t>
            </a:r>
            <a:r>
              <a:rPr lang="en-GB" sz="3200" b="1" dirty="0">
                <a:solidFill>
                  <a:srgbClr val="1F497D"/>
                </a:solidFill>
                <a:latin typeface="Arial" panose="020B0604020202020204" pitchFamily="34" charset="0"/>
                <a:cs typeface="Arial" panose="020B0604020202020204" pitchFamily="34" charset="0"/>
              </a:rPr>
              <a:t> and Machin study (2008)</a:t>
            </a:r>
            <a:br>
              <a:rPr lang="en-GB" sz="3200" b="1" kern="1400" dirty="0">
                <a:latin typeface="Arial" panose="020B0604020202020204" pitchFamily="34" charset="0"/>
                <a:ea typeface="Times New Roman" panose="02020603050405020304" pitchFamily="18" charset="0"/>
              </a:rPr>
            </a:br>
            <a:endParaRPr lang="en-GB" sz="3500" dirty="0">
              <a:highlight>
                <a:srgbClr val="FFFF00"/>
              </a:highlight>
            </a:endParaRPr>
          </a:p>
        </p:txBody>
      </p:sp>
    </p:spTree>
    <p:extLst>
      <p:ext uri="{BB962C8B-B14F-4D97-AF65-F5344CB8AC3E}">
        <p14:creationId xmlns:p14="http://schemas.microsoft.com/office/powerpoint/2010/main" val="2478971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539875"/>
            <a:ext cx="10515600" cy="4351338"/>
          </a:xfrm>
        </p:spPr>
        <p:txBody>
          <a:bodyPr>
            <a:normAutofit lnSpcReduction="10000"/>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Methodology (continued)</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The purpose of this research was to measure the extent to which the UK is a socially mobile society. Given that the research that we have on this, including Goldthorpe and the Essex Mobility Study, is now out of date, </a:t>
            </a:r>
            <a:r>
              <a:rPr lang="en-GB" sz="2200" dirty="0" err="1">
                <a:solidFill>
                  <a:srgbClr val="1F497D"/>
                </a:solidFill>
                <a:latin typeface="Arial" panose="020B0604020202020204" pitchFamily="34" charset="0"/>
                <a:cs typeface="Arial" panose="020B0604020202020204" pitchFamily="34" charset="0"/>
              </a:rPr>
              <a:t>Blanden</a:t>
            </a:r>
            <a:r>
              <a:rPr lang="en-GB" sz="2200" dirty="0">
                <a:solidFill>
                  <a:srgbClr val="1F497D"/>
                </a:solidFill>
                <a:latin typeface="Arial" panose="020B0604020202020204" pitchFamily="34" charset="0"/>
                <a:cs typeface="Arial" panose="020B0604020202020204" pitchFamily="34" charset="0"/>
              </a:rPr>
              <a:t> and Machin wanted to look specifically at people who were under the age of 40 at the time of the study.</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By looking at these outcomes, </a:t>
            </a:r>
            <a:r>
              <a:rPr lang="en-GB" sz="2200" dirty="0" err="1">
                <a:solidFill>
                  <a:srgbClr val="1F497D"/>
                </a:solidFill>
                <a:latin typeface="Arial" panose="020B0604020202020204" pitchFamily="34" charset="0"/>
                <a:cs typeface="Arial" panose="020B0604020202020204" pitchFamily="34" charset="0"/>
              </a:rPr>
              <a:t>Blanden</a:t>
            </a:r>
            <a:r>
              <a:rPr lang="en-GB" sz="2200" dirty="0">
                <a:solidFill>
                  <a:srgbClr val="1F497D"/>
                </a:solidFill>
                <a:latin typeface="Arial" panose="020B0604020202020204" pitchFamily="34" charset="0"/>
                <a:cs typeface="Arial" panose="020B0604020202020204" pitchFamily="34" charset="0"/>
              </a:rPr>
              <a:t> and Machin could draw conclusions about the level of social mobility in the UK today. They didn’t have to wait until people were middle-aged and had reached their peak salary before making judgements, which had been a problem with previous, backward-looking studies. The study was a useful way of looking at how people born before the year 2000 would fare in terms of social mobility.</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Social issues: </a:t>
            </a:r>
            <a:r>
              <a:rPr lang="en-GB" sz="3200" b="1" dirty="0" err="1">
                <a:solidFill>
                  <a:srgbClr val="1F497D"/>
                </a:solidFill>
                <a:latin typeface="Arial" panose="020B0604020202020204" pitchFamily="34" charset="0"/>
                <a:cs typeface="Arial" panose="020B0604020202020204" pitchFamily="34" charset="0"/>
              </a:rPr>
              <a:t>Blanden</a:t>
            </a:r>
            <a:r>
              <a:rPr lang="en-GB" sz="3200" b="1" dirty="0">
                <a:solidFill>
                  <a:srgbClr val="1F497D"/>
                </a:solidFill>
                <a:latin typeface="Arial" panose="020B0604020202020204" pitchFamily="34" charset="0"/>
                <a:cs typeface="Arial" panose="020B0604020202020204" pitchFamily="34" charset="0"/>
              </a:rPr>
              <a:t> and Machin study (2008)</a:t>
            </a:r>
            <a:br>
              <a:rPr lang="en-GB" sz="3200" b="1" kern="1400" dirty="0">
                <a:latin typeface="Arial" panose="020B0604020202020204" pitchFamily="34" charset="0"/>
                <a:ea typeface="Times New Roman" panose="02020603050405020304" pitchFamily="18" charset="0"/>
              </a:rPr>
            </a:br>
            <a:endParaRPr lang="en-GB" sz="3500" dirty="0">
              <a:highlight>
                <a:srgbClr val="FFFF00"/>
              </a:highlight>
            </a:endParaRPr>
          </a:p>
        </p:txBody>
      </p:sp>
    </p:spTree>
    <p:extLst>
      <p:ext uri="{BB962C8B-B14F-4D97-AF65-F5344CB8AC3E}">
        <p14:creationId xmlns:p14="http://schemas.microsoft.com/office/powerpoint/2010/main" val="3118021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558925"/>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Findings</a:t>
            </a:r>
          </a:p>
          <a:p>
            <a:pPr marL="0" indent="0">
              <a:lnSpc>
                <a:spcPct val="100000"/>
              </a:lnSpc>
              <a:spcBef>
                <a:spcPts val="1200"/>
              </a:spcBef>
              <a:buNone/>
              <a:tabLst>
                <a:tab pos="228600" algn="l"/>
              </a:tabLst>
            </a:pPr>
            <a:r>
              <a:rPr lang="en-GB" sz="2200" dirty="0" err="1">
                <a:solidFill>
                  <a:srgbClr val="1F497D"/>
                </a:solidFill>
                <a:latin typeface="Arial" panose="020B0604020202020204" pitchFamily="34" charset="0"/>
                <a:cs typeface="Arial" panose="020B0604020202020204" pitchFamily="34" charset="0"/>
              </a:rPr>
              <a:t>Blanden</a:t>
            </a:r>
            <a:r>
              <a:rPr lang="en-GB" sz="2200" dirty="0">
                <a:solidFill>
                  <a:srgbClr val="1F497D"/>
                </a:solidFill>
                <a:latin typeface="Arial" panose="020B0604020202020204" pitchFamily="34" charset="0"/>
                <a:cs typeface="Arial" panose="020B0604020202020204" pitchFamily="34" charset="0"/>
              </a:rPr>
              <a:t> and Machin’s study made 3 key findings.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The link between parental income and educational success remains: </a:t>
            </a:r>
            <a:r>
              <a:rPr lang="en-GB" sz="2200" dirty="0">
                <a:solidFill>
                  <a:srgbClr val="1F497D"/>
                </a:solidFill>
                <a:latin typeface="Arial" panose="020B0604020202020204" pitchFamily="34" charset="0"/>
                <a:cs typeface="Arial" panose="020B0604020202020204" pitchFamily="34" charset="0"/>
              </a:rPr>
              <a:t>they found no evidence that the relationship between these intermediate outcomes (success in education) and parental income had changed for those born after 1970, compared with those born before 1970.</a:t>
            </a:r>
          </a:p>
          <a:p>
            <a:pPr marL="0" indent="0">
              <a:lnSpc>
                <a:spcPct val="100000"/>
              </a:lnSpc>
              <a:spcBef>
                <a:spcPts val="1200"/>
              </a:spcBef>
              <a:spcAft>
                <a:spcPts val="300"/>
              </a:spcAft>
              <a:buNone/>
              <a:tabLst>
                <a:tab pos="355600" algn="l"/>
              </a:tabLst>
            </a:pPr>
            <a:r>
              <a:rPr lang="en-GB" sz="2200" dirty="0">
                <a:solidFill>
                  <a:srgbClr val="1F497D"/>
                </a:solidFill>
                <a:latin typeface="Arial" panose="020B0604020202020204" pitchFamily="34" charset="0"/>
                <a:cs typeface="Arial" panose="020B0604020202020204" pitchFamily="34" charset="0"/>
              </a:rPr>
              <a:t>	Essentially, they found that Britain is no more socially mobile than it was in 1970. 	Children from richer families are still more likely to do better in education.</a:t>
            </a:r>
          </a:p>
          <a:p>
            <a:pPr marL="0" indent="0">
              <a:lnSpc>
                <a:spcPct val="100000"/>
              </a:lnSpc>
              <a:spcBef>
                <a:spcPts val="1200"/>
              </a:spcBef>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Social issues: </a:t>
            </a:r>
            <a:r>
              <a:rPr lang="en-GB" sz="3200" b="1" dirty="0" err="1">
                <a:solidFill>
                  <a:srgbClr val="1F497D"/>
                </a:solidFill>
                <a:latin typeface="Arial" panose="020B0604020202020204" pitchFamily="34" charset="0"/>
                <a:cs typeface="Arial" panose="020B0604020202020204" pitchFamily="34" charset="0"/>
              </a:rPr>
              <a:t>Blanden</a:t>
            </a:r>
            <a:r>
              <a:rPr lang="en-GB" sz="3200" b="1" dirty="0">
                <a:solidFill>
                  <a:srgbClr val="1F497D"/>
                </a:solidFill>
                <a:latin typeface="Arial" panose="020B0604020202020204" pitchFamily="34" charset="0"/>
                <a:cs typeface="Arial" panose="020B0604020202020204" pitchFamily="34" charset="0"/>
              </a:rPr>
              <a:t> and Machin study (2008)</a:t>
            </a:r>
            <a:br>
              <a:rPr lang="en-GB" sz="3200" b="1" kern="1400" dirty="0">
                <a:latin typeface="Arial" panose="020B0604020202020204" pitchFamily="34" charset="0"/>
                <a:ea typeface="Times New Roman" panose="02020603050405020304" pitchFamily="18" charset="0"/>
              </a:rPr>
            </a:br>
            <a:endParaRPr lang="en-GB" sz="3500" dirty="0">
              <a:highlight>
                <a:srgbClr val="FFFF00"/>
              </a:highlight>
            </a:endParaRPr>
          </a:p>
        </p:txBody>
      </p:sp>
    </p:spTree>
    <p:extLst>
      <p:ext uri="{BB962C8B-B14F-4D97-AF65-F5344CB8AC3E}">
        <p14:creationId xmlns:p14="http://schemas.microsoft.com/office/powerpoint/2010/main" val="29417612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355725"/>
            <a:ext cx="10515600" cy="4351338"/>
          </a:xfrm>
        </p:spPr>
        <p:txBody>
          <a:bodyPr>
            <a:normAutofit fontScale="92500"/>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Findings (continued)</a:t>
            </a:r>
          </a:p>
          <a:p>
            <a:pPr marL="342000" lvl="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Clear link between behaviour in school and parental income: </a:t>
            </a:r>
            <a:r>
              <a:rPr lang="en-GB" sz="2200" dirty="0">
                <a:solidFill>
                  <a:srgbClr val="1F497D"/>
                </a:solidFill>
                <a:latin typeface="Arial" panose="020B0604020202020204" pitchFamily="34" charset="0"/>
                <a:cs typeface="Arial" panose="020B0604020202020204" pitchFamily="34" charset="0"/>
              </a:rPr>
              <a:t>there was a much higher rate of reported bad behaviour and exclusion amongst children from worse-off backgrounds.</a:t>
            </a:r>
          </a:p>
          <a:p>
            <a:pPr marL="342000" lvl="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Parental income a clear predictor of a child’s educational achievement: </a:t>
            </a:r>
            <a:r>
              <a:rPr lang="en-GB" sz="2200" dirty="0">
                <a:solidFill>
                  <a:srgbClr val="1F497D"/>
                </a:solidFill>
                <a:latin typeface="Arial" panose="020B0604020202020204" pitchFamily="34" charset="0"/>
                <a:cs typeface="Arial" panose="020B0604020202020204" pitchFamily="34" charset="0"/>
              </a:rPr>
              <a:t>in the period of 1958–1970, there was a decline in social mobility in the UK, and the relationship between parental income and intermediate outcomes strengthened. So, how much a child’s parents earned not only predicted how well they would do at school, but also what kind of job they would end up with in later life.</a:t>
            </a:r>
          </a:p>
          <a:p>
            <a:pPr marL="342000" lvl="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Conclusion: </a:t>
            </a:r>
            <a:r>
              <a:rPr lang="en-GB" sz="2200" dirty="0" err="1">
                <a:solidFill>
                  <a:srgbClr val="1F497D"/>
                </a:solidFill>
                <a:latin typeface="Arial" panose="020B0604020202020204" pitchFamily="34" charset="0"/>
                <a:cs typeface="Arial" panose="020B0604020202020204" pitchFamily="34" charset="0"/>
              </a:rPr>
              <a:t>Blanden</a:t>
            </a:r>
            <a:r>
              <a:rPr lang="en-GB" sz="2200" dirty="0">
                <a:solidFill>
                  <a:srgbClr val="1F497D"/>
                </a:solidFill>
                <a:latin typeface="Arial" panose="020B0604020202020204" pitchFamily="34" charset="0"/>
                <a:cs typeface="Arial" panose="020B0604020202020204" pitchFamily="34" charset="0"/>
              </a:rPr>
              <a:t> and Machin found that, since 1970, socially mobility has not declined any further. So things haven’t got any worse, they just haven’t got better.</a:t>
            </a:r>
          </a:p>
          <a:p>
            <a:pPr marL="0" indent="0">
              <a:lnSpc>
                <a:spcPct val="100000"/>
              </a:lnSpc>
              <a:spcBef>
                <a:spcPts val="1200"/>
              </a:spcBef>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Social issues: </a:t>
            </a:r>
            <a:r>
              <a:rPr lang="en-GB" sz="3200" b="1" dirty="0" err="1">
                <a:solidFill>
                  <a:srgbClr val="1F497D"/>
                </a:solidFill>
                <a:latin typeface="Arial" panose="020B0604020202020204" pitchFamily="34" charset="0"/>
                <a:cs typeface="Arial" panose="020B0604020202020204" pitchFamily="34" charset="0"/>
              </a:rPr>
              <a:t>Blanden</a:t>
            </a:r>
            <a:r>
              <a:rPr lang="en-GB" sz="3200" b="1" dirty="0">
                <a:solidFill>
                  <a:srgbClr val="1F497D"/>
                </a:solidFill>
                <a:latin typeface="Arial" panose="020B0604020202020204" pitchFamily="34" charset="0"/>
                <a:cs typeface="Arial" panose="020B0604020202020204" pitchFamily="34" charset="0"/>
              </a:rPr>
              <a:t> and Machin study (2008)</a:t>
            </a:r>
            <a:br>
              <a:rPr lang="en-GB" sz="3200" b="1" kern="1400" dirty="0">
                <a:latin typeface="Arial" panose="020B0604020202020204" pitchFamily="34" charset="0"/>
                <a:ea typeface="Times New Roman" panose="02020603050405020304" pitchFamily="18" charset="0"/>
              </a:rPr>
            </a:br>
            <a:endParaRPr lang="en-GB" sz="3500" dirty="0">
              <a:highlight>
                <a:srgbClr val="FFFF00"/>
              </a:highlight>
            </a:endParaRPr>
          </a:p>
        </p:txBody>
      </p:sp>
    </p:spTree>
    <p:extLst>
      <p:ext uri="{BB962C8B-B14F-4D97-AF65-F5344CB8AC3E}">
        <p14:creationId xmlns:p14="http://schemas.microsoft.com/office/powerpoint/2010/main" val="1119427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518285"/>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Evaluation</a:t>
            </a:r>
          </a:p>
          <a:p>
            <a:pPr marL="0" indent="0">
              <a:lnSpc>
                <a:spcPct val="100000"/>
              </a:lnSpc>
              <a:spcBef>
                <a:spcPts val="1200"/>
              </a:spcBef>
              <a:buNone/>
              <a:tabLst>
                <a:tab pos="228600" algn="l"/>
              </a:tabLst>
            </a:pPr>
            <a:r>
              <a:rPr lang="en-GB" sz="2200" b="1" dirty="0">
                <a:solidFill>
                  <a:srgbClr val="1F497D"/>
                </a:solidFill>
                <a:latin typeface="Arial" panose="020B0604020202020204" pitchFamily="34" charset="0"/>
                <a:cs typeface="Arial" panose="020B0604020202020204" pitchFamily="34" charset="0"/>
              </a:rPr>
              <a:t>Strengths:</a:t>
            </a:r>
          </a:p>
          <a:p>
            <a:pPr marL="0" indent="0">
              <a:lnSpc>
                <a:spcPct val="100000"/>
              </a:lnSpc>
              <a:spcBef>
                <a:spcPts val="1200"/>
              </a:spcBef>
              <a:buNone/>
              <a:tabLst>
                <a:tab pos="228600" algn="l"/>
              </a:tabLst>
            </a:pPr>
            <a:r>
              <a:rPr lang="en-GB" sz="2200" dirty="0" err="1">
                <a:solidFill>
                  <a:srgbClr val="1F497D"/>
                </a:solidFill>
                <a:latin typeface="Arial" panose="020B0604020202020204" pitchFamily="34" charset="0"/>
                <a:cs typeface="Arial" panose="020B0604020202020204" pitchFamily="34" charset="0"/>
              </a:rPr>
              <a:t>Blanden</a:t>
            </a:r>
            <a:r>
              <a:rPr lang="en-GB" sz="2200" dirty="0">
                <a:solidFill>
                  <a:srgbClr val="1F497D"/>
                </a:solidFill>
                <a:latin typeface="Arial" panose="020B0604020202020204" pitchFamily="34" charset="0"/>
                <a:cs typeface="Arial" panose="020B0604020202020204" pitchFamily="34" charset="0"/>
              </a:rPr>
              <a:t> and Machin used income differences rather than occupation as a measure of social mobility. This made it easier to compare mobility in Britain with that in other countries, especially as there can be a change in status of particular professions over time. For example, the status of teachers has dropped significantly over the decades.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So, the measures of income inequality may be more reliable than complex occupational schemes used to determine people’s class origin.</a:t>
            </a:r>
          </a:p>
          <a:p>
            <a:pPr marL="0" indent="0">
              <a:lnSpc>
                <a:spcPct val="100000"/>
              </a:lnSpc>
              <a:spcBef>
                <a:spcPts val="1200"/>
              </a:spcBef>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Social issues: </a:t>
            </a:r>
            <a:r>
              <a:rPr lang="en-GB" sz="3200" b="1" dirty="0" err="1">
                <a:solidFill>
                  <a:srgbClr val="1F497D"/>
                </a:solidFill>
                <a:latin typeface="Arial" panose="020B0604020202020204" pitchFamily="34" charset="0"/>
                <a:cs typeface="Arial" panose="020B0604020202020204" pitchFamily="34" charset="0"/>
              </a:rPr>
              <a:t>Blanden</a:t>
            </a:r>
            <a:r>
              <a:rPr lang="en-GB" sz="3200" b="1" dirty="0">
                <a:solidFill>
                  <a:srgbClr val="1F497D"/>
                </a:solidFill>
                <a:latin typeface="Arial" panose="020B0604020202020204" pitchFamily="34" charset="0"/>
                <a:cs typeface="Arial" panose="020B0604020202020204" pitchFamily="34" charset="0"/>
              </a:rPr>
              <a:t> and Machin study (2008)</a:t>
            </a:r>
            <a:br>
              <a:rPr lang="en-GB" sz="3200" b="1" kern="1400" dirty="0">
                <a:latin typeface="Arial" panose="020B0604020202020204" pitchFamily="34" charset="0"/>
                <a:ea typeface="Times New Roman" panose="02020603050405020304" pitchFamily="18" charset="0"/>
              </a:rPr>
            </a:br>
            <a:endParaRPr lang="en-GB" sz="3500" dirty="0">
              <a:highlight>
                <a:srgbClr val="FFFF00"/>
              </a:highlight>
            </a:endParaRPr>
          </a:p>
        </p:txBody>
      </p:sp>
    </p:spTree>
    <p:extLst>
      <p:ext uri="{BB962C8B-B14F-4D97-AF65-F5344CB8AC3E}">
        <p14:creationId xmlns:p14="http://schemas.microsoft.com/office/powerpoint/2010/main" val="36526369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518285"/>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Evaluation</a:t>
            </a:r>
          </a:p>
          <a:p>
            <a:pPr marL="0" indent="0">
              <a:lnSpc>
                <a:spcPct val="100000"/>
              </a:lnSpc>
              <a:spcBef>
                <a:spcPts val="1200"/>
              </a:spcBef>
              <a:buNone/>
              <a:tabLst>
                <a:tab pos="228600" algn="l"/>
              </a:tabLst>
            </a:pPr>
            <a:r>
              <a:rPr lang="en-GB" sz="2200" b="1" dirty="0">
                <a:solidFill>
                  <a:srgbClr val="1F497D"/>
                </a:solidFill>
                <a:latin typeface="Arial" panose="020B0604020202020204" pitchFamily="34" charset="0"/>
                <a:cs typeface="Arial" panose="020B0604020202020204" pitchFamily="34" charset="0"/>
              </a:rPr>
              <a:t>Weaknesses: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The study is based on the assumption that if children go to university, they will get better paid jobs, which is not necessarily the case in the current economic climate. Lots of people who complete law degrees do not become highly paid lawyers.</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Social issues: </a:t>
            </a:r>
            <a:r>
              <a:rPr lang="en-GB" sz="3200" b="1" dirty="0" err="1">
                <a:solidFill>
                  <a:srgbClr val="1F497D"/>
                </a:solidFill>
                <a:latin typeface="Arial" panose="020B0604020202020204" pitchFamily="34" charset="0"/>
                <a:cs typeface="Arial" panose="020B0604020202020204" pitchFamily="34" charset="0"/>
              </a:rPr>
              <a:t>Blanden</a:t>
            </a:r>
            <a:r>
              <a:rPr lang="en-GB" sz="3200" b="1" dirty="0">
                <a:solidFill>
                  <a:srgbClr val="1F497D"/>
                </a:solidFill>
                <a:latin typeface="Arial" panose="020B0604020202020204" pitchFamily="34" charset="0"/>
                <a:cs typeface="Arial" panose="020B0604020202020204" pitchFamily="34" charset="0"/>
              </a:rPr>
              <a:t> and Machin study (2008)</a:t>
            </a:r>
            <a:br>
              <a:rPr lang="en-GB" sz="3200" b="1" kern="1400" dirty="0">
                <a:latin typeface="Arial" panose="020B0604020202020204" pitchFamily="34" charset="0"/>
                <a:ea typeface="Times New Roman" panose="02020603050405020304" pitchFamily="18" charset="0"/>
              </a:rPr>
            </a:br>
            <a:endParaRPr lang="en-GB" sz="3500" dirty="0">
              <a:highlight>
                <a:srgbClr val="FFFF00"/>
              </a:highlight>
            </a:endParaRPr>
          </a:p>
        </p:txBody>
      </p:sp>
    </p:spTree>
    <p:extLst>
      <p:ext uri="{BB962C8B-B14F-4D97-AF65-F5344CB8AC3E}">
        <p14:creationId xmlns:p14="http://schemas.microsoft.com/office/powerpoint/2010/main" val="34496467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1584DF9C2DEA47845A1C952B26F813" ma:contentTypeVersion="4" ma:contentTypeDescription="Create a new document." ma:contentTypeScope="" ma:versionID="fdff0fe4e43fa8a7e7fbafa0bcc71c5a">
  <xsd:schema xmlns:xsd="http://www.w3.org/2001/XMLSchema" xmlns:xs="http://www.w3.org/2001/XMLSchema" xmlns:p="http://schemas.microsoft.com/office/2006/metadata/properties" xmlns:ns2="1a5630b0-0adb-4d3e-b9d4-c5e9f861965a" targetNamespace="http://schemas.microsoft.com/office/2006/metadata/properties" ma:root="true" ma:fieldsID="0124f1dd66f649287b2c04177d357f14" ns2:_="">
    <xsd:import namespace="1a5630b0-0adb-4d3e-b9d4-c5e9f86196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5630b0-0adb-4d3e-b9d4-c5e9f86196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E3B75EC-EAEA-4D75-B336-28544C8588E4}"/>
</file>

<file path=customXml/itemProps2.xml><?xml version="1.0" encoding="utf-8"?>
<ds:datastoreItem xmlns:ds="http://schemas.openxmlformats.org/officeDocument/2006/customXml" ds:itemID="{D3F6EC61-79F9-4FA0-989A-E6C4ADB6B419}"/>
</file>

<file path=customXml/itemProps3.xml><?xml version="1.0" encoding="utf-8"?>
<ds:datastoreItem xmlns:ds="http://schemas.openxmlformats.org/officeDocument/2006/customXml" ds:itemID="{BDCC9380-A86E-4C68-9E62-94E011B22871}"/>
</file>

<file path=docProps/app.xml><?xml version="1.0" encoding="utf-8"?>
<Properties xmlns="http://schemas.openxmlformats.org/officeDocument/2006/extended-properties" xmlns:vt="http://schemas.openxmlformats.org/officeDocument/2006/docPropsVTypes">
  <TotalTime>0</TotalTime>
  <Words>732</Words>
  <Application>Microsoft Office PowerPoint</Application>
  <PresentationFormat>Widescreen</PresentationFormat>
  <Paragraphs>30</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Wingdings</vt:lpstr>
      <vt:lpstr>Office Theme</vt:lpstr>
      <vt:lpstr>Higher Sociology  Section 3: Social issues   Lesson 4: Blanden and Machin study (2008)  </vt:lpstr>
      <vt:lpstr>Social issues: Blanden and Machin study (2008) </vt:lpstr>
      <vt:lpstr>Social issues: Blanden and Machin study (2008) </vt:lpstr>
      <vt:lpstr>Social issues: Blanden and Machin study (2008) </vt:lpstr>
      <vt:lpstr>Social issues: Blanden and Machin study (2008) </vt:lpstr>
      <vt:lpstr>Social issues: Blanden and Machin study (2008) </vt:lpstr>
      <vt:lpstr>Social issues: Blanden and Machin study (2008)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Social Issues Lesson 4 Blanden Machin study</dc:title>
  <dc:creator/>
  <cp:lastModifiedBy/>
  <cp:revision>1</cp:revision>
  <dcterms:created xsi:type="dcterms:W3CDTF">2022-08-16T14:20:03Z</dcterms:created>
  <dcterms:modified xsi:type="dcterms:W3CDTF">2022-08-16T14:20:52Z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0x010100EE1584DF9C2DEA47845A1C952B26F813</vt:lpwstr>
  </property>
</Properties>
</file>