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256" r:id="rId2"/>
    <p:sldId id="265" r:id="rId3"/>
    <p:sldId id="270" r:id="rId4"/>
    <p:sldId id="266" r:id="rId5"/>
    <p:sldId id="269" r:id="rId6"/>
    <p:sldId id="273"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78" d="100"/>
          <a:sy n="78" d="100"/>
        </p:scale>
        <p:origin x="806"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 Id="rId14"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E9EEE-16ED-4176-B32B-5AB272ABC34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3C40F01-B648-46AB-9E5B-18067C2E048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2A3118A-983C-4BAB-A2F5-F241AF813A0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FD13612-C528-4317-81AF-FF4A87278D0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4E5F64-03B8-4684-BD50-660EC9D3ABB6}"/>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599705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F275A-987F-4EB6-A02A-0F0B8350DF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6EABF2B-AEBA-4F1F-BD9C-1FAC356CC7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3A9D9E-F4D3-4F95-A71F-9FA31CBABF8E}"/>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2DD0BFFA-6385-42DE-BC39-BADAE395538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AB3FC63-CD2A-43FC-849B-2384A09A6B8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136530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A982B9-263E-4D5E-B6F5-C8C6D7DBDAF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4915C8-B3EF-48AE-92A3-4F945016D63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64A600-AEDA-4D25-AA64-549A1B2DDCFB}"/>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C42D1FE4-F416-4606-A61E-0E45A90A343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D5BFB76-0582-4C73-8D0D-370BEE6221A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63849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DC6E3-6B76-4F2D-97CC-E8B9253560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54B720C-0417-4857-96DB-ABBD0B12270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824CDB-185C-4254-8ED4-E5C2086EBB84}"/>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22DD368-6DBC-45CB-80C8-97060A180AE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E59FE74-6212-4D92-9932-D66EF8921D2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5595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71F78-E800-43B6-A288-9CBD21FF9A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68E8258-7259-466A-B848-0A7BDF6962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F2AE53-1AE6-4515-9E7C-4DF37039902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0D55D63-C6EE-4D5C-B7A9-95A1E6D180F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5463A6C-0F5A-4140-86D7-CEA5DA9D2F9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57878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1452A-1AAC-41B7-9698-E4A536710D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F80F0C6-2ABB-45B6-AE72-F4B46AEA5CF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196BF74-B5B0-48C9-8830-CBA5FA0ABEA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628EC25-05AD-42BA-9E6F-CB33230764C6}"/>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8C912A1E-D315-4BA7-ABB2-E712C20C992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7F485FA-A2AC-49CA-9A83-C92CE36BA44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281297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8BFD-420B-47B1-A399-28337F7FE03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C7B09AA-FB5C-43B5-B943-D56018E7A1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D5D0E27-DA14-405A-9146-FD721CFD90B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FE33A21-3231-4570-9504-DEB8F01983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927E2-FB38-41BF-B8D6-2EF618DE3E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620403D-0D2B-4F1F-9759-5D2C6F2EF7DD}"/>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8" name="Footer Placeholder 7">
            <a:extLst>
              <a:ext uri="{FF2B5EF4-FFF2-40B4-BE49-F238E27FC236}">
                <a16:creationId xmlns:a16="http://schemas.microsoft.com/office/drawing/2014/main" id="{BAD5D7F8-7B2A-42B7-9364-8B44FD6A5E06}"/>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8833F565-160A-49C2-AAC3-B286AF284C5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8802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07B34-953F-46E2-9212-9C7904F30CE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27FD579-8E3D-4694-B59F-C72342EC3FFA}"/>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4" name="Footer Placeholder 3">
            <a:extLst>
              <a:ext uri="{FF2B5EF4-FFF2-40B4-BE49-F238E27FC236}">
                <a16:creationId xmlns:a16="http://schemas.microsoft.com/office/drawing/2014/main" id="{ED071574-27F1-4B7A-BAE3-2B6FCEC9906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86D8E433-95CB-4471-BE93-57D289ED6B5D}"/>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6692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B81F0-4DBF-48CB-B4EB-04051F47334B}"/>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3" name="Footer Placeholder 2">
            <a:extLst>
              <a:ext uri="{FF2B5EF4-FFF2-40B4-BE49-F238E27FC236}">
                <a16:creationId xmlns:a16="http://schemas.microsoft.com/office/drawing/2014/main" id="{0DC5B585-6DE1-4A09-91B3-11A8D113DB3B}"/>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302F36D-2A84-4C8A-A101-3B1447C19DD9}"/>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07616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E10F9-CB47-4046-B486-183E7B046C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D03C747-7154-4E65-B288-C0F5444BCF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9D75969-9787-45FF-B02B-BD60FEF518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E74412-3327-4562-A9B1-E3CD35962F9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7BD53315-3633-4ECA-B2A4-A1F648A35BA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E8B3A6-1D67-450F-91D0-7BE4DC5E410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151805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B7C49-0AF4-4BCA-BD58-5CF270B44B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234198-316F-4B5C-A8F3-7DA172AC0D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D6B99583-D413-498F-8CDE-5451E602FB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9C6A98-151E-46AB-88EA-1F904395DAD6}"/>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781FD373-EEFF-4D93-BEDB-FAB3980983F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31684BC-6EA4-40C1-BAC2-53CBBBBA896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066887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506709-0A5C-4421-BC1B-068DA5C42F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ADC4133-F497-49A1-A726-5A366B7E19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E213B9-C0F7-45D3-BD6C-98FC6F2D47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522F9C1C-9F3E-47F1-B393-DFDEC0F473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49B7061-2E1E-4D31-A140-9F1497C08B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B785E3-51D0-49B5-A3F2-7F4742E743D6}" type="slidenum">
              <a:rPr lang="en-US" smtClean="0"/>
              <a:t>‹#›</a:t>
            </a:fld>
            <a:endParaRPr lang="en-US" dirty="0"/>
          </a:p>
        </p:txBody>
      </p:sp>
    </p:spTree>
    <p:extLst>
      <p:ext uri="{BB962C8B-B14F-4D97-AF65-F5344CB8AC3E}">
        <p14:creationId xmlns:p14="http://schemas.microsoft.com/office/powerpoint/2010/main" val="22968387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ctrTitle"/>
          </p:nvPr>
        </p:nvSpPr>
        <p:spPr>
          <a:xfrm>
            <a:off x="1524000" y="1785144"/>
            <a:ext cx="9144000" cy="3649662"/>
          </a:xfrm>
        </p:spPr>
        <p:txBody>
          <a:bodyPr>
            <a:normAutofit fontScale="90000"/>
          </a:bodyPr>
          <a:lstStyle/>
          <a:p>
            <a:r>
              <a:rPr lang="en-US" sz="5300" b="1" dirty="0">
                <a:solidFill>
                  <a:srgbClr val="1F497D"/>
                </a:solidFill>
                <a:latin typeface="Arial" panose="020B0604020202020204" pitchFamily="34" charset="0"/>
                <a:cs typeface="Arial" panose="020B0604020202020204" pitchFamily="34" charset="0"/>
              </a:rPr>
              <a:t>Higher Sociology</a:t>
            </a:r>
            <a:br>
              <a:rPr lang="en-US" sz="4800" b="1" dirty="0">
                <a:solidFill>
                  <a:srgbClr val="1F497D"/>
                </a:solidFill>
                <a:latin typeface="Arial" panose="020B0604020202020204" pitchFamily="34" charset="0"/>
                <a:cs typeface="Arial" panose="020B0604020202020204" pitchFamily="34" charset="0"/>
              </a:rPr>
            </a:br>
            <a:br>
              <a:rPr lang="en-US" sz="4800" b="1" dirty="0">
                <a:solidFill>
                  <a:srgbClr val="1F497D"/>
                </a:solidFill>
                <a:latin typeface="Arial" panose="020B0604020202020204" pitchFamily="34" charset="0"/>
                <a:cs typeface="Arial" panose="020B0604020202020204" pitchFamily="34" charset="0"/>
              </a:rPr>
            </a:br>
            <a:r>
              <a:rPr lang="en-US" sz="2900" b="1" dirty="0">
                <a:solidFill>
                  <a:srgbClr val="1F497D"/>
                </a:solidFill>
                <a:latin typeface="Arial" panose="020B0604020202020204" pitchFamily="34" charset="0"/>
                <a:cs typeface="Arial" panose="020B0604020202020204" pitchFamily="34" charset="0"/>
              </a:rPr>
              <a:t>Section 3: Social issues </a:t>
            </a:r>
            <a:br>
              <a:rPr lang="en-US" sz="2600" b="1" dirty="0">
                <a:solidFill>
                  <a:srgbClr val="1F497D"/>
                </a:solidFill>
                <a:latin typeface="Arial" panose="020B0604020202020204" pitchFamily="34" charset="0"/>
                <a:cs typeface="Arial" panose="020B0604020202020204" pitchFamily="34" charset="0"/>
              </a:rPr>
            </a:br>
            <a:br>
              <a:rPr lang="en-US" sz="2600" b="1" dirty="0">
                <a:solidFill>
                  <a:srgbClr val="1F497D"/>
                </a:solidFill>
                <a:latin typeface="Arial" panose="020B0604020202020204" pitchFamily="34" charset="0"/>
                <a:cs typeface="Arial" panose="020B0604020202020204" pitchFamily="34" charset="0"/>
              </a:rPr>
            </a:br>
            <a:r>
              <a:rPr lang="en-GB" sz="2900" b="1" dirty="0">
                <a:solidFill>
                  <a:srgbClr val="1F497D"/>
                </a:solidFill>
                <a:latin typeface="Arial" panose="020B0604020202020204" pitchFamily="34" charset="0"/>
                <a:cs typeface="Arial" panose="020B0604020202020204" pitchFamily="34" charset="0"/>
              </a:rPr>
              <a:t>Lesson 2: Measuring social class</a:t>
            </a:r>
            <a:br>
              <a:rPr lang="en-US" sz="2000" dirty="0"/>
            </a:br>
            <a:br>
              <a:rPr lang="en-US" sz="4800" b="1" dirty="0">
                <a:solidFill>
                  <a:srgbClr val="1F497D"/>
                </a:solidFill>
                <a:latin typeface="Arial" panose="020B0604020202020204" pitchFamily="34" charset="0"/>
                <a:cs typeface="Arial" panose="020B0604020202020204" pitchFamily="34" charset="0"/>
              </a:rPr>
            </a:br>
            <a:endParaRPr lang="en-US" sz="4800" b="1" dirty="0">
              <a:solidFill>
                <a:srgbClr val="1F497D"/>
              </a:solidFill>
              <a:latin typeface="Arial" panose="020B0604020202020204" pitchFamily="34" charset="0"/>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568450"/>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NS-SEC</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The measurement of social class has varied over time. The official measurement used in the UK is the National Statistics Socio-economic classification (NS-SEC). This has 8 classes (including ‘never worked and long-term unemployed’ as a separate class). It can also be simplified to a 5- and a 3-class version, depending on what is being researched.</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lstStyle/>
          <a:p>
            <a:r>
              <a:rPr lang="en-GB" sz="3600" b="1" dirty="0">
                <a:solidFill>
                  <a:srgbClr val="1F497D"/>
                </a:solidFill>
                <a:latin typeface="Arial" panose="020B0604020202020204" pitchFamily="34" charset="0"/>
                <a:cs typeface="Arial" panose="020B0604020202020204" pitchFamily="34" charset="0"/>
              </a:rPr>
              <a:t>Social issues: measuring social class</a:t>
            </a:r>
            <a:br>
              <a:rPr lang="en-GB" b="1" kern="1400" dirty="0">
                <a:latin typeface="Arial" panose="020B0604020202020204" pitchFamily="34" charset="0"/>
                <a:ea typeface="Times New Roman" panose="02020603050405020304" pitchFamily="18" charset="0"/>
              </a:rPr>
            </a:b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256506"/>
            <a:ext cx="10515600" cy="4351338"/>
          </a:xfrm>
        </p:spPr>
        <p:txBody>
          <a:bodyPr>
            <a:normAutofit fontScale="92500" lnSpcReduction="20000"/>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NS-SEC: 8 classes</a:t>
            </a:r>
          </a:p>
          <a:p>
            <a:pPr marL="0" indent="0">
              <a:lnSpc>
                <a:spcPct val="100000"/>
              </a:lnSpc>
              <a:spcBef>
                <a:spcPts val="1200"/>
              </a:spcBef>
              <a:buNone/>
              <a:tabLst>
                <a:tab pos="228600" algn="l"/>
              </a:tabLst>
            </a:pPr>
            <a:r>
              <a:rPr lang="en-GB" sz="2000" dirty="0">
                <a:solidFill>
                  <a:srgbClr val="1F497D"/>
                </a:solidFill>
                <a:latin typeface="Arial" panose="020B0604020202020204" pitchFamily="34" charset="0"/>
                <a:cs typeface="Arial" panose="020B0604020202020204" pitchFamily="34" charset="0"/>
              </a:rPr>
              <a:t>1	Higher managerial, administrative and professional occupations</a:t>
            </a:r>
          </a:p>
          <a:p>
            <a:pPr marL="0" indent="0">
              <a:lnSpc>
                <a:spcPct val="100000"/>
              </a:lnSpc>
              <a:spcBef>
                <a:spcPts val="1200"/>
              </a:spcBef>
              <a:buNone/>
              <a:tabLst>
                <a:tab pos="228600" algn="l"/>
              </a:tabLst>
            </a:pPr>
            <a:r>
              <a:rPr lang="en-GB" sz="2000" dirty="0">
                <a:solidFill>
                  <a:srgbClr val="1F497D"/>
                </a:solidFill>
                <a:latin typeface="Arial" panose="020B0604020202020204" pitchFamily="34" charset="0"/>
                <a:cs typeface="Arial" panose="020B0604020202020204" pitchFamily="34" charset="0"/>
              </a:rPr>
              <a:t>1.1 Large employers and higher managerial and administrative occupations</a:t>
            </a:r>
          </a:p>
          <a:p>
            <a:pPr marL="0" indent="0">
              <a:lnSpc>
                <a:spcPct val="100000"/>
              </a:lnSpc>
              <a:spcBef>
                <a:spcPts val="1200"/>
              </a:spcBef>
              <a:buNone/>
              <a:tabLst>
                <a:tab pos="228600" algn="l"/>
              </a:tabLst>
            </a:pPr>
            <a:r>
              <a:rPr lang="en-GB" sz="2000" dirty="0">
                <a:solidFill>
                  <a:srgbClr val="1F497D"/>
                </a:solidFill>
                <a:latin typeface="Arial" panose="020B0604020202020204" pitchFamily="34" charset="0"/>
                <a:cs typeface="Arial" panose="020B0604020202020204" pitchFamily="34" charset="0"/>
              </a:rPr>
              <a:t>1.2 Higher professional occupations</a:t>
            </a:r>
          </a:p>
          <a:p>
            <a:pPr marL="0" indent="0">
              <a:lnSpc>
                <a:spcPct val="100000"/>
              </a:lnSpc>
              <a:spcBef>
                <a:spcPts val="1200"/>
              </a:spcBef>
              <a:buNone/>
              <a:tabLst>
                <a:tab pos="228600" algn="l"/>
              </a:tabLst>
            </a:pPr>
            <a:r>
              <a:rPr lang="en-GB" sz="2000" dirty="0">
                <a:solidFill>
                  <a:srgbClr val="1F497D"/>
                </a:solidFill>
                <a:latin typeface="Arial" panose="020B0604020202020204" pitchFamily="34" charset="0"/>
                <a:cs typeface="Arial" panose="020B0604020202020204" pitchFamily="34" charset="0"/>
              </a:rPr>
              <a:t>2	Lower managerial, administrative and professional occupations </a:t>
            </a:r>
          </a:p>
          <a:p>
            <a:pPr marL="0" indent="0">
              <a:lnSpc>
                <a:spcPct val="100000"/>
              </a:lnSpc>
              <a:spcBef>
                <a:spcPts val="1200"/>
              </a:spcBef>
              <a:buNone/>
              <a:tabLst>
                <a:tab pos="228600" algn="l"/>
              </a:tabLst>
            </a:pPr>
            <a:r>
              <a:rPr lang="en-GB" sz="2000" dirty="0">
                <a:solidFill>
                  <a:srgbClr val="1F497D"/>
                </a:solidFill>
                <a:latin typeface="Arial" panose="020B0604020202020204" pitchFamily="34" charset="0"/>
                <a:cs typeface="Arial" panose="020B0604020202020204" pitchFamily="34" charset="0"/>
              </a:rPr>
              <a:t>3	Intermediate occupations</a:t>
            </a:r>
          </a:p>
          <a:p>
            <a:pPr marL="0" indent="0">
              <a:lnSpc>
                <a:spcPct val="100000"/>
              </a:lnSpc>
              <a:spcBef>
                <a:spcPts val="1200"/>
              </a:spcBef>
              <a:buNone/>
              <a:tabLst>
                <a:tab pos="228600" algn="l"/>
              </a:tabLst>
            </a:pPr>
            <a:r>
              <a:rPr lang="en-GB" sz="2000" dirty="0">
                <a:solidFill>
                  <a:srgbClr val="1F497D"/>
                </a:solidFill>
                <a:latin typeface="Arial" panose="020B0604020202020204" pitchFamily="34" charset="0"/>
                <a:cs typeface="Arial" panose="020B0604020202020204" pitchFamily="34" charset="0"/>
              </a:rPr>
              <a:t>4	Small employers and own account workers</a:t>
            </a:r>
          </a:p>
          <a:p>
            <a:pPr marL="0" indent="0">
              <a:lnSpc>
                <a:spcPct val="100000"/>
              </a:lnSpc>
              <a:spcBef>
                <a:spcPts val="1200"/>
              </a:spcBef>
              <a:buNone/>
              <a:tabLst>
                <a:tab pos="228600" algn="l"/>
              </a:tabLst>
            </a:pPr>
            <a:r>
              <a:rPr lang="en-GB" sz="2000" dirty="0">
                <a:solidFill>
                  <a:srgbClr val="1F497D"/>
                </a:solidFill>
                <a:latin typeface="Arial" panose="020B0604020202020204" pitchFamily="34" charset="0"/>
                <a:cs typeface="Arial" panose="020B0604020202020204" pitchFamily="34" charset="0"/>
              </a:rPr>
              <a:t>5	Lower supervisory and technical occupations</a:t>
            </a:r>
          </a:p>
          <a:p>
            <a:pPr marL="0" indent="0">
              <a:lnSpc>
                <a:spcPct val="100000"/>
              </a:lnSpc>
              <a:spcBef>
                <a:spcPts val="1200"/>
              </a:spcBef>
              <a:buNone/>
              <a:tabLst>
                <a:tab pos="228600" algn="l"/>
              </a:tabLst>
            </a:pPr>
            <a:r>
              <a:rPr lang="en-GB" sz="2000" dirty="0">
                <a:solidFill>
                  <a:srgbClr val="1F497D"/>
                </a:solidFill>
                <a:latin typeface="Arial" panose="020B0604020202020204" pitchFamily="34" charset="0"/>
                <a:cs typeface="Arial" panose="020B0604020202020204" pitchFamily="34" charset="0"/>
              </a:rPr>
              <a:t>6	Semi-routine occupations</a:t>
            </a:r>
          </a:p>
          <a:p>
            <a:pPr marL="0" indent="0">
              <a:lnSpc>
                <a:spcPct val="100000"/>
              </a:lnSpc>
              <a:spcBef>
                <a:spcPts val="1200"/>
              </a:spcBef>
              <a:buNone/>
              <a:tabLst>
                <a:tab pos="228600" algn="l"/>
              </a:tabLst>
            </a:pPr>
            <a:r>
              <a:rPr lang="en-GB" sz="2000" dirty="0">
                <a:solidFill>
                  <a:srgbClr val="1F497D"/>
                </a:solidFill>
                <a:latin typeface="Arial" panose="020B0604020202020204" pitchFamily="34" charset="0"/>
                <a:cs typeface="Arial" panose="020B0604020202020204" pitchFamily="34" charset="0"/>
              </a:rPr>
              <a:t>7	Routine occupations</a:t>
            </a:r>
          </a:p>
          <a:p>
            <a:pPr marL="0" indent="0">
              <a:lnSpc>
                <a:spcPct val="100000"/>
              </a:lnSpc>
              <a:spcBef>
                <a:spcPts val="1200"/>
              </a:spcBef>
              <a:buNone/>
              <a:tabLst>
                <a:tab pos="228600" algn="l"/>
              </a:tabLst>
            </a:pPr>
            <a:r>
              <a:rPr lang="en-GB" sz="2000" dirty="0">
                <a:solidFill>
                  <a:srgbClr val="1F497D"/>
                </a:solidFill>
                <a:latin typeface="Arial" panose="020B0604020202020204" pitchFamily="34" charset="0"/>
                <a:cs typeface="Arial" panose="020B0604020202020204" pitchFamily="34" charset="0"/>
              </a:rPr>
              <a:t>8	Never worked and long-term unemployed</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lstStyle/>
          <a:p>
            <a:r>
              <a:rPr lang="en-GB" sz="3600" b="1" dirty="0">
                <a:solidFill>
                  <a:srgbClr val="1F497D"/>
                </a:solidFill>
                <a:latin typeface="Arial" panose="020B0604020202020204" pitchFamily="34" charset="0"/>
                <a:cs typeface="Arial" panose="020B0604020202020204" pitchFamily="34" charset="0"/>
              </a:rPr>
              <a:t>Social issues: measuring social class</a:t>
            </a:r>
            <a:br>
              <a:rPr lang="en-GB" b="1" kern="1400" dirty="0">
                <a:latin typeface="Arial" panose="020B0604020202020204" pitchFamily="34" charset="0"/>
                <a:ea typeface="Times New Roman" panose="02020603050405020304" pitchFamily="18" charset="0"/>
              </a:rPr>
            </a:br>
            <a:endParaRPr lang="en-GB" dirty="0"/>
          </a:p>
        </p:txBody>
      </p:sp>
    </p:spTree>
    <p:extLst>
      <p:ext uri="{BB962C8B-B14F-4D97-AF65-F5344CB8AC3E}">
        <p14:creationId xmlns:p14="http://schemas.microsoft.com/office/powerpoint/2010/main" val="15668965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520825"/>
            <a:ext cx="10515600" cy="4351338"/>
          </a:xfrm>
        </p:spPr>
        <p:txBody>
          <a:bodyPr>
            <a:normAutofit lnSpcReduction="10000"/>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Other ways of measuring class</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There are also other ways of measuring class. In 2013, academics analysed data from a survey of 325,000 adults and concluded there were seven distinct social classes in the modern British class system, as opposed to the traditional upper, middle, and lower classes.</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The Great British Class Survey of 2013, carried out by academics from the University of Manchester, the London School of Economics and Political Science, and the University of York, found that the majority of Britons no longer fitted into the traditional class model.</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The seven new classes were explained as having come about as a result of spiralling levels of inequality in Britain, and each has its own score on the three ‘capitals’: economic, social and cultural.</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lstStyle/>
          <a:p>
            <a:r>
              <a:rPr lang="en-GB" sz="3600" b="1" dirty="0">
                <a:solidFill>
                  <a:srgbClr val="1F497D"/>
                </a:solidFill>
                <a:latin typeface="Arial" panose="020B0604020202020204" pitchFamily="34" charset="0"/>
                <a:cs typeface="Arial" panose="020B0604020202020204" pitchFamily="34" charset="0"/>
              </a:rPr>
              <a:t>Social issues: measuring social class</a:t>
            </a:r>
            <a:br>
              <a:rPr lang="en-GB" sz="3600" b="1" kern="1400" dirty="0">
                <a:latin typeface="Arial" panose="020B0604020202020204" pitchFamily="34" charset="0"/>
                <a:ea typeface="Times New Roman" panose="02020603050405020304" pitchFamily="18" charset="0"/>
              </a:rPr>
            </a:br>
            <a:endParaRPr lang="en-GB" dirty="0">
              <a:highlight>
                <a:srgbClr val="FFFF00"/>
              </a:highlight>
            </a:endParaRPr>
          </a:p>
        </p:txBody>
      </p:sp>
    </p:spTree>
    <p:extLst>
      <p:ext uri="{BB962C8B-B14F-4D97-AF65-F5344CB8AC3E}">
        <p14:creationId xmlns:p14="http://schemas.microsoft.com/office/powerpoint/2010/main" val="24789715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625600"/>
            <a:ext cx="10515600" cy="4351338"/>
          </a:xfrm>
        </p:spPr>
        <p:txBody>
          <a:bodyPr/>
          <a:lstStyle/>
          <a:p>
            <a:pPr marL="0" indent="0">
              <a:lnSpc>
                <a:spcPct val="100000"/>
              </a:lnSpc>
              <a:spcBef>
                <a:spcPts val="1200"/>
              </a:spcBef>
              <a:buNone/>
              <a:tabLst>
                <a:tab pos="228600" algn="l"/>
              </a:tabLst>
            </a:pPr>
            <a:r>
              <a:rPr lang="en-US" sz="2600" b="1" dirty="0">
                <a:solidFill>
                  <a:srgbClr val="1F497D"/>
                </a:solidFill>
                <a:latin typeface="Arial" panose="020B0604020202020204" pitchFamily="34" charset="0"/>
                <a:cs typeface="Arial" panose="020B0604020202020204" pitchFamily="34" charset="0"/>
              </a:rPr>
              <a:t>Seven-class system: class descriptions</a:t>
            </a:r>
          </a:p>
          <a:p>
            <a:pPr marL="342000" lvl="0" indent="-342000">
              <a:lnSpc>
                <a:spcPct val="100000"/>
              </a:lnSpc>
              <a:spcBef>
                <a:spcPts val="1200"/>
              </a:spcBef>
              <a:spcAft>
                <a:spcPts val="300"/>
              </a:spcAft>
              <a:buFont typeface="Wingdings" panose="05000000000000000000" pitchFamily="2" charset="2"/>
              <a:buChar char=""/>
              <a:tabLst>
                <a:tab pos="228600" algn="l"/>
              </a:tabLst>
            </a:pPr>
            <a:r>
              <a:rPr lang="en-GB" sz="2200" b="1" dirty="0">
                <a:solidFill>
                  <a:srgbClr val="1F497D"/>
                </a:solidFill>
                <a:latin typeface="Arial" panose="020B0604020202020204" pitchFamily="34" charset="0"/>
                <a:cs typeface="Arial" panose="020B0604020202020204" pitchFamily="34" charset="0"/>
              </a:rPr>
              <a:t>wealthy elite: </a:t>
            </a:r>
            <a:r>
              <a:rPr lang="en-GB" sz="2200" dirty="0">
                <a:solidFill>
                  <a:srgbClr val="1F497D"/>
                </a:solidFill>
                <a:latin typeface="Arial" panose="020B0604020202020204" pitchFamily="34" charset="0"/>
                <a:cs typeface="Arial" panose="020B0604020202020204" pitchFamily="34" charset="0"/>
              </a:rPr>
              <a:t>the most privileged group in the UK, distinct from the other six classes through its wealth. This group has the highest levels of all three capitals</a:t>
            </a:r>
          </a:p>
          <a:p>
            <a:pPr marL="342000" lvl="0" indent="-342000">
              <a:lnSpc>
                <a:spcPct val="100000"/>
              </a:lnSpc>
              <a:spcBef>
                <a:spcPts val="1200"/>
              </a:spcBef>
              <a:spcAft>
                <a:spcPts val="300"/>
              </a:spcAft>
              <a:buFont typeface="Wingdings" panose="05000000000000000000" pitchFamily="2" charset="2"/>
              <a:buChar char=""/>
              <a:tabLst>
                <a:tab pos="228600" algn="l"/>
              </a:tabLst>
            </a:pPr>
            <a:r>
              <a:rPr lang="en-GB" sz="2200" b="1" dirty="0">
                <a:solidFill>
                  <a:srgbClr val="1F497D"/>
                </a:solidFill>
                <a:latin typeface="Arial" panose="020B0604020202020204" pitchFamily="34" charset="0"/>
                <a:cs typeface="Arial" panose="020B0604020202020204" pitchFamily="34" charset="0"/>
              </a:rPr>
              <a:t>established middle class: </a:t>
            </a:r>
            <a:r>
              <a:rPr lang="en-GB" sz="2200" dirty="0">
                <a:solidFill>
                  <a:srgbClr val="1F497D"/>
                </a:solidFill>
                <a:latin typeface="Arial" panose="020B0604020202020204" pitchFamily="34" charset="0"/>
                <a:cs typeface="Arial" panose="020B0604020202020204" pitchFamily="34" charset="0"/>
              </a:rPr>
              <a:t>the second wealthiest class, scoring highly on all three capitals. It is the largest and most </a:t>
            </a:r>
            <a:r>
              <a:rPr lang="en-GB" sz="2200">
                <a:solidFill>
                  <a:srgbClr val="1F497D"/>
                </a:solidFill>
                <a:latin typeface="Arial" panose="020B0604020202020204" pitchFamily="34" charset="0"/>
                <a:cs typeface="Arial" panose="020B0604020202020204" pitchFamily="34" charset="0"/>
              </a:rPr>
              <a:t>socially outgoing </a:t>
            </a:r>
            <a:r>
              <a:rPr lang="en-GB" sz="2200" dirty="0">
                <a:solidFill>
                  <a:srgbClr val="1F497D"/>
                </a:solidFill>
                <a:latin typeface="Arial" panose="020B0604020202020204" pitchFamily="34" charset="0"/>
                <a:cs typeface="Arial" panose="020B0604020202020204" pitchFamily="34" charset="0"/>
              </a:rPr>
              <a:t>group, scoring second highest for cultural capital</a:t>
            </a:r>
          </a:p>
          <a:p>
            <a:pPr marL="342000" lvl="0" indent="-342000">
              <a:lnSpc>
                <a:spcPct val="100000"/>
              </a:lnSpc>
              <a:spcBef>
                <a:spcPts val="1200"/>
              </a:spcBef>
              <a:spcAft>
                <a:spcPts val="300"/>
              </a:spcAft>
              <a:buFont typeface="Wingdings" panose="05000000000000000000" pitchFamily="2" charset="2"/>
              <a:buChar char=""/>
              <a:tabLst>
                <a:tab pos="228600" algn="l"/>
              </a:tabLst>
            </a:pPr>
            <a:r>
              <a:rPr lang="en-GB" sz="2200" b="1" dirty="0">
                <a:solidFill>
                  <a:srgbClr val="1F497D"/>
                </a:solidFill>
                <a:latin typeface="Arial" panose="020B0604020202020204" pitchFamily="34" charset="0"/>
                <a:cs typeface="Arial" panose="020B0604020202020204" pitchFamily="34" charset="0"/>
              </a:rPr>
              <a:t>technical middle class: </a:t>
            </a:r>
            <a:r>
              <a:rPr lang="en-GB" sz="2200" dirty="0">
                <a:solidFill>
                  <a:srgbClr val="1F497D"/>
                </a:solidFill>
                <a:latin typeface="Arial" panose="020B0604020202020204" pitchFamily="34" charset="0"/>
                <a:cs typeface="Arial" panose="020B0604020202020204" pitchFamily="34" charset="0"/>
              </a:rPr>
              <a:t>a small, distinctive new class group, which is prosperous but scores low for social and cultural capital. Distinguished by its social isolation and cultural apathy</a:t>
            </a:r>
          </a:p>
          <a:p>
            <a:pPr marL="342000" lvl="0" indent="-342000">
              <a:lnSpc>
                <a:spcPct val="100000"/>
              </a:lnSpc>
              <a:spcBef>
                <a:spcPts val="1200"/>
              </a:spcBef>
              <a:buFont typeface="Wingdings" panose="05000000000000000000" pitchFamily="2" charset="2"/>
              <a:buChar char=""/>
            </a:pPr>
            <a:endParaRPr lang="en-GB" sz="2200" dirty="0">
              <a:solidFill>
                <a:srgbClr val="1F497D"/>
              </a:solidFill>
              <a:latin typeface="Arial" panose="020B0604020202020204" pitchFamily="34" charset="0"/>
              <a:cs typeface="Arial" panose="020B0604020202020204" pitchFamily="34" charset="0"/>
            </a:endParaRPr>
          </a:p>
          <a:p>
            <a:pPr marL="342000" lvl="0" indent="-342000">
              <a:lnSpc>
                <a:spcPct val="100000"/>
              </a:lnSpc>
              <a:spcBef>
                <a:spcPts val="1200"/>
              </a:spcBef>
              <a:buFont typeface="Wingdings" panose="05000000000000000000" pitchFamily="2" charset="2"/>
              <a:buChar char=""/>
            </a:pPr>
            <a:endParaRPr lang="en-GB" sz="2200" dirty="0">
              <a:solidFill>
                <a:srgbClr val="1F497D"/>
              </a:solidFill>
              <a:latin typeface="Arial" panose="020B0604020202020204" pitchFamily="34" charset="0"/>
              <a:cs typeface="Arial" panose="020B0604020202020204" pitchFamily="34" charset="0"/>
            </a:endParaRPr>
          </a:p>
          <a:p>
            <a:pPr marL="0" indent="0">
              <a:lnSpc>
                <a:spcPct val="100000"/>
              </a:lnSpc>
              <a:spcBef>
                <a:spcPts val="1200"/>
              </a:spcBef>
              <a:buNone/>
              <a:tabLst>
                <a:tab pos="228600" algn="l"/>
              </a:tabLst>
            </a:pPr>
            <a:endParaRPr lang="en-US" sz="2600" b="1"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lstStyle/>
          <a:p>
            <a:r>
              <a:rPr lang="en-GB" sz="3600" b="1" dirty="0">
                <a:solidFill>
                  <a:srgbClr val="1F497D"/>
                </a:solidFill>
                <a:latin typeface="Arial" panose="020B0604020202020204" pitchFamily="34" charset="0"/>
                <a:cs typeface="Arial" panose="020B0604020202020204" pitchFamily="34" charset="0"/>
              </a:rPr>
              <a:t>Social issues: measuring social class</a:t>
            </a:r>
            <a:br>
              <a:rPr lang="en-GB" sz="3600" b="1" kern="1400" dirty="0">
                <a:latin typeface="Arial" panose="020B0604020202020204" pitchFamily="34" charset="0"/>
                <a:ea typeface="Times New Roman" panose="02020603050405020304" pitchFamily="18" charset="0"/>
              </a:rPr>
            </a:br>
            <a:endParaRPr lang="en-GB" dirty="0"/>
          </a:p>
        </p:txBody>
      </p:sp>
    </p:spTree>
    <p:extLst>
      <p:ext uri="{BB962C8B-B14F-4D97-AF65-F5344CB8AC3E}">
        <p14:creationId xmlns:p14="http://schemas.microsoft.com/office/powerpoint/2010/main" val="5432574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625600"/>
            <a:ext cx="10515600" cy="4351338"/>
          </a:xfrm>
        </p:spPr>
        <p:txBody>
          <a:bodyPr/>
          <a:lstStyle/>
          <a:p>
            <a:pPr marL="0" indent="0">
              <a:lnSpc>
                <a:spcPct val="100000"/>
              </a:lnSpc>
              <a:spcBef>
                <a:spcPts val="1200"/>
              </a:spcBef>
              <a:buNone/>
              <a:tabLst>
                <a:tab pos="228600" algn="l"/>
              </a:tabLst>
            </a:pPr>
            <a:r>
              <a:rPr lang="en-US" sz="2600" b="1" dirty="0">
                <a:solidFill>
                  <a:srgbClr val="1F497D"/>
                </a:solidFill>
                <a:latin typeface="Arial" panose="020B0604020202020204" pitchFamily="34" charset="0"/>
                <a:cs typeface="Arial" panose="020B0604020202020204" pitchFamily="34" charset="0"/>
              </a:rPr>
              <a:t>Seven-class system: class descriptions (continued)</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b="1" dirty="0">
                <a:solidFill>
                  <a:srgbClr val="1F497D"/>
                </a:solidFill>
                <a:latin typeface="Arial" panose="020B0604020202020204" pitchFamily="34" charset="0"/>
                <a:cs typeface="Arial" panose="020B0604020202020204" pitchFamily="34" charset="0"/>
              </a:rPr>
              <a:t>new affluent workers: </a:t>
            </a:r>
            <a:r>
              <a:rPr lang="en-GB" sz="2200" dirty="0">
                <a:solidFill>
                  <a:srgbClr val="1F497D"/>
                </a:solidFill>
                <a:latin typeface="Arial" panose="020B0604020202020204" pitchFamily="34" charset="0"/>
                <a:cs typeface="Arial" panose="020B0604020202020204" pitchFamily="34" charset="0"/>
              </a:rPr>
              <a:t>a young class group, which is socially and culturally active, with middling levels of economic capital</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b="1" dirty="0">
                <a:solidFill>
                  <a:srgbClr val="1F497D"/>
                </a:solidFill>
                <a:latin typeface="Arial" panose="020B0604020202020204" pitchFamily="34" charset="0"/>
                <a:cs typeface="Arial" panose="020B0604020202020204" pitchFamily="34" charset="0"/>
              </a:rPr>
              <a:t>traditional working class: </a:t>
            </a:r>
            <a:r>
              <a:rPr lang="en-GB" sz="2200" dirty="0">
                <a:solidFill>
                  <a:srgbClr val="1F497D"/>
                </a:solidFill>
                <a:latin typeface="Arial" panose="020B0604020202020204" pitchFamily="34" charset="0"/>
                <a:cs typeface="Arial" panose="020B0604020202020204" pitchFamily="34" charset="0"/>
              </a:rPr>
              <a:t>this group scores low on all forms of capital, but is not completely deprived. Its members have reasonably high house values, explained by this group having the oldest average age at 66</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b="1" dirty="0">
                <a:solidFill>
                  <a:srgbClr val="1F497D"/>
                </a:solidFill>
                <a:latin typeface="Arial" panose="020B0604020202020204" pitchFamily="34" charset="0"/>
                <a:cs typeface="Arial" panose="020B0604020202020204" pitchFamily="34" charset="0"/>
              </a:rPr>
              <a:t>emergent service workers: </a:t>
            </a:r>
            <a:r>
              <a:rPr lang="en-GB" sz="2200" dirty="0">
                <a:solidFill>
                  <a:srgbClr val="1F497D"/>
                </a:solidFill>
                <a:latin typeface="Arial" panose="020B0604020202020204" pitchFamily="34" charset="0"/>
                <a:cs typeface="Arial" panose="020B0604020202020204" pitchFamily="34" charset="0"/>
              </a:rPr>
              <a:t>a new, young, urban group, which is relatively poor but has high social and cultural capital</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b="1" dirty="0">
                <a:solidFill>
                  <a:srgbClr val="1F497D"/>
                </a:solidFill>
                <a:latin typeface="Arial" panose="020B0604020202020204" pitchFamily="34" charset="0"/>
                <a:cs typeface="Arial" panose="020B0604020202020204" pitchFamily="34" charset="0"/>
              </a:rPr>
              <a:t>‘precariat’ (precarious proletariat): </a:t>
            </a:r>
            <a:r>
              <a:rPr lang="en-GB" sz="2200" dirty="0">
                <a:solidFill>
                  <a:srgbClr val="1F497D"/>
                </a:solidFill>
                <a:latin typeface="Arial" panose="020B0604020202020204" pitchFamily="34" charset="0"/>
                <a:cs typeface="Arial" panose="020B0604020202020204" pitchFamily="34" charset="0"/>
              </a:rPr>
              <a:t>the poorest, most deprived class, scoring low for social and cultural capital</a:t>
            </a:r>
          </a:p>
          <a:p>
            <a:pPr marL="342000" lvl="0" indent="-342000">
              <a:lnSpc>
                <a:spcPct val="100000"/>
              </a:lnSpc>
              <a:spcBef>
                <a:spcPts val="1200"/>
              </a:spcBef>
              <a:buFont typeface="Wingdings" panose="05000000000000000000" pitchFamily="2" charset="2"/>
              <a:buChar char=""/>
            </a:pPr>
            <a:endParaRPr lang="en-GB" sz="2200" dirty="0">
              <a:solidFill>
                <a:srgbClr val="1F497D"/>
              </a:solidFill>
              <a:latin typeface="Arial" panose="020B0604020202020204" pitchFamily="34" charset="0"/>
              <a:cs typeface="Arial" panose="020B0604020202020204" pitchFamily="34" charset="0"/>
            </a:endParaRPr>
          </a:p>
          <a:p>
            <a:pPr marL="342000" lvl="0" indent="-342000">
              <a:lnSpc>
                <a:spcPct val="100000"/>
              </a:lnSpc>
              <a:spcBef>
                <a:spcPts val="1200"/>
              </a:spcBef>
              <a:buFont typeface="Wingdings" panose="05000000000000000000" pitchFamily="2" charset="2"/>
              <a:buChar char=""/>
            </a:pPr>
            <a:endParaRPr lang="en-GB" sz="2200" dirty="0">
              <a:solidFill>
                <a:srgbClr val="1F497D"/>
              </a:solidFill>
              <a:latin typeface="Arial" panose="020B0604020202020204" pitchFamily="34" charset="0"/>
              <a:cs typeface="Arial" panose="020B0604020202020204" pitchFamily="34" charset="0"/>
            </a:endParaRPr>
          </a:p>
          <a:p>
            <a:pPr marL="0" indent="0">
              <a:lnSpc>
                <a:spcPct val="100000"/>
              </a:lnSpc>
              <a:spcBef>
                <a:spcPts val="1200"/>
              </a:spcBef>
              <a:buNone/>
              <a:tabLst>
                <a:tab pos="228600" algn="l"/>
              </a:tabLst>
            </a:pPr>
            <a:endParaRPr lang="en-US" sz="2600" b="1"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lstStyle/>
          <a:p>
            <a:r>
              <a:rPr lang="en-GB" sz="3600" b="1" dirty="0">
                <a:solidFill>
                  <a:srgbClr val="1F497D"/>
                </a:solidFill>
                <a:latin typeface="Arial" panose="020B0604020202020204" pitchFamily="34" charset="0"/>
                <a:cs typeface="Arial" panose="020B0604020202020204" pitchFamily="34" charset="0"/>
              </a:rPr>
              <a:t>Social issues: measuring social class</a:t>
            </a:r>
            <a:br>
              <a:rPr lang="en-GB" sz="3600" b="1" kern="1400" dirty="0">
                <a:latin typeface="Arial" panose="020B0604020202020204" pitchFamily="34" charset="0"/>
                <a:ea typeface="Times New Roman" panose="02020603050405020304" pitchFamily="18" charset="0"/>
              </a:rPr>
            </a:br>
            <a:endParaRPr lang="en-GB" dirty="0"/>
          </a:p>
        </p:txBody>
      </p:sp>
    </p:spTree>
    <p:extLst>
      <p:ext uri="{BB962C8B-B14F-4D97-AF65-F5344CB8AC3E}">
        <p14:creationId xmlns:p14="http://schemas.microsoft.com/office/powerpoint/2010/main" val="4171811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E1584DF9C2DEA47845A1C952B26F813" ma:contentTypeVersion="4" ma:contentTypeDescription="Create a new document." ma:contentTypeScope="" ma:versionID="fdff0fe4e43fa8a7e7fbafa0bcc71c5a">
  <xsd:schema xmlns:xsd="http://www.w3.org/2001/XMLSchema" xmlns:xs="http://www.w3.org/2001/XMLSchema" xmlns:p="http://schemas.microsoft.com/office/2006/metadata/properties" xmlns:ns2="1a5630b0-0adb-4d3e-b9d4-c5e9f861965a" targetNamespace="http://schemas.microsoft.com/office/2006/metadata/properties" ma:root="true" ma:fieldsID="0124f1dd66f649287b2c04177d357f14" ns2:_="">
    <xsd:import namespace="1a5630b0-0adb-4d3e-b9d4-c5e9f861965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5630b0-0adb-4d3e-b9d4-c5e9f86196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B4BBF49-7708-46AB-9669-53C768253952}"/>
</file>

<file path=customXml/itemProps2.xml><?xml version="1.0" encoding="utf-8"?>
<ds:datastoreItem xmlns:ds="http://schemas.openxmlformats.org/officeDocument/2006/customXml" ds:itemID="{CF68D001-C7AA-4A56-AA0E-BF039F953FA0}"/>
</file>

<file path=customXml/itemProps3.xml><?xml version="1.0" encoding="utf-8"?>
<ds:datastoreItem xmlns:ds="http://schemas.openxmlformats.org/officeDocument/2006/customXml" ds:itemID="{5F43FAA5-063F-48E1-9DBF-6EF26694FBF9}"/>
</file>

<file path=docProps/app.xml><?xml version="1.0" encoding="utf-8"?>
<Properties xmlns="http://schemas.openxmlformats.org/officeDocument/2006/extended-properties" xmlns:vt="http://schemas.openxmlformats.org/officeDocument/2006/docPropsVTypes">
  <TotalTime>0</TotalTime>
  <Words>542</Words>
  <Application>Microsoft Office PowerPoint</Application>
  <PresentationFormat>Widescreen</PresentationFormat>
  <Paragraphs>34</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Calibri Light</vt:lpstr>
      <vt:lpstr>Wingdings</vt:lpstr>
      <vt:lpstr>Office Theme</vt:lpstr>
      <vt:lpstr>Higher Sociology  Section 3: Social issues   Lesson 2: Measuring social class  </vt:lpstr>
      <vt:lpstr>Social issues: measuring social class </vt:lpstr>
      <vt:lpstr>Social issues: measuring social class </vt:lpstr>
      <vt:lpstr>Social issues: measuring social class </vt:lpstr>
      <vt:lpstr>Social issues: measuring social class </vt:lpstr>
      <vt:lpstr>Social issues: measuring social class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Higher Sociology Social Issues Lesson 2 Measuring social class</dc:title>
  <dc:creator/>
  <cp:lastModifiedBy/>
  <cp:revision>1</cp:revision>
  <dcterms:created xsi:type="dcterms:W3CDTF">2022-08-16T14:17:54Z</dcterms:created>
  <dcterms:modified xsi:type="dcterms:W3CDTF">2022-08-16T14:18:24Z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0x010100EE1584DF9C2DEA47845A1C952B26F813</vt:lpwstr>
  </property>
</Properties>
</file>