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2" r:id="rId5"/>
    <p:sldMasterId id="2147483654" r:id="rId6"/>
    <p:sldMasterId id="2147483656" r:id="rId7"/>
    <p:sldMasterId id="2147483658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</p:sldMasterIdLst>
  <p:notesMasterIdLst>
    <p:notesMasterId r:id="rId25"/>
  </p:notesMasterIdLst>
  <p:handoutMasterIdLst>
    <p:handoutMasterId r:id="rId26"/>
  </p:handoutMasterIdLst>
  <p:sldIdLst>
    <p:sldId id="294" r:id="rId15"/>
    <p:sldId id="280" r:id="rId16"/>
    <p:sldId id="295" r:id="rId17"/>
    <p:sldId id="296" r:id="rId18"/>
    <p:sldId id="297" r:id="rId19"/>
    <p:sldId id="303" r:id="rId20"/>
    <p:sldId id="299" r:id="rId21"/>
    <p:sldId id="300" r:id="rId22"/>
    <p:sldId id="304" r:id="rId23"/>
    <p:sldId id="302" r:id="rId24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83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C72A-9300-4F4A-A85C-D391490353E5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55B83-43BF-40F0-BBF3-2D24538B0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5B83-43BF-40F0-BBF3-2D24538B0D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4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5B83-43BF-40F0-BBF3-2D24538B0D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9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5B83-43BF-40F0-BBF3-2D24538B0D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7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5B83-43BF-40F0-BBF3-2D24538B0D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2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5B83-43BF-40F0-BBF3-2D24538B0D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1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5B83-43BF-40F0-BBF3-2D24538B0D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7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5B83-43BF-40F0-BBF3-2D24538B0D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0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5B83-43BF-40F0-BBF3-2D24538B0D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8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itlin.boyle@sqa.org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9552" y="2564904"/>
            <a:ext cx="7777162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HN Administration and Information Technology Network Event</a:t>
            </a:r>
          </a:p>
          <a:p>
            <a:pPr marL="0" lvl="0" indent="0" algn="ctr">
              <a:buClr>
                <a:srgbClr val="FFFFFF"/>
              </a:buClr>
              <a:buNone/>
              <a:defRPr/>
            </a:pPr>
            <a:r>
              <a:rPr lang="en-US" sz="3200" kern="0" dirty="0">
                <a:latin typeface="Gill Sans MT" panose="020B0502020104020203" pitchFamily="34" charset="0"/>
              </a:rPr>
              <a:t>12</a:t>
            </a:r>
            <a:r>
              <a:rPr lang="en-US" sz="3200" kern="0" baseline="30000" dirty="0">
                <a:latin typeface="Gill Sans MT" panose="020B0502020104020203" pitchFamily="34" charset="0"/>
              </a:rPr>
              <a:t>th</a:t>
            </a:r>
            <a:r>
              <a:rPr lang="en-US" sz="3200" kern="0" dirty="0">
                <a:latin typeface="Gill Sans MT" panose="020B0502020104020203" pitchFamily="34" charset="0"/>
              </a:rPr>
              <a:t> March 2020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83419" y="2060848"/>
            <a:ext cx="7777162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8206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8026" y="620688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Programme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320309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Welcome and SQA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Senior External Verifier Update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Tea/coffee Networking break (30 mins)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Microsoft Teams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Lunch (12.00)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Developing Digital Assessment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Plenary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Close (circa 14.15)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Qualifications Officer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2276872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Caitlin Boyle </a:t>
            </a:r>
            <a:r>
              <a:rPr lang="en-GB" kern="0" dirty="0" err="1">
                <a:solidFill>
                  <a:srgbClr val="CCFF33"/>
                </a:solidFill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Caitlin.boyle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@sqa.org.uk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GB" kern="0" dirty="0">
                <a:solidFill>
                  <a:schemeClr val="bg1"/>
                </a:solidFill>
                <a:latin typeface="Gill Sans MT" panose="020B0502020104020203" pitchFamily="34" charset="0"/>
              </a:rPr>
              <a:t>Qualifications Officer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GB" kern="0" dirty="0">
                <a:solidFill>
                  <a:schemeClr val="bg1"/>
                </a:solidFill>
                <a:latin typeface="Gill Sans MT" panose="020B0502020104020203" pitchFamily="34" charset="0"/>
              </a:rPr>
              <a:t>HN/SVQ Business, Administration and Enterprise</a:t>
            </a:r>
          </a:p>
        </p:txBody>
      </p:sp>
    </p:spTree>
    <p:extLst>
      <p:ext uri="{BB962C8B-B14F-4D97-AF65-F5344CB8AC3E}">
        <p14:creationId xmlns:p14="http://schemas.microsoft.com/office/powerpoint/2010/main" val="31004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2019/20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556792"/>
            <a:ext cx="892899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Gill Sans MT" panose="020B0502020104020203" pitchFamily="34" charset="0"/>
              </a:rPr>
              <a:t>Revised Optional Units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Research Skills J1NC 34 (F60A 34 ends 31.07.22) 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Recruitment, Selection and Induction J2FS 34 </a:t>
            </a:r>
            <a:br>
              <a:rPr lang="en-GB" kern="0" dirty="0">
                <a:latin typeface="Gill Sans MT" panose="020B0502020104020203" pitchFamily="34" charset="0"/>
              </a:rPr>
            </a:br>
            <a:r>
              <a:rPr lang="en-GB" kern="0" dirty="0">
                <a:latin typeface="Gill Sans MT" panose="020B0502020104020203" pitchFamily="34" charset="0"/>
              </a:rPr>
              <a:t>(H1XK ends 31.07.21)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Interviewing: Skills and Practice J2FK 34 </a:t>
            </a:r>
            <a:br>
              <a:rPr lang="en-GB" kern="0" dirty="0">
                <a:latin typeface="Gill Sans MT" panose="020B0502020104020203" pitchFamily="34" charset="0"/>
              </a:rPr>
            </a:br>
            <a:r>
              <a:rPr lang="en-GB" kern="0" dirty="0">
                <a:latin typeface="Gill Sans MT" panose="020B0502020104020203" pitchFamily="34" charset="0"/>
              </a:rPr>
              <a:t>(H1XM ends 31.07.21)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HRM: Introduction J2FH 34 (H1KP 34 ends 31.07.21)</a:t>
            </a:r>
          </a:p>
          <a:p>
            <a:pPr lvl="0">
              <a:buClr>
                <a:srgbClr val="FFFFFF"/>
              </a:buClr>
              <a:defRPr/>
            </a:pPr>
            <a:endParaRPr lang="en-GB" kern="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2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Graded Unit 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61185" y="1988840"/>
            <a:ext cx="8621630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Two new versions of Paper 1 (MC/MR questions) created.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Two fixed paper ASPs</a:t>
            </a:r>
            <a:b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</a:br>
            <a:endParaRPr lang="en-GB" kern="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Two fixed SOLAR Paper 1 Assessments</a:t>
            </a:r>
            <a:b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</a:br>
            <a:endParaRPr lang="en-GB" kern="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MR questions now identified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7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Graded Unit 1 changes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504" y="1124744"/>
            <a:ext cx="8856984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Minimum threshold scores for Paper 1 and Paper 2 have been removed. The rationale for this change is as follows:</a:t>
            </a:r>
            <a:br>
              <a:rPr lang="en-GB" dirty="0">
                <a:latin typeface="Gill Sans MT" panose="020B0502020104020203" pitchFamily="34" charset="0"/>
              </a:rPr>
            </a:b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.</a:t>
            </a:r>
          </a:p>
          <a:p>
            <a:r>
              <a:rPr lang="en-GB" sz="2400" dirty="0">
                <a:latin typeface="Gill Sans MT" panose="020B0502020104020203" pitchFamily="34" charset="0"/>
              </a:rPr>
              <a:t>Exam is one assessment with provision for a break not two separate assessments</a:t>
            </a:r>
            <a:br>
              <a:rPr lang="en-GB" sz="2400" dirty="0">
                <a:latin typeface="Gill Sans MT" panose="020B0502020104020203" pitchFamily="34" charset="0"/>
              </a:rPr>
            </a:b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.</a:t>
            </a:r>
          </a:p>
          <a:p>
            <a:r>
              <a:rPr lang="en-GB" sz="2400" dirty="0">
                <a:latin typeface="Gill Sans MT" panose="020B0502020104020203" pitchFamily="34" charset="0"/>
              </a:rPr>
              <a:t>The Graded Unit is a synoptic assessment, it is not intended to re-assess knowledge from units already achieved</a:t>
            </a:r>
            <a:br>
              <a:rPr lang="en-GB" sz="2400" dirty="0">
                <a:latin typeface="Gill Sans MT" panose="020B0502020104020203" pitchFamily="34" charset="0"/>
              </a:rPr>
            </a:b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2400" dirty="0">
                <a:latin typeface="Gill Sans MT" panose="020B0502020104020203" pitchFamily="34" charset="0"/>
              </a:rPr>
              <a:t>The five units covered in each paper are the same</a:t>
            </a:r>
            <a:br>
              <a:rPr lang="en-GB" sz="2400" dirty="0">
                <a:latin typeface="Gill Sans MT" panose="020B0502020104020203" pitchFamily="34" charset="0"/>
              </a:rPr>
            </a:b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.</a:t>
            </a:r>
          </a:p>
          <a:p>
            <a:r>
              <a:rPr lang="en-GB" sz="2400" dirty="0">
                <a:latin typeface="Gill Sans MT" panose="020B0502020104020203" pitchFamily="34" charset="0"/>
              </a:rPr>
              <a:t>Removes a potential barrier in terms of effectively having to achieve two pass marks</a:t>
            </a:r>
            <a:br>
              <a:rPr lang="en-GB" sz="2400" dirty="0">
                <a:latin typeface="Gill Sans MT" panose="020B0502020104020203" pitchFamily="34" charset="0"/>
              </a:rPr>
            </a:b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.</a:t>
            </a:r>
          </a:p>
          <a:p>
            <a:r>
              <a:rPr lang="en-GB" sz="2400" dirty="0">
                <a:latin typeface="Gill Sans MT" panose="020B0502020104020203" pitchFamily="34" charset="0"/>
              </a:rPr>
              <a:t>Aligns with other Administration and IT (GU2) and Business Graded Unit examinations</a:t>
            </a:r>
            <a:endParaRPr lang="en-GB" sz="2400" kern="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8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lang="en-GB" b="0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Entry &amp; Cert Stats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516" y="1196752"/>
            <a:ext cx="8712968" cy="41861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2D685-4C48-4B55-98B8-8C2DFEC7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" y="1378124"/>
            <a:ext cx="4104456" cy="1353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C18D56-E6CF-42B1-A80F-668418813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55" y="1378124"/>
            <a:ext cx="5023445" cy="1353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040A05-A193-4465-9CEC-5472726E8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1" y="2969914"/>
            <a:ext cx="4090739" cy="747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605BAB-4C30-44FB-81E7-7EA40CAFC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709" y="2969914"/>
            <a:ext cx="3749291" cy="7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lang="en-GB" b="0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Entry &amp; Cert Stats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516" y="1196752"/>
            <a:ext cx="8712968" cy="41861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115B9-7796-4E28-8CF1-5CFB9A92D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792088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lang="en-GB" b="0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Entry &amp; Cert Stats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516" y="1196752"/>
            <a:ext cx="8712968" cy="41861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0CEBA5-6CB1-499C-ABD3-2DF7B206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9"/>
            <a:ext cx="7920880" cy="3456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ECE82-22CE-438E-956C-E732C7E87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82" y="5382946"/>
            <a:ext cx="559105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53832"/>
      </p:ext>
    </p:extLst>
  </p:cSld>
  <p:clrMapOvr>
    <a:masterClrMapping/>
  </p:clrMapOvr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08A60A02D8E741B90CB889D8406B9B" ma:contentTypeVersion="9" ma:contentTypeDescription="Create a new document." ma:contentTypeScope="" ma:versionID="c1bb5d822f0acae5a6b2c31c2cb8ad51">
  <xsd:schema xmlns:xsd="http://www.w3.org/2001/XMLSchema" xmlns:xs="http://www.w3.org/2001/XMLSchema" xmlns:p="http://schemas.microsoft.com/office/2006/metadata/properties" xmlns:ns3="6ee74f51-c739-462e-a66a-0a3ab74303dc" targetNamespace="http://schemas.microsoft.com/office/2006/metadata/properties" ma:root="true" ma:fieldsID="3529cbe6ecd25f2be42ac0c8e8c01d34" ns3:_="">
    <xsd:import namespace="6ee74f51-c739-462e-a66a-0a3ab74303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4f51-c739-462e-a66a-0a3ab7430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DD136B-7D2C-4BD2-A9F6-B3B3FD5DA7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25EB72-40D5-4E03-A6BE-6EBC15C2A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e74f51-c739-462e-a66a-0a3ab7430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5442B1-36F7-4E91-8433-553BBA17F6E8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6ee74f51-c739-462e-a66a-0a3ab74303d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296</Words>
  <Application>Microsoft Office PowerPoint</Application>
  <PresentationFormat>On-screen Show (4:3)</PresentationFormat>
  <Paragraphs>46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Arial Narrow</vt:lpstr>
      <vt:lpstr>Calibri</vt:lpstr>
      <vt:lpstr>Gill Sans MT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110</cp:revision>
  <cp:lastPrinted>2013-10-31T13:53:25Z</cp:lastPrinted>
  <dcterms:created xsi:type="dcterms:W3CDTF">2013-10-10T15:37:55Z</dcterms:created>
  <dcterms:modified xsi:type="dcterms:W3CDTF">2020-10-09T09:54:00Z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0x0101004D08A60A02D8E741B90CB889D8406B9B</vt:lpwstr>
  </property>
</Properties>
</file>