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6" r:id="rId5"/>
    <p:sldId id="280" r:id="rId6"/>
    <p:sldId id="316" r:id="rId7"/>
    <p:sldId id="317" r:id="rId8"/>
    <p:sldId id="31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56" d="100"/>
          <a:sy n="56" d="100"/>
        </p:scale>
        <p:origin x="10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E9EEE-16ED-4176-B32B-5AB272ABC3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C40F01-B648-46AB-9E5B-18067C2E04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A3118A-983C-4BAB-A2F5-F241AF813A00}"/>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5" name="Footer Placeholder 4">
            <a:extLst>
              <a:ext uri="{FF2B5EF4-FFF2-40B4-BE49-F238E27FC236}">
                <a16:creationId xmlns:a16="http://schemas.microsoft.com/office/drawing/2014/main" id="{8FD13612-C528-4317-81AF-FF4A87278D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94E5F64-03B8-4684-BD50-660EC9D3ABB6}"/>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1599705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F275A-987F-4EB6-A02A-0F0B8350DF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EABF2B-AEBA-4F1F-BD9C-1FAC356CC7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A9D9E-F4D3-4F95-A71F-9FA31CBABF8E}"/>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5" name="Footer Placeholder 4">
            <a:extLst>
              <a:ext uri="{FF2B5EF4-FFF2-40B4-BE49-F238E27FC236}">
                <a16:creationId xmlns:a16="http://schemas.microsoft.com/office/drawing/2014/main" id="{2DD0BFFA-6385-42DE-BC39-BADAE39553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B3FC63-CD2A-43FC-849B-2384A09A6B85}"/>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413653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A982B9-263E-4D5E-B6F5-C8C6D7DBD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4915C8-B3EF-48AE-92A3-4F945016D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64A600-AEDA-4D25-AA64-549A1B2DDCFB}"/>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5" name="Footer Placeholder 4">
            <a:extLst>
              <a:ext uri="{FF2B5EF4-FFF2-40B4-BE49-F238E27FC236}">
                <a16:creationId xmlns:a16="http://schemas.microsoft.com/office/drawing/2014/main" id="{C42D1FE4-F416-4606-A61E-0E45A90A3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5BFB76-0582-4C73-8D0D-370BEE6221A2}"/>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26384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DC6E3-6B76-4F2D-97CC-E8B9253560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4B720C-0417-4857-96DB-ABBD0B122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824CDB-185C-4254-8ED4-E5C2086EBB84}"/>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5" name="Footer Placeholder 4">
            <a:extLst>
              <a:ext uri="{FF2B5EF4-FFF2-40B4-BE49-F238E27FC236}">
                <a16:creationId xmlns:a16="http://schemas.microsoft.com/office/drawing/2014/main" id="{822DD368-6DBC-45CB-80C8-97060A180A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E59FE74-6212-4D92-9932-D66EF8921D21}"/>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324559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1F78-E800-43B6-A288-9CBD21FF9A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8E8258-7259-466A-B848-0A7BDF6962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F2AE53-1AE6-4515-9E7C-4DF370399020}"/>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5" name="Footer Placeholder 4">
            <a:extLst>
              <a:ext uri="{FF2B5EF4-FFF2-40B4-BE49-F238E27FC236}">
                <a16:creationId xmlns:a16="http://schemas.microsoft.com/office/drawing/2014/main" id="{80D55D63-C6EE-4D5C-B7A9-95A1E6D180F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463A6C-0F5A-4140-86D7-CEA5DA9D2F91}"/>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205787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452A-1AAC-41B7-9698-E4A536710D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80F0C6-2ABB-45B6-AE72-F4B46AEA5C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96BF74-B5B0-48C9-8830-CBA5FA0ABE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28EC25-05AD-42BA-9E6F-CB33230764C6}"/>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6" name="Footer Placeholder 5">
            <a:extLst>
              <a:ext uri="{FF2B5EF4-FFF2-40B4-BE49-F238E27FC236}">
                <a16:creationId xmlns:a16="http://schemas.microsoft.com/office/drawing/2014/main" id="{8C912A1E-D315-4BA7-ABB2-E712C20C99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7F485FA-A2AC-49CA-9A83-C92CE36BA44B}"/>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128129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78BFD-420B-47B1-A399-28337F7FE0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7B09AA-FB5C-43B5-B943-D56018E7A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5D0E27-DA14-405A-9146-FD721CFD90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E33A21-3231-4570-9504-DEB8F01983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2927E2-FB38-41BF-B8D6-2EF618DE3E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20403D-0D2B-4F1F-9759-5D2C6F2EF7DD}"/>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8" name="Footer Placeholder 7">
            <a:extLst>
              <a:ext uri="{FF2B5EF4-FFF2-40B4-BE49-F238E27FC236}">
                <a16:creationId xmlns:a16="http://schemas.microsoft.com/office/drawing/2014/main" id="{BAD5D7F8-7B2A-42B7-9364-8B44FD6A5E0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833F565-160A-49C2-AAC3-B286AF284C52}"/>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324880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07B34-953F-46E2-9212-9C7904F30C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7FD579-8E3D-4694-B59F-C72342EC3FFA}"/>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4" name="Footer Placeholder 3">
            <a:extLst>
              <a:ext uri="{FF2B5EF4-FFF2-40B4-BE49-F238E27FC236}">
                <a16:creationId xmlns:a16="http://schemas.microsoft.com/office/drawing/2014/main" id="{ED071574-27F1-4B7A-BAE3-2B6FCEC9906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D8E433-95CB-4471-BE93-57D289ED6B5D}"/>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4669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CB81F0-4DBF-48CB-B4EB-04051F47334B}"/>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3" name="Footer Placeholder 2">
            <a:extLst>
              <a:ext uri="{FF2B5EF4-FFF2-40B4-BE49-F238E27FC236}">
                <a16:creationId xmlns:a16="http://schemas.microsoft.com/office/drawing/2014/main" id="{0DC5B585-6DE1-4A09-91B3-11A8D113DB3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302F36D-2A84-4C8A-A101-3B1447C19DD9}"/>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200761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E10F9-CB47-4046-B486-183E7B046C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03C747-7154-4E65-B288-C0F5444BC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D75969-9787-45FF-B02B-BD60FEF51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E74412-3327-4562-A9B1-E3CD35962F90}"/>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6" name="Footer Placeholder 5">
            <a:extLst>
              <a:ext uri="{FF2B5EF4-FFF2-40B4-BE49-F238E27FC236}">
                <a16:creationId xmlns:a16="http://schemas.microsoft.com/office/drawing/2014/main" id="{7BD53315-3633-4ECA-B2A4-A1F648A35BA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E8B3A6-1D67-450F-91D0-7BE4DC5E410B}"/>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3151805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B7C49-0AF4-4BCA-BD58-5CF270B44B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234198-316F-4B5C-A8F3-7DA172AC0D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6B99583-D413-498F-8CDE-5451E602F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9C6A98-151E-46AB-88EA-1F904395DAD6}"/>
              </a:ext>
            </a:extLst>
          </p:cNvPr>
          <p:cNvSpPr>
            <a:spLocks noGrp="1"/>
          </p:cNvSpPr>
          <p:nvPr>
            <p:ph type="dt" sz="half" idx="10"/>
          </p:nvPr>
        </p:nvSpPr>
        <p:spPr/>
        <p:txBody>
          <a:bodyPr/>
          <a:lstStyle/>
          <a:p>
            <a:fld id="{4B524534-9969-4CB2-9ABD-C21CB6C0DCA9}" type="datetimeFigureOut">
              <a:rPr lang="en-US" smtClean="0"/>
              <a:t>10/11/2022</a:t>
            </a:fld>
            <a:endParaRPr lang="en-US" dirty="0"/>
          </a:p>
        </p:txBody>
      </p:sp>
      <p:sp>
        <p:nvSpPr>
          <p:cNvPr id="6" name="Footer Placeholder 5">
            <a:extLst>
              <a:ext uri="{FF2B5EF4-FFF2-40B4-BE49-F238E27FC236}">
                <a16:creationId xmlns:a16="http://schemas.microsoft.com/office/drawing/2014/main" id="{781FD373-EEFF-4D93-BEDB-FAB3980983F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31684BC-6EA4-40C1-BAC2-53CBBBBA8965}"/>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406688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506709-0A5C-4421-BC1B-068DA5C42F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DC4133-F497-49A1-A726-5A366B7E19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213B9-C0F7-45D3-BD6C-98FC6F2D47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24534-9969-4CB2-9ABD-C21CB6C0DCA9}" type="datetimeFigureOut">
              <a:rPr lang="en-US" smtClean="0"/>
              <a:t>10/11/2022</a:t>
            </a:fld>
            <a:endParaRPr lang="en-US" dirty="0"/>
          </a:p>
        </p:txBody>
      </p:sp>
      <p:sp>
        <p:nvSpPr>
          <p:cNvPr id="5" name="Footer Placeholder 4">
            <a:extLst>
              <a:ext uri="{FF2B5EF4-FFF2-40B4-BE49-F238E27FC236}">
                <a16:creationId xmlns:a16="http://schemas.microsoft.com/office/drawing/2014/main" id="{522F9C1C-9F3E-47F1-B393-DFDEC0F473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49B7061-2E1E-4D31-A140-9F1497C08B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785E3-51D0-49B5-A3F2-7F4742E743D6}" type="slidenum">
              <a:rPr lang="en-US" smtClean="0"/>
              <a:t>‹#›</a:t>
            </a:fld>
            <a:endParaRPr lang="en-US" dirty="0"/>
          </a:p>
        </p:txBody>
      </p:sp>
    </p:spTree>
    <p:extLst>
      <p:ext uri="{BB962C8B-B14F-4D97-AF65-F5344CB8AC3E}">
        <p14:creationId xmlns:p14="http://schemas.microsoft.com/office/powerpoint/2010/main" val="2296838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qa.org.uk/sqa/47402.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qa.org.uk/sqa/45744.html" TargetMode="External"/><Relationship Id="rId2" Type="http://schemas.openxmlformats.org/officeDocument/2006/relationships/hyperlink" Target="https://www.sqa.org.uk/files_ccc/Guidance_on_conditions_of_assessment_for_coursework.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1524000" y="1785144"/>
            <a:ext cx="9144000" cy="3649662"/>
          </a:xfrm>
        </p:spPr>
        <p:txBody>
          <a:bodyPr>
            <a:normAutofit/>
          </a:bodyPr>
          <a:lstStyle/>
          <a:p>
            <a:r>
              <a:rPr lang="en-US" sz="5300" b="1" dirty="0">
                <a:solidFill>
                  <a:srgbClr val="1F497D"/>
                </a:solidFill>
                <a:latin typeface="Arial" panose="020B0604020202020204" pitchFamily="34" charset="0"/>
                <a:cs typeface="Arial" panose="020B0604020202020204" pitchFamily="34" charset="0"/>
              </a:rPr>
              <a:t>N5 Sociology</a:t>
            </a:r>
            <a:br>
              <a:rPr lang="en-US" sz="4800" b="1" dirty="0">
                <a:solidFill>
                  <a:srgbClr val="1F497D"/>
                </a:solidFill>
                <a:latin typeface="Arial" panose="020B0604020202020204" pitchFamily="34" charset="0"/>
                <a:cs typeface="Arial" panose="020B0604020202020204" pitchFamily="34" charset="0"/>
              </a:rPr>
            </a:br>
            <a:br>
              <a:rPr lang="en-US" sz="4800" b="1" dirty="0">
                <a:solidFill>
                  <a:srgbClr val="1F497D"/>
                </a:solidFill>
                <a:latin typeface="Arial" panose="020B0604020202020204" pitchFamily="34" charset="0"/>
                <a:cs typeface="Arial" panose="020B0604020202020204" pitchFamily="34" charset="0"/>
              </a:rPr>
            </a:br>
            <a:r>
              <a:rPr lang="en-US" sz="2900" b="1" dirty="0">
                <a:solidFill>
                  <a:srgbClr val="1F497D"/>
                </a:solidFill>
                <a:latin typeface="Arial" panose="020B0604020202020204" pitchFamily="34" charset="0"/>
                <a:cs typeface="Arial" panose="020B0604020202020204" pitchFamily="34" charset="0"/>
              </a:rPr>
              <a:t>Assignment</a:t>
            </a:r>
            <a:br>
              <a:rPr lang="en-US" sz="2000" dirty="0"/>
            </a:br>
            <a:br>
              <a:rPr lang="en-US" sz="4800" b="1" dirty="0">
                <a:solidFill>
                  <a:srgbClr val="1F497D"/>
                </a:solidFill>
                <a:latin typeface="Arial" panose="020B0604020202020204" pitchFamily="34" charset="0"/>
                <a:cs typeface="Arial" panose="020B0604020202020204" pitchFamily="34" charset="0"/>
              </a:rPr>
            </a:br>
            <a:endParaRPr lang="en-US" sz="4800" b="1" dirty="0">
              <a:solidFill>
                <a:srgbClr val="1F497D"/>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838200" y="1791017"/>
            <a:ext cx="10515600" cy="4351338"/>
          </a:xfrm>
        </p:spPr>
        <p:txBody>
          <a:bodyPr>
            <a:normAutofit/>
          </a:bodyPr>
          <a:lstStyle/>
          <a:p>
            <a:pPr marL="0" indent="0">
              <a:lnSpc>
                <a:spcPct val="100000"/>
              </a:lnSpc>
              <a:spcBef>
                <a:spcPts val="1200"/>
              </a:spcBef>
              <a:spcAft>
                <a:spcPts val="300"/>
              </a:spcAft>
              <a:buNone/>
              <a:tabLst>
                <a:tab pos="228600" algn="l"/>
              </a:tabLst>
            </a:pPr>
            <a:r>
              <a:rPr lang="en-GB" sz="2100" dirty="0">
                <a:solidFill>
                  <a:srgbClr val="1F497D"/>
                </a:solidFill>
                <a:latin typeface="Arial" panose="020B0604020202020204" pitchFamily="34" charset="0"/>
                <a:cs typeface="Arial" panose="020B0604020202020204" pitchFamily="34" charset="0"/>
              </a:rPr>
              <a:t>The assignment is worth 30% of the total marks available.</a:t>
            </a:r>
          </a:p>
          <a:p>
            <a:pPr marL="0" indent="0">
              <a:lnSpc>
                <a:spcPct val="100000"/>
              </a:lnSpc>
              <a:spcBef>
                <a:spcPts val="1200"/>
              </a:spcBef>
              <a:spcAft>
                <a:spcPts val="300"/>
              </a:spcAft>
              <a:buNone/>
              <a:tabLst>
                <a:tab pos="228600" algn="l"/>
              </a:tabLst>
            </a:pPr>
            <a:r>
              <a:rPr lang="en-GB" sz="2100" dirty="0">
                <a:solidFill>
                  <a:srgbClr val="1F497D"/>
                </a:solidFill>
                <a:latin typeface="Arial" panose="020B0604020202020204" pitchFamily="34" charset="0"/>
                <a:cs typeface="Arial" panose="020B0604020202020204" pitchFamily="34" charset="0"/>
              </a:rPr>
              <a:t>You must choose and describe a topic that is of interest to sociologists. Identify and describe basic differences between sociological and common sense explanations of human social behaviour related to the topic. </a:t>
            </a:r>
          </a:p>
          <a:p>
            <a:pPr marL="0" indent="0">
              <a:lnSpc>
                <a:spcPct val="100000"/>
              </a:lnSpc>
              <a:spcBef>
                <a:spcPts val="1200"/>
              </a:spcBef>
              <a:spcAft>
                <a:spcPts val="300"/>
              </a:spcAft>
              <a:buNone/>
              <a:tabLst>
                <a:tab pos="228600" algn="l"/>
              </a:tabLst>
            </a:pPr>
            <a:r>
              <a:rPr lang="en-GB" sz="2100" dirty="0">
                <a:solidFill>
                  <a:srgbClr val="1F497D"/>
                </a:solidFill>
                <a:latin typeface="Arial" panose="020B0604020202020204" pitchFamily="34" charset="0"/>
                <a:cs typeface="Arial" panose="020B0604020202020204" pitchFamily="34" charset="0"/>
              </a:rPr>
              <a:t>Sometimes learners choose topics which appear sociological, but they complete the assignment in a psychological or medical way. For example, a popular choice of topic is one relating to body images. The best assignments of this type look at the influence of mass media and gender stereotypes. Some assignments, however, focus on psychological or medical aspects of this and are therefore not appropriate.</a:t>
            </a:r>
          </a:p>
          <a:p>
            <a:pPr marL="0" indent="0">
              <a:lnSpc>
                <a:spcPct val="100000"/>
              </a:lnSpc>
              <a:spcBef>
                <a:spcPts val="1200"/>
              </a:spcBef>
              <a:spcAft>
                <a:spcPts val="300"/>
              </a:spcAft>
              <a:buNone/>
              <a:tabLst>
                <a:tab pos="228600" algn="l"/>
              </a:tabLst>
            </a:pPr>
            <a:r>
              <a:rPr lang="en-GB" sz="2100" dirty="0">
                <a:solidFill>
                  <a:srgbClr val="1F497D"/>
                </a:solidFill>
                <a:latin typeface="Arial" panose="020B0604020202020204" pitchFamily="34" charset="0"/>
                <a:cs typeface="Arial" panose="020B0604020202020204" pitchFamily="34" charset="0"/>
              </a:rPr>
              <a:t>Use your investigation skills to find appropriate sources of information for the topic and organise and interpret that information to communicate sociologically informed views.</a:t>
            </a:r>
          </a:p>
        </p:txBody>
      </p:sp>
      <p:sp>
        <p:nvSpPr>
          <p:cNvPr id="4" name="Title 1">
            <a:extLst>
              <a:ext uri="{FF2B5EF4-FFF2-40B4-BE49-F238E27FC236}">
                <a16:creationId xmlns:a16="http://schemas.microsoft.com/office/drawing/2014/main" id="{ACE7C39F-8CD5-9616-328C-E3D020FB413E}"/>
              </a:ext>
            </a:extLst>
          </p:cNvPr>
          <p:cNvSpPr>
            <a:spLocks noGrp="1"/>
          </p:cNvSpPr>
          <p:nvPr>
            <p:ph type="title"/>
          </p:nvPr>
        </p:nvSpPr>
        <p:spPr>
          <a:xfrm>
            <a:off x="838200" y="593725"/>
            <a:ext cx="10515600" cy="1325563"/>
          </a:xfrm>
        </p:spPr>
        <p:txBody>
          <a:bodyPr>
            <a:normAutofit/>
          </a:bodyPr>
          <a:lstStyle/>
          <a:p>
            <a:r>
              <a:rPr lang="en-GB" sz="3200" b="1" dirty="0">
                <a:solidFill>
                  <a:srgbClr val="1F497D"/>
                </a:solidFill>
                <a:latin typeface="Arial" panose="020B0604020202020204" pitchFamily="34" charset="0"/>
                <a:cs typeface="Arial" panose="020B0604020202020204" pitchFamily="34" charset="0"/>
              </a:rPr>
              <a:t>Assignment: overview</a:t>
            </a:r>
            <a:endParaRPr lang="en-GB" sz="3200" dirty="0"/>
          </a:p>
        </p:txBody>
      </p:sp>
    </p:spTree>
    <p:extLst>
      <p:ext uri="{BB962C8B-B14F-4D97-AF65-F5344CB8AC3E}">
        <p14:creationId xmlns:p14="http://schemas.microsoft.com/office/powerpoint/2010/main" val="192554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838200" y="1791017"/>
            <a:ext cx="10515600" cy="4351338"/>
          </a:xfrm>
        </p:spPr>
        <p:txBody>
          <a:bodyPr>
            <a:normAutofit/>
          </a:bodyPr>
          <a:lstStyle/>
          <a:p>
            <a:pPr marL="0" indent="0">
              <a:lnSpc>
                <a:spcPct val="100000"/>
              </a:lnSpc>
              <a:spcBef>
                <a:spcPts val="1200"/>
              </a:spcBef>
              <a:spcAft>
                <a:spcPts val="300"/>
              </a:spcAft>
              <a:buNone/>
              <a:tabLst>
                <a:tab pos="228600" algn="l"/>
              </a:tabLst>
            </a:pPr>
            <a:r>
              <a:rPr lang="en-GB" sz="2200" dirty="0">
                <a:solidFill>
                  <a:srgbClr val="1F497D"/>
                </a:solidFill>
                <a:latin typeface="Arial" panose="020B0604020202020204" pitchFamily="34" charset="0"/>
                <a:cs typeface="Arial" panose="020B0604020202020204" pitchFamily="34" charset="0"/>
              </a:rPr>
              <a:t>You should complete your assignments in the </a:t>
            </a:r>
            <a:r>
              <a:rPr lang="en-GB" sz="2200" dirty="0">
                <a:solidFill>
                  <a:srgbClr val="1F497D"/>
                </a:solidFill>
                <a:latin typeface="Arial" panose="020B0604020202020204" pitchFamily="34" charset="0"/>
                <a:cs typeface="Arial" panose="020B0604020202020204" pitchFamily="34" charset="0"/>
                <a:hlinkClick r:id="rId2"/>
              </a:rPr>
              <a:t>National 5 Sociology Assignment Candidate Template</a:t>
            </a:r>
            <a:r>
              <a:rPr lang="en-GB" sz="2200" dirty="0">
                <a:solidFill>
                  <a:srgbClr val="1F497D"/>
                </a:solidFill>
                <a:latin typeface="Arial" panose="020B0604020202020204" pitchFamily="34" charset="0"/>
                <a:cs typeface="Arial" panose="020B0604020202020204" pitchFamily="34" charset="0"/>
              </a:rPr>
              <a:t>, which is available under the ‘Coursework’ section of the National 5 Sociology web page.</a:t>
            </a:r>
          </a:p>
          <a:p>
            <a:pPr marL="0" indent="0">
              <a:lnSpc>
                <a:spcPct val="100000"/>
              </a:lnSpc>
              <a:spcBef>
                <a:spcPts val="1200"/>
              </a:spcBef>
              <a:spcAft>
                <a:spcPts val="300"/>
              </a:spcAft>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A: </a:t>
            </a:r>
            <a:r>
              <a:rPr lang="en-GB" sz="2200" dirty="0">
                <a:solidFill>
                  <a:srgbClr val="1F497D"/>
                </a:solidFill>
                <a:latin typeface="Arial" panose="020B0604020202020204" pitchFamily="34" charset="0"/>
                <a:cs typeface="Arial" panose="020B0604020202020204" pitchFamily="34" charset="0"/>
              </a:rPr>
              <a:t>Choose and describe a topic that is of interest to sociologists. Describe the topic clearly, giving two points of information. (2 marks)</a:t>
            </a:r>
          </a:p>
          <a:p>
            <a:pPr marL="0" indent="0">
              <a:lnSpc>
                <a:spcPct val="100000"/>
              </a:lnSpc>
              <a:spcBef>
                <a:spcPts val="1200"/>
              </a:spcBef>
              <a:spcAft>
                <a:spcPts val="300"/>
              </a:spcAft>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B: </a:t>
            </a:r>
            <a:r>
              <a:rPr lang="en-GB" sz="2200" dirty="0">
                <a:solidFill>
                  <a:srgbClr val="1F497D"/>
                </a:solidFill>
                <a:latin typeface="Arial" panose="020B0604020202020204" pitchFamily="34" charset="0"/>
                <a:cs typeface="Arial" panose="020B0604020202020204" pitchFamily="34" charset="0"/>
              </a:rPr>
              <a:t>Identify and describe basic differences between sociological and common sense explanations of human social behaviour. Give an overview of commonly held views of the topic, supported by contemporary examples. Describe one difference between a common sense and a sociological view of the topic. (6 marks)</a:t>
            </a:r>
          </a:p>
        </p:txBody>
      </p:sp>
      <p:sp>
        <p:nvSpPr>
          <p:cNvPr id="4" name="Title 1">
            <a:extLst>
              <a:ext uri="{FF2B5EF4-FFF2-40B4-BE49-F238E27FC236}">
                <a16:creationId xmlns:a16="http://schemas.microsoft.com/office/drawing/2014/main" id="{ACE7C39F-8CD5-9616-328C-E3D020FB413E}"/>
              </a:ext>
            </a:extLst>
          </p:cNvPr>
          <p:cNvSpPr>
            <a:spLocks noGrp="1"/>
          </p:cNvSpPr>
          <p:nvPr>
            <p:ph type="title"/>
          </p:nvPr>
        </p:nvSpPr>
        <p:spPr>
          <a:xfrm>
            <a:off x="838200" y="593725"/>
            <a:ext cx="10515600" cy="1325563"/>
          </a:xfrm>
        </p:spPr>
        <p:txBody>
          <a:bodyPr>
            <a:normAutofit/>
          </a:bodyPr>
          <a:lstStyle/>
          <a:p>
            <a:r>
              <a:rPr lang="en-GB" sz="3200" b="1" dirty="0">
                <a:solidFill>
                  <a:srgbClr val="1F497D"/>
                </a:solidFill>
                <a:latin typeface="Arial" panose="020B0604020202020204" pitchFamily="34" charset="0"/>
                <a:cs typeface="Arial" panose="020B0604020202020204" pitchFamily="34" charset="0"/>
              </a:rPr>
              <a:t>Assignment: sections</a:t>
            </a:r>
            <a:endParaRPr lang="en-GB" sz="3200" dirty="0"/>
          </a:p>
        </p:txBody>
      </p:sp>
    </p:spTree>
    <p:extLst>
      <p:ext uri="{BB962C8B-B14F-4D97-AF65-F5344CB8AC3E}">
        <p14:creationId xmlns:p14="http://schemas.microsoft.com/office/powerpoint/2010/main" val="413263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838200" y="1791017"/>
            <a:ext cx="10515600" cy="4351338"/>
          </a:xfrm>
        </p:spPr>
        <p:txBody>
          <a:bodyPr>
            <a:normAutofit/>
          </a:bodyPr>
          <a:lstStyle/>
          <a:p>
            <a:pPr marL="0" indent="0">
              <a:lnSpc>
                <a:spcPct val="100000"/>
              </a:lnSpc>
              <a:spcBef>
                <a:spcPts val="1200"/>
              </a:spcBef>
              <a:spcAft>
                <a:spcPts val="300"/>
              </a:spcAft>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C: </a:t>
            </a:r>
            <a:r>
              <a:rPr lang="en-GB" sz="2200" dirty="0">
                <a:solidFill>
                  <a:srgbClr val="1F497D"/>
                </a:solidFill>
                <a:latin typeface="Arial" panose="020B0604020202020204" pitchFamily="34" charset="0"/>
                <a:cs typeface="Arial" panose="020B0604020202020204" pitchFamily="34" charset="0"/>
              </a:rPr>
              <a:t>Use investigation skills to find appropriate sources of information. The two mandatory studies from the social issues section are not permitted. (2 marks)</a:t>
            </a:r>
          </a:p>
          <a:p>
            <a:pPr marL="0" indent="0">
              <a:lnSpc>
                <a:spcPct val="100000"/>
              </a:lnSpc>
              <a:spcBef>
                <a:spcPts val="1200"/>
              </a:spcBef>
              <a:spcAft>
                <a:spcPts val="300"/>
              </a:spcAft>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D: </a:t>
            </a:r>
            <a:r>
              <a:rPr lang="en-GB" sz="2200" dirty="0">
                <a:solidFill>
                  <a:srgbClr val="1F497D"/>
                </a:solidFill>
                <a:latin typeface="Arial" panose="020B0604020202020204" pitchFamily="34" charset="0"/>
                <a:cs typeface="Arial" panose="020B0604020202020204" pitchFamily="34" charset="0"/>
              </a:rPr>
              <a:t>Organise and interpret information in sociology. Summarise main points of information from two named sources and interpret the basic sociological meaning of these summarised points by extracting and explaining essential information. (10 marks)</a:t>
            </a:r>
          </a:p>
          <a:p>
            <a:pPr marL="0" indent="0">
              <a:lnSpc>
                <a:spcPct val="100000"/>
              </a:lnSpc>
              <a:spcBef>
                <a:spcPts val="1200"/>
              </a:spcBef>
              <a:spcAft>
                <a:spcPts val="300"/>
              </a:spcAft>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E: </a:t>
            </a:r>
            <a:r>
              <a:rPr lang="en-GB" sz="2200" dirty="0">
                <a:solidFill>
                  <a:srgbClr val="1F497D"/>
                </a:solidFill>
                <a:latin typeface="Arial" panose="020B0604020202020204" pitchFamily="34" charset="0"/>
                <a:cs typeface="Arial" panose="020B0604020202020204" pitchFamily="34" charset="0"/>
              </a:rPr>
              <a:t>Communicate sociologically informed views. Explain the topic by referring to information acquired through investigation. Describe one theoretical explanation for the topic using sociological perspectives, theories or concepts. Explain whether the evidence presented supports or challenges a common sense view of the topic. (10 marks)</a:t>
            </a:r>
          </a:p>
        </p:txBody>
      </p:sp>
      <p:sp>
        <p:nvSpPr>
          <p:cNvPr id="4" name="Title 1">
            <a:extLst>
              <a:ext uri="{FF2B5EF4-FFF2-40B4-BE49-F238E27FC236}">
                <a16:creationId xmlns:a16="http://schemas.microsoft.com/office/drawing/2014/main" id="{ACE7C39F-8CD5-9616-328C-E3D020FB413E}"/>
              </a:ext>
            </a:extLst>
          </p:cNvPr>
          <p:cNvSpPr>
            <a:spLocks noGrp="1"/>
          </p:cNvSpPr>
          <p:nvPr>
            <p:ph type="title"/>
          </p:nvPr>
        </p:nvSpPr>
        <p:spPr>
          <a:xfrm>
            <a:off x="838200" y="593725"/>
            <a:ext cx="10515600" cy="1325563"/>
          </a:xfrm>
        </p:spPr>
        <p:txBody>
          <a:bodyPr>
            <a:normAutofit/>
          </a:bodyPr>
          <a:lstStyle/>
          <a:p>
            <a:r>
              <a:rPr lang="en-GB" sz="3200" b="1" dirty="0">
                <a:solidFill>
                  <a:srgbClr val="1F497D"/>
                </a:solidFill>
                <a:latin typeface="Arial" panose="020B0604020202020204" pitchFamily="34" charset="0"/>
                <a:cs typeface="Arial" panose="020B0604020202020204" pitchFamily="34" charset="0"/>
              </a:rPr>
              <a:t>Assignment: sections (continued)</a:t>
            </a:r>
            <a:endParaRPr lang="en-GB" sz="3200" dirty="0"/>
          </a:p>
        </p:txBody>
      </p:sp>
    </p:spTree>
    <p:extLst>
      <p:ext uri="{BB962C8B-B14F-4D97-AF65-F5344CB8AC3E}">
        <p14:creationId xmlns:p14="http://schemas.microsoft.com/office/powerpoint/2010/main" val="161525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838200" y="1791017"/>
            <a:ext cx="10515600" cy="4351338"/>
          </a:xfrm>
        </p:spPr>
        <p:txBody>
          <a:bodyPr>
            <a:normAutofit/>
          </a:bodyPr>
          <a:lstStyle/>
          <a:p>
            <a:pPr marL="0" indent="0">
              <a:lnSpc>
                <a:spcPct val="100000"/>
              </a:lnSpc>
              <a:spcBef>
                <a:spcPts val="1200"/>
              </a:spcBef>
              <a:spcAft>
                <a:spcPts val="300"/>
              </a:spcAft>
              <a:buNone/>
              <a:tabLst>
                <a:tab pos="228600" algn="l"/>
              </a:tabLst>
            </a:pPr>
            <a:r>
              <a:rPr lang="en-GB" sz="2200" dirty="0">
                <a:solidFill>
                  <a:srgbClr val="1F497D"/>
                </a:solidFill>
                <a:latin typeface="Arial" panose="020B0604020202020204" pitchFamily="34" charset="0"/>
                <a:cs typeface="Arial" panose="020B0604020202020204" pitchFamily="34" charset="0"/>
              </a:rPr>
              <a:t>Teachers and lecturers can give you reasonable assistance to help you complete the assignment. You can find more about the definition of reasonable assistance along with examples </a:t>
            </a:r>
            <a:r>
              <a:rPr lang="en-GB" sz="2200">
                <a:solidFill>
                  <a:srgbClr val="1F497D"/>
                </a:solidFill>
                <a:latin typeface="Arial" panose="020B0604020202020204" pitchFamily="34" charset="0"/>
                <a:cs typeface="Arial" panose="020B0604020202020204" pitchFamily="34" charset="0"/>
              </a:rPr>
              <a:t>in </a:t>
            </a:r>
            <a:r>
              <a:rPr lang="en-GB" sz="2200">
                <a:solidFill>
                  <a:srgbClr val="1F497D"/>
                </a:solidFill>
                <a:latin typeface="Arial" panose="020B0604020202020204" pitchFamily="34" charset="0"/>
                <a:cs typeface="Arial" panose="020B0604020202020204" pitchFamily="34" charset="0"/>
                <a:hlinkClick r:id="rId2"/>
              </a:rPr>
              <a:t>Guidance </a:t>
            </a:r>
            <a:r>
              <a:rPr lang="en-GB" sz="2200" dirty="0">
                <a:solidFill>
                  <a:srgbClr val="1F497D"/>
                </a:solidFill>
                <a:latin typeface="Arial" panose="020B0604020202020204" pitchFamily="34" charset="0"/>
                <a:cs typeface="Arial" panose="020B0604020202020204" pitchFamily="34" charset="0"/>
                <a:hlinkClick r:id="rId2"/>
              </a:rPr>
              <a:t>on conditions of assessment for coursework</a:t>
            </a:r>
            <a:r>
              <a:rPr lang="en-GB" sz="2200" dirty="0">
                <a:solidFill>
                  <a:srgbClr val="1F497D"/>
                </a:solidFill>
                <a:latin typeface="Arial" panose="020B0604020202020204" pitchFamily="34" charset="0"/>
                <a:cs typeface="Arial" panose="020B0604020202020204" pitchFamily="34" charset="0"/>
              </a:rPr>
              <a:t>, available on the </a:t>
            </a:r>
            <a:r>
              <a:rPr lang="en-GB" sz="2200" dirty="0">
                <a:solidFill>
                  <a:srgbClr val="1F497D"/>
                </a:solidFill>
                <a:latin typeface="Arial" panose="020B0604020202020204" pitchFamily="34" charset="0"/>
                <a:cs typeface="Arial" panose="020B0604020202020204" pitchFamily="34" charset="0"/>
                <a:hlinkClick r:id="rId3"/>
              </a:rPr>
              <a:t>National 5 Sociology web page</a:t>
            </a:r>
            <a:r>
              <a:rPr lang="en-GB" sz="2200" dirty="0">
                <a:solidFill>
                  <a:srgbClr val="1F497D"/>
                </a:solidFill>
                <a:latin typeface="Arial" panose="020B0604020202020204" pitchFamily="34" charset="0"/>
                <a:cs typeface="Arial" panose="020B0604020202020204" pitchFamily="34" charset="0"/>
              </a:rPr>
              <a:t>.</a:t>
            </a:r>
          </a:p>
          <a:p>
            <a:pPr marL="0" indent="0">
              <a:lnSpc>
                <a:spcPct val="100000"/>
              </a:lnSpc>
              <a:spcBef>
                <a:spcPts val="1200"/>
              </a:spcBef>
              <a:spcAft>
                <a:spcPts val="300"/>
              </a:spcAft>
              <a:buNone/>
              <a:tabLst>
                <a:tab pos="228600" algn="l"/>
              </a:tabLst>
            </a:pPr>
            <a:r>
              <a:rPr lang="en-GB" sz="2200" dirty="0">
                <a:solidFill>
                  <a:srgbClr val="1F497D"/>
                </a:solidFill>
                <a:latin typeface="Arial" panose="020B0604020202020204" pitchFamily="34" charset="0"/>
                <a:cs typeface="Arial" panose="020B0604020202020204" pitchFamily="34" charset="0"/>
              </a:rPr>
              <a:t> </a:t>
            </a:r>
          </a:p>
        </p:txBody>
      </p:sp>
      <p:sp>
        <p:nvSpPr>
          <p:cNvPr id="4" name="Title 1">
            <a:extLst>
              <a:ext uri="{FF2B5EF4-FFF2-40B4-BE49-F238E27FC236}">
                <a16:creationId xmlns:a16="http://schemas.microsoft.com/office/drawing/2014/main" id="{ACE7C39F-8CD5-9616-328C-E3D020FB413E}"/>
              </a:ext>
            </a:extLst>
          </p:cNvPr>
          <p:cNvSpPr>
            <a:spLocks noGrp="1"/>
          </p:cNvSpPr>
          <p:nvPr>
            <p:ph type="title"/>
          </p:nvPr>
        </p:nvSpPr>
        <p:spPr>
          <a:xfrm>
            <a:off x="838200" y="593725"/>
            <a:ext cx="10515600" cy="1325563"/>
          </a:xfrm>
        </p:spPr>
        <p:txBody>
          <a:bodyPr>
            <a:normAutofit/>
          </a:bodyPr>
          <a:lstStyle/>
          <a:p>
            <a:r>
              <a:rPr lang="en-GB" sz="3200" b="1" dirty="0">
                <a:solidFill>
                  <a:srgbClr val="1F497D"/>
                </a:solidFill>
                <a:latin typeface="Arial" panose="020B0604020202020204" pitchFamily="34" charset="0"/>
                <a:cs typeface="Arial" panose="020B0604020202020204" pitchFamily="34" charset="0"/>
              </a:rPr>
              <a:t>Assignment: reasonable assistance</a:t>
            </a:r>
            <a:endParaRPr lang="en-GB" sz="3200" dirty="0"/>
          </a:p>
        </p:txBody>
      </p:sp>
    </p:spTree>
    <p:extLst>
      <p:ext uri="{BB962C8B-B14F-4D97-AF65-F5344CB8AC3E}">
        <p14:creationId xmlns:p14="http://schemas.microsoft.com/office/powerpoint/2010/main" val="3597068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C35F8839F1694CBAA15DA077CF73B4" ma:contentTypeVersion="2" ma:contentTypeDescription="Create a new document." ma:contentTypeScope="" ma:versionID="b04f8247a3ab994aa50b9c2267ccf6b5">
  <xsd:schema xmlns:xsd="http://www.w3.org/2001/XMLSchema" xmlns:xs="http://www.w3.org/2001/XMLSchema" xmlns:p="http://schemas.microsoft.com/office/2006/metadata/properties" xmlns:ns2="27092433-eb9f-4e3e-88ce-5aac04551450" targetNamespace="http://schemas.microsoft.com/office/2006/metadata/properties" ma:root="true" ma:fieldsID="dbfbb75fc207af44c41022587ffe4424" ns2:_="">
    <xsd:import namespace="27092433-eb9f-4e3e-88ce-5aac0455145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092433-eb9f-4e3e-88ce-5aac0455145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3C9ADC-6E18-44A2-A1CC-5254997FE990}">
  <ds:schemaRefs>
    <ds:schemaRef ds:uri="http://schemas.microsoft.com/office/2006/documentManagement/types"/>
    <ds:schemaRef ds:uri="http://schemas.openxmlformats.org/package/2006/metadata/core-properties"/>
    <ds:schemaRef ds:uri="http://purl.org/dc/terms/"/>
    <ds:schemaRef ds:uri="27092433-eb9f-4e3e-88ce-5aac04551450"/>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8C6EEB1-5C85-4086-A555-4FCFFE349C25}">
  <ds:schemaRefs>
    <ds:schemaRef ds:uri="http://schemas.microsoft.com/sharepoint/v3/contenttype/forms"/>
  </ds:schemaRefs>
</ds:datastoreItem>
</file>

<file path=customXml/itemProps3.xml><?xml version="1.0" encoding="utf-8"?>
<ds:datastoreItem xmlns:ds="http://schemas.openxmlformats.org/officeDocument/2006/customXml" ds:itemID="{9B804B4B-689D-46D2-9CB9-6DAC29D0ED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092433-eb9f-4e3e-88ce-5aac045514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451</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N5 Sociology  Assignment  </vt:lpstr>
      <vt:lpstr>Assignment: overview</vt:lpstr>
      <vt:lpstr>Assignment: sections</vt:lpstr>
      <vt:lpstr>Assignment: sections (continued)</vt:lpstr>
      <vt:lpstr>Assignment: reasonable assistance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Sociology Human Society Lesson 10 The research process in sociology</dc:title>
  <dc:creator/>
  <cp:lastModifiedBy/>
  <cp:revision>1</cp:revision>
  <dcterms:created xsi:type="dcterms:W3CDTF">2022-08-16T13:49:08Z</dcterms:created>
  <dcterms:modified xsi:type="dcterms:W3CDTF">2022-10-11T19:29:50Z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0x010100B7C35F8839F1694CBAA15DA077CF73B4</vt:lpwstr>
  </property>
</Properties>
</file>