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slideLayouts/slideLayout5.xml" ContentType="application/vnd.openxmlformats-officedocument.presentationml.slideLayout+xml"/>
  <Override PartName="/ppt/theme/theme5.xml" ContentType="application/vnd.openxmlformats-officedocument.them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6.xml" ContentType="application/vnd.openxmlformats-officedocument.theme+xml"/>
  <Override PartName="/ppt/slideLayouts/slideLayout8.xml" ContentType="application/vnd.openxmlformats-officedocument.presentationml.slideLayout+xml"/>
  <Override PartName="/ppt/theme/theme7.xml" ContentType="application/vnd.openxmlformats-officedocument.theme+xml"/>
  <Override PartName="/ppt/slideLayouts/slideLayout9.xml" ContentType="application/vnd.openxmlformats-officedocument.presentationml.slideLayout+xml"/>
  <Override PartName="/ppt/theme/theme8.xml" ContentType="application/vnd.openxmlformats-officedocument.theme+xml"/>
  <Override PartName="/ppt/slideLayouts/slideLayout10.xml" ContentType="application/vnd.openxmlformats-officedocument.presentationml.slideLayout+xml"/>
  <Override PartName="/ppt/theme/theme9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  <p:sldMasterId id="2147483661" r:id="rId5"/>
    <p:sldMasterId id="2147483664" r:id="rId6"/>
    <p:sldMasterId id="2147483668" r:id="rId7"/>
    <p:sldMasterId id="2147483670" r:id="rId8"/>
    <p:sldMasterId id="2147483652" r:id="rId9"/>
    <p:sldMasterId id="2147483658" r:id="rId10"/>
    <p:sldMasterId id="2147483672" r:id="rId11"/>
    <p:sldMasterId id="2147483654" r:id="rId12"/>
    <p:sldMasterId id="2147483675" r:id="rId13"/>
  </p:sldMasterIdLst>
  <p:notesMasterIdLst>
    <p:notesMasterId r:id="rId20"/>
  </p:notesMasterIdLst>
  <p:handoutMasterIdLst>
    <p:handoutMasterId r:id="rId21"/>
  </p:handoutMasterIdLst>
  <p:sldIdLst>
    <p:sldId id="364" r:id="rId14"/>
    <p:sldId id="412" r:id="rId15"/>
    <p:sldId id="418" r:id="rId16"/>
    <p:sldId id="415" r:id="rId17"/>
    <p:sldId id="420" r:id="rId18"/>
    <p:sldId id="419" r:id="rId19"/>
  </p:sldIdLst>
  <p:sldSz cx="10160000" cy="5715000"/>
  <p:notesSz cx="6662738" cy="9926638"/>
  <p:defaultTextStyle>
    <a:defPPr>
      <a:defRPr lang="en-US"/>
    </a:defPPr>
    <a:lvl1pPr marL="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1pPr>
    <a:lvl2pPr marL="35661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2pPr>
    <a:lvl3pPr marL="71323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3pPr>
    <a:lvl4pPr marL="106984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4pPr>
    <a:lvl5pPr marL="1426464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5pPr>
    <a:lvl6pPr marL="1783080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6pPr>
    <a:lvl7pPr marL="2139696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7pPr>
    <a:lvl8pPr marL="2496312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8pPr>
    <a:lvl9pPr marL="2852928" algn="l" defTabSz="713232" rtl="0" eaLnBrk="1" latinLnBrk="0" hangingPunct="1">
      <a:defRPr sz="1404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 userDrawn="1">
          <p15:clr>
            <a:srgbClr val="A4A3A4"/>
          </p15:clr>
        </p15:guide>
        <p15:guide id="2" pos="3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w Breen" initials="AB" lastIdx="5" clrIdx="0">
    <p:extLst>
      <p:ext uri="{19B8F6BF-5375-455C-9EA6-DF929625EA0E}">
        <p15:presenceInfo xmlns:p15="http://schemas.microsoft.com/office/powerpoint/2012/main" userId="S::andrew.breen@sqa.org.uk::7fd79129-473c-4823-91ad-aa456d0f2d00" providerId="AD"/>
      </p:ext>
    </p:extLst>
  </p:cmAuthor>
  <p:cmAuthor id="2" name="Tony Hamilton" initials="TH" lastIdx="1" clrIdx="1">
    <p:extLst>
      <p:ext uri="{19B8F6BF-5375-455C-9EA6-DF929625EA0E}">
        <p15:presenceInfo xmlns:p15="http://schemas.microsoft.com/office/powerpoint/2012/main" userId="S::tony.hamilton@sqa.org.uk::5e643c5d-0ee8-4e10-a28b-ed11b68169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E7B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9406CA-F5D2-43E5-B31D-D66B22278DE2}" v="9" dt="2023-10-17T11:37:09.2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73" autoAdjust="0"/>
    <p:restoredTop sz="86434" autoAdjust="0"/>
  </p:normalViewPr>
  <p:slideViewPr>
    <p:cSldViewPr>
      <p:cViewPr varScale="1">
        <p:scale>
          <a:sx n="66" d="100"/>
          <a:sy n="66" d="100"/>
        </p:scale>
        <p:origin x="340" y="48"/>
      </p:cViewPr>
      <p:guideLst>
        <p:guide orient="horz" pos="1800"/>
        <p:guide pos="3200"/>
      </p:guideLst>
    </p:cSldViewPr>
  </p:slideViewPr>
  <p:outlineViewPr>
    <p:cViewPr>
      <p:scale>
        <a:sx n="33" d="100"/>
        <a:sy n="33" d="100"/>
      </p:scale>
      <p:origin x="0" y="-48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300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Master" Target="slideMasters/slideMaster10.xml"/><Relationship Id="rId18" Type="http://schemas.openxmlformats.org/officeDocument/2006/relationships/slide" Target="slides/slide5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4.xml"/><Relationship Id="rId12" Type="http://schemas.openxmlformats.org/officeDocument/2006/relationships/slideMaster" Target="slideMasters/slideMaster9.xml"/><Relationship Id="rId17" Type="http://schemas.openxmlformats.org/officeDocument/2006/relationships/slide" Target="slides/slide4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3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Master" Target="slideMasters/slideMaster8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Master" Target="slideMasters/slideMaster7.xml"/><Relationship Id="rId19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Master" Target="slideMasters/slideMaster6.xml"/><Relationship Id="rId14" Type="http://schemas.openxmlformats.org/officeDocument/2006/relationships/slide" Target="slides/slide1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Pitman" userId="b26b9d62-1889-4d1a-b80a-4625fec5e956" providerId="ADAL" clId="{199406CA-F5D2-43E5-B31D-D66B22278DE2}"/>
    <pc:docChg chg="modSld">
      <pc:chgData name="Rebecca Pitman" userId="b26b9d62-1889-4d1a-b80a-4625fec5e956" providerId="ADAL" clId="{199406CA-F5D2-43E5-B31D-D66B22278DE2}" dt="2023-10-17T11:33:12.565" v="5" actId="14100"/>
      <pc:docMkLst>
        <pc:docMk/>
      </pc:docMkLst>
      <pc:sldChg chg="modSp">
        <pc:chgData name="Rebecca Pitman" userId="b26b9d62-1889-4d1a-b80a-4625fec5e956" providerId="ADAL" clId="{199406CA-F5D2-43E5-B31D-D66B22278DE2}" dt="2023-10-17T11:33:12.565" v="5" actId="14100"/>
        <pc:sldMkLst>
          <pc:docMk/>
          <pc:sldMk cId="754255516" sldId="412"/>
        </pc:sldMkLst>
        <pc:spChg chg="mod">
          <ac:chgData name="Rebecca Pitman" userId="b26b9d62-1889-4d1a-b80a-4625fec5e956" providerId="ADAL" clId="{199406CA-F5D2-43E5-B31D-D66B22278DE2}" dt="2023-10-17T11:33:12.565" v="5" actId="14100"/>
          <ac:spMkLst>
            <pc:docMk/>
            <pc:sldMk cId="754255516" sldId="412"/>
            <ac:spMk id="2" creationId="{00000000-0000-0000-0000-000000000000}"/>
          </ac:spMkLst>
        </pc:spChg>
        <pc:spChg chg="mod">
          <ac:chgData name="Rebecca Pitman" userId="b26b9d62-1889-4d1a-b80a-4625fec5e956" providerId="ADAL" clId="{199406CA-F5D2-43E5-B31D-D66B22278DE2}" dt="2023-10-17T11:33:04.495" v="4"/>
          <ac:spMkLst>
            <pc:docMk/>
            <pc:sldMk cId="754255516" sldId="412"/>
            <ac:spMk id="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4010" y="0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072E86-E9A4-49BD-8545-91D469BDCC25}" type="datetimeFigureOut">
              <a:rPr lang="en-GB" smtClean="0"/>
              <a:t>17/10/2023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4010" y="9428583"/>
            <a:ext cx="2887186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143985-CF63-4E79-BA84-92EC3409B42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50222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3488" y="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70A8C3-E308-4717-8CF7-76FEA2BDB80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4013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750" y="4776788"/>
            <a:ext cx="5329238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876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3488" y="9429750"/>
            <a:ext cx="28876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67A9D-A980-45E6-B86C-74A8C0CF15F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17866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4013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67A9D-A980-45E6-B86C-74A8C0CF15F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6971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4013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67A9D-A980-45E6-B86C-74A8C0CF15F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1090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4013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67A9D-A980-45E6-B86C-74A8C0CF15F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83692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4013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67A9D-A980-45E6-B86C-74A8C0CF15F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27992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54013" y="1241425"/>
            <a:ext cx="5954712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167A9D-A980-45E6-B86C-74A8C0CF15F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05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8500" y="3865614"/>
            <a:ext cx="8763000" cy="1368152"/>
          </a:xfrm>
          <a:prstGeom prst="rect">
            <a:avLst/>
          </a:prstGeom>
        </p:spPr>
        <p:txBody>
          <a:bodyPr/>
          <a:lstStyle>
            <a:lvl1pPr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28691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321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70000" y="935039"/>
            <a:ext cx="7620000" cy="199072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70000" y="3001964"/>
            <a:ext cx="7620000" cy="137953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277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164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267" y="1425575"/>
            <a:ext cx="8763000" cy="2376488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267" y="3824288"/>
            <a:ext cx="8763000" cy="125095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65100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1" y="1520825"/>
            <a:ext cx="4279900" cy="36274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1" y="1520825"/>
            <a:ext cx="4279900" cy="36274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30830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17" y="304800"/>
            <a:ext cx="8763000" cy="1104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0618" y="1401763"/>
            <a:ext cx="4296833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0618" y="2087564"/>
            <a:ext cx="4296833" cy="3070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43500" y="1401763"/>
            <a:ext cx="4320117" cy="6858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3500" y="2087564"/>
            <a:ext cx="4320117" cy="30702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0622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1901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625085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17" y="381000"/>
            <a:ext cx="3276600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118" y="822326"/>
            <a:ext cx="5143500" cy="40624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617" y="1714500"/>
            <a:ext cx="3276600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6403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617" y="381000"/>
            <a:ext cx="3276600" cy="13335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20118" y="822326"/>
            <a:ext cx="5143500" cy="406241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617" y="1714500"/>
            <a:ext cx="3276600" cy="3176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5854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8500" y="2641477"/>
            <a:ext cx="8763000" cy="2592288"/>
          </a:xfrm>
          <a:prstGeom prst="rect">
            <a:avLst/>
          </a:prstGeom>
        </p:spPr>
        <p:txBody>
          <a:bodyPr/>
          <a:lstStyle>
            <a:lvl1pPr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7671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26819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0751" y="304801"/>
            <a:ext cx="2190749" cy="48434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8500" y="304801"/>
            <a:ext cx="6369051" cy="484346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246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/>
          <a:lstStyle>
            <a:lvl1pPr>
              <a:defRPr sz="3000" b="1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98500" y="1704976"/>
            <a:ext cx="8763000" cy="2089150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bg1"/>
                </a:solidFill>
              </a:defRPr>
            </a:lvl1pPr>
            <a:lvl2pPr>
              <a:defRPr sz="1667">
                <a:solidFill>
                  <a:schemeClr val="bg1"/>
                </a:solidFill>
              </a:defRPr>
            </a:lvl2pPr>
            <a:lvl3pPr>
              <a:defRPr sz="1500">
                <a:solidFill>
                  <a:schemeClr val="bg1"/>
                </a:solidFill>
              </a:defRPr>
            </a:lvl3pPr>
            <a:lvl4pPr>
              <a:defRPr sz="1333">
                <a:solidFill>
                  <a:schemeClr val="bg1"/>
                </a:solidFill>
              </a:defRPr>
            </a:lvl4pPr>
            <a:lvl5pPr>
              <a:defRPr sz="1167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699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719963" y="696915"/>
            <a:ext cx="5112567" cy="3097212"/>
          </a:xfrm>
          <a:prstGeom prst="rect">
            <a:avLst/>
          </a:prstGeom>
        </p:spPr>
        <p:txBody>
          <a:bodyPr/>
          <a:lstStyle>
            <a:lvl1pPr marL="160720" indent="-160720">
              <a:buFont typeface="Symbol" panose="05050102010706020507" pitchFamily="18" charset="2"/>
              <a:buChar char="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333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27026" y="696915"/>
            <a:ext cx="4176713" cy="3097212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3135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/>
          <a:lstStyle>
            <a:lvl1pPr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Use me for large images, graphics or tables.</a:t>
            </a:r>
          </a:p>
        </p:txBody>
      </p:sp>
    </p:spTree>
    <p:extLst>
      <p:ext uri="{BB962C8B-B14F-4D97-AF65-F5344CB8AC3E}">
        <p14:creationId xmlns:p14="http://schemas.microsoft.com/office/powerpoint/2010/main" val="1350675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698500" y="1633364"/>
            <a:ext cx="8763000" cy="2160760"/>
          </a:xfrm>
          <a:prstGeom prst="rect">
            <a:avLst/>
          </a:prstGeom>
        </p:spPr>
        <p:txBody>
          <a:bodyPr/>
          <a:lstStyle>
            <a:lvl1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333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122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98500" y="3865614"/>
            <a:ext cx="8763000" cy="1368152"/>
          </a:xfrm>
          <a:prstGeom prst="rect">
            <a:avLst/>
          </a:prstGeom>
        </p:spPr>
        <p:txBody>
          <a:bodyPr/>
          <a:lstStyle>
            <a:lvl1pPr>
              <a:defRPr sz="30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13781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4719963" y="696915"/>
            <a:ext cx="5112567" cy="3097212"/>
          </a:xfrm>
          <a:prstGeom prst="rect">
            <a:avLst/>
          </a:prstGeom>
        </p:spPr>
        <p:txBody>
          <a:bodyPr/>
          <a:lstStyle>
            <a:lvl1pPr marL="160720" indent="-160720">
              <a:buFont typeface="Symbol" panose="05050102010706020507" pitchFamily="18" charset="2"/>
              <a:buChar char="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67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333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167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1"/>
          </p:nvPr>
        </p:nvSpPr>
        <p:spPr>
          <a:xfrm>
            <a:off x="327026" y="696915"/>
            <a:ext cx="4176713" cy="3097212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8988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/>
          <a:lstStyle>
            <a:lvl1pPr algn="l">
              <a:defRPr sz="30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028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theme" Target="../theme/theme6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g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8.xml"/></Relationships>
</file>

<file path=ppt/slideMasters/_rels/slideMaster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9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527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8500" y="304800"/>
            <a:ext cx="8763000" cy="11049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8500" y="1520825"/>
            <a:ext cx="8763000" cy="3627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8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D2283-09C4-4F0D-970A-48E090CE48CF}" type="datetimeFigureOut">
              <a:rPr lang="en-GB" smtClean="0"/>
              <a:t>17/10/2023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65500" y="5297488"/>
            <a:ext cx="3429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75500" y="5297488"/>
            <a:ext cx="2286000" cy="3032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185E84-524B-4A4A-A5D8-0BD2F70AE9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237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218693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6633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l" defTabSz="428586" rtl="0" eaLnBrk="1" latinLnBrk="0" hangingPunct="1">
        <a:spcBef>
          <a:spcPct val="0"/>
        </a:spcBef>
        <a:buNone/>
        <a:defRPr sz="168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Symbol" panose="05050102010706020507" pitchFamily="18" charset="2"/>
        <a:buChar char="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732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94764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1" indent="-171441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4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2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8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1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4" indent="-171441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8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3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527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87" r:id="rId2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2357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094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ctr" defTabSz="428586" rtl="0" eaLnBrk="1" latinLnBrk="0" hangingPunct="1">
        <a:spcBef>
          <a:spcPct val="0"/>
        </a:spcBef>
        <a:buNone/>
        <a:defRPr sz="20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312" kern="1200">
          <a:solidFill>
            <a:schemeClr val="tx1"/>
          </a:solidFill>
          <a:latin typeface="+mn-lt"/>
          <a:ea typeface="+mn-ea"/>
          <a:cs typeface="+mn-cs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937" kern="1200">
          <a:solidFill>
            <a:schemeClr val="tx1"/>
          </a:solidFill>
          <a:latin typeface="+mn-lt"/>
          <a:ea typeface="+mn-ea"/>
          <a:cs typeface="+mn-cs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937" kern="1200">
          <a:solidFill>
            <a:schemeClr val="tx1"/>
          </a:solidFill>
          <a:latin typeface="+mn-lt"/>
          <a:ea typeface="+mn-ea"/>
          <a:cs typeface="+mn-cs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52757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428586" rtl="0" eaLnBrk="1" latinLnBrk="0" hangingPunct="1">
        <a:spcBef>
          <a:spcPct val="0"/>
        </a:spcBef>
        <a:buNone/>
        <a:defRPr sz="1687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60720" indent="-160720" algn="l" defTabSz="428586" rtl="0" eaLnBrk="1" latinLnBrk="0" hangingPunct="1">
        <a:spcBef>
          <a:spcPct val="20000"/>
        </a:spcBef>
        <a:buFont typeface="Symbol" panose="05050102010706020507" pitchFamily="18" charset="2"/>
        <a:buChar char="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348227" indent="-133934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3573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75002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–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64321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»"/>
        <a:defRPr sz="1219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1178613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6pPr>
      <a:lvl7pPr marL="1392907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7pPr>
      <a:lvl8pPr marL="1607198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8pPr>
      <a:lvl9pPr marL="1821492" indent="-107146" algn="l" defTabSz="428586" rtl="0" eaLnBrk="1" latinLnBrk="0" hangingPunct="1">
        <a:spcBef>
          <a:spcPct val="20000"/>
        </a:spcBef>
        <a:buFont typeface="Arial" panose="020B0604020202020204" pitchFamily="34" charset="0"/>
        <a:buChar char="•"/>
        <a:defRPr sz="93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1pPr>
      <a:lvl2pPr marL="21429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2pPr>
      <a:lvl3pPr marL="42858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3pPr>
      <a:lvl4pPr marL="64287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4pPr>
      <a:lvl5pPr marL="857173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5pPr>
      <a:lvl6pPr marL="107146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6pPr>
      <a:lvl7pPr marL="1285759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7pPr>
      <a:lvl8pPr marL="1500052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8pPr>
      <a:lvl9pPr marL="1714346" algn="l" defTabSz="428586" rtl="0" eaLnBrk="1" latinLnBrk="0" hangingPunct="1">
        <a:defRPr sz="84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qa.org.uk/sqa/74741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blogs.sqa.org.uk/businessadminfinance/" TargetMode="External"/><Relationship Id="rId4" Type="http://schemas.openxmlformats.org/officeDocument/2006/relationships/hyperlink" Target="https://www.understandingstandards.org.uk/Subjects/SVQ/BusinessAndAdministration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3361556"/>
            <a:ext cx="6901780" cy="1872210"/>
          </a:xfrm>
        </p:spPr>
        <p:txBody>
          <a:bodyPr/>
          <a:lstStyle/>
          <a:p>
            <a:pPr algn="l"/>
            <a:br>
              <a:rPr lang="en-GB" dirty="0"/>
            </a:br>
            <a:r>
              <a:rPr lang="en-GB" dirty="0"/>
              <a:t>Connections Network Event</a:t>
            </a:r>
            <a:br>
              <a:rPr lang="en-GB" dirty="0"/>
            </a:br>
            <a:r>
              <a:rPr lang="en-GB" dirty="0"/>
              <a:t>SVQ Business and Administration</a:t>
            </a:r>
            <a:br>
              <a:rPr lang="en-GB" dirty="0"/>
            </a:br>
            <a:r>
              <a:rPr lang="en-GB" dirty="0"/>
              <a:t>2</a:t>
            </a:r>
            <a:r>
              <a:rPr lang="en-GB" baseline="30000" dirty="0"/>
              <a:t>nd</a:t>
            </a:r>
            <a:r>
              <a:rPr lang="en-GB" dirty="0"/>
              <a:t> October 2023</a:t>
            </a:r>
          </a:p>
        </p:txBody>
      </p:sp>
    </p:spTree>
    <p:extLst>
      <p:ext uri="{BB962C8B-B14F-4D97-AF65-F5344CB8AC3E}">
        <p14:creationId xmlns:p14="http://schemas.microsoft.com/office/powerpoint/2010/main" val="4081341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1488" y="344860"/>
            <a:ext cx="9361040" cy="784448"/>
          </a:xfrm>
        </p:spPr>
        <p:txBody>
          <a:bodyPr/>
          <a:lstStyle/>
          <a:p>
            <a:pPr marL="0" indent="0" defTabSz="685766" fontAlgn="base">
              <a:spcAft>
                <a:spcPct val="0"/>
              </a:spcAft>
              <a:defRPr/>
            </a:pPr>
            <a:r>
              <a:rPr lang="en-GB" sz="3200" kern="0" dirty="0">
                <a:latin typeface="Arial"/>
              </a:rPr>
              <a:t>New SVQs (Start date 01.12.22)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543496" y="913284"/>
            <a:ext cx="9289032" cy="1440420"/>
          </a:xfrm>
        </p:spPr>
        <p:txBody>
          <a:bodyPr/>
          <a:lstStyle/>
          <a:p>
            <a:pPr marL="0" indent="0" defTabSz="685766" fontAlgn="base">
              <a:spcAft>
                <a:spcPct val="0"/>
              </a:spcAft>
              <a:buNone/>
              <a:defRPr/>
            </a:pPr>
            <a:endParaRPr lang="en-GB" b="1" kern="0" dirty="0">
              <a:latin typeface="Arial"/>
            </a:endParaRPr>
          </a:p>
          <a:p>
            <a:pPr defTabSz="685766" fontAlgn="base">
              <a:spcAft>
                <a:spcPct val="0"/>
              </a:spcAft>
              <a:defRPr/>
            </a:pPr>
            <a:r>
              <a:rPr lang="en-GB" sz="2400" kern="0" dirty="0">
                <a:latin typeface="Arial"/>
              </a:rPr>
              <a:t>SVQ Business and Administration SCQF level 5 </a:t>
            </a:r>
            <a:r>
              <a:rPr lang="en-GB" sz="2400" b="1" kern="0" dirty="0">
                <a:latin typeface="Arial"/>
              </a:rPr>
              <a:t>GT9J 22</a:t>
            </a:r>
            <a:endParaRPr lang="en-GB" sz="2400" kern="0" dirty="0">
              <a:latin typeface="Arial"/>
            </a:endParaRPr>
          </a:p>
          <a:p>
            <a:pPr defTabSz="685766" fontAlgn="base">
              <a:spcAft>
                <a:spcPct val="0"/>
              </a:spcAft>
              <a:defRPr/>
            </a:pPr>
            <a:r>
              <a:rPr lang="en-GB" sz="2400" kern="0" dirty="0">
                <a:latin typeface="Arial"/>
              </a:rPr>
              <a:t>SVQ Business and Administration SCQF level 6 </a:t>
            </a:r>
            <a:r>
              <a:rPr lang="en-GB" sz="2400" b="1" kern="0" dirty="0">
                <a:latin typeface="Arial"/>
              </a:rPr>
              <a:t>GT9H 23</a:t>
            </a:r>
            <a:endParaRPr lang="en-GB" sz="2400" kern="0" dirty="0">
              <a:latin typeface="Arial"/>
            </a:endParaRPr>
          </a:p>
          <a:p>
            <a:pPr marL="0" indent="0" defTabSz="685766" fontAlgn="base">
              <a:spcAft>
                <a:spcPct val="0"/>
              </a:spcAft>
              <a:buNone/>
              <a:defRPr/>
            </a:pPr>
            <a:br>
              <a:rPr lang="en-GB" sz="2400" kern="0" dirty="0">
                <a:latin typeface="Arial"/>
              </a:rPr>
            </a:br>
            <a:r>
              <a:rPr lang="en-GB" sz="2800" b="1" kern="0" dirty="0">
                <a:latin typeface="Arial"/>
              </a:rPr>
              <a:t>New Foundation Apprenticeship (Start date 01.08.23)</a:t>
            </a:r>
          </a:p>
          <a:p>
            <a:pPr defTabSz="685766" fontAlgn="base">
              <a:spcAft>
                <a:spcPct val="0"/>
              </a:spcAft>
              <a:defRPr/>
            </a:pPr>
            <a:r>
              <a:rPr lang="en-GB" sz="2400" kern="0" dirty="0">
                <a:latin typeface="Arial"/>
              </a:rPr>
              <a:t>Foundation Apprenticeship in Business Skills </a:t>
            </a:r>
            <a:r>
              <a:rPr lang="en-GB" sz="2400" b="1" kern="0" dirty="0">
                <a:latin typeface="Arial"/>
              </a:rPr>
              <a:t>GV1M 46</a:t>
            </a:r>
            <a:br>
              <a:rPr lang="en-GB" sz="2400" b="1" kern="0" dirty="0">
                <a:latin typeface="Arial"/>
              </a:rPr>
            </a:br>
            <a:r>
              <a:rPr lang="en-GB" sz="2400" kern="0" dirty="0">
                <a:latin typeface="Arial"/>
              </a:rPr>
              <a:t>- </a:t>
            </a:r>
            <a:r>
              <a:rPr lang="en-GB" sz="1800" dirty="0"/>
              <a:t>Develop Self and Improve Own Performance in a Business Environm</a:t>
            </a:r>
            <a:r>
              <a:rPr lang="en-GB" sz="1800" kern="0" dirty="0">
                <a:latin typeface="Arial"/>
              </a:rPr>
              <a:t>ent J6WV 04</a:t>
            </a:r>
            <a:br>
              <a:rPr lang="en-GB" sz="1800" kern="0" dirty="0">
                <a:latin typeface="Arial"/>
              </a:rPr>
            </a:br>
            <a:r>
              <a:rPr lang="en-GB" sz="1800" kern="0" dirty="0">
                <a:latin typeface="Arial"/>
              </a:rPr>
              <a:t>- </a:t>
            </a:r>
            <a:r>
              <a:rPr lang="en-GB" sz="1800" dirty="0"/>
              <a:t>Communicate in a Business Environment J6WX 04</a:t>
            </a:r>
            <a:br>
              <a:rPr lang="en-GB" sz="1800" dirty="0"/>
            </a:br>
            <a:r>
              <a:rPr lang="en-GB" sz="1800" dirty="0"/>
              <a:t>- Collaborate and Provide Support in a Business Environment J6X4 04</a:t>
            </a:r>
            <a:br>
              <a:rPr lang="en-GB" sz="1800" dirty="0"/>
            </a:br>
            <a:r>
              <a:rPr lang="en-GB" sz="1800" dirty="0"/>
              <a:t>- Design and Produce Documents J6X0 04</a:t>
            </a:r>
            <a:br>
              <a:rPr lang="en-GB" sz="1800" dirty="0"/>
            </a:br>
            <a:r>
              <a:rPr lang="en-GB" sz="1800" dirty="0"/>
              <a:t>+ NPA Business Skills GR3P 46</a:t>
            </a:r>
            <a:br>
              <a:rPr lang="en-GB" sz="1800" dirty="0"/>
            </a:br>
            <a:r>
              <a:rPr lang="en-GB" sz="1800" dirty="0"/>
              <a:t>+ WBC Unit J4YL 04</a:t>
            </a:r>
          </a:p>
        </p:txBody>
      </p:sp>
    </p:spTree>
    <p:extLst>
      <p:ext uri="{BB962C8B-B14F-4D97-AF65-F5344CB8AC3E}">
        <p14:creationId xmlns:p14="http://schemas.microsoft.com/office/powerpoint/2010/main" val="754255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629" y="521060"/>
            <a:ext cx="9361040" cy="928464"/>
          </a:xfrm>
        </p:spPr>
        <p:txBody>
          <a:bodyPr/>
          <a:lstStyle/>
          <a:p>
            <a:r>
              <a:rPr lang="en-GB" sz="2800" dirty="0"/>
              <a:t>Foundation Apprenticeship in Business Skills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76629" y="1129308"/>
            <a:ext cx="9073008" cy="216076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GB" sz="1800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 learners completing a Foundation Apprenticeship in 2023-24 only: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Learners starting a Foundation Apprenticeship in June 2023 who will complete in </a:t>
            </a:r>
            <a:r>
              <a:rPr lang="en-GB" sz="18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single year</a:t>
            </a: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or current learners who are already entered on a two-year delivery model, can either: </a:t>
            </a:r>
            <a:endParaRPr lang="en-GB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optional Customised units or pathways if required, or </a:t>
            </a:r>
            <a:endParaRPr lang="en-GB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 the original framework.  </a:t>
            </a:r>
            <a:endParaRPr lang="en-GB" sz="1800" kern="1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are one-year arrangements that will be closely monitored.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750"/>
              </a:spcAft>
            </a:pPr>
            <a:r>
              <a:rPr lang="en-GB" sz="1800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 entries for Customised components of their Foundation Apprenticeship by </a:t>
            </a:r>
            <a:r>
              <a:rPr lang="en-GB" sz="1800" b="1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1 December 2023</a:t>
            </a: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No entries should be made for learners on </a:t>
            </a:r>
            <a:b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1800" kern="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these arrangements after that date. </a:t>
            </a: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685766" fontAlgn="base">
              <a:spcAft>
                <a:spcPct val="0"/>
              </a:spcAft>
              <a:buNone/>
              <a:defRPr/>
            </a:pPr>
            <a:endParaRPr lang="en-GB" b="1" kern="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705671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1488" y="344860"/>
            <a:ext cx="9361040" cy="928464"/>
          </a:xfrm>
        </p:spPr>
        <p:txBody>
          <a:bodyPr/>
          <a:lstStyle/>
          <a:p>
            <a:r>
              <a:rPr lang="en-GB" dirty="0"/>
              <a:t>New IT / Digital Units – SVQs in B&amp;A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471488" y="1057300"/>
            <a:ext cx="9361040" cy="4929734"/>
          </a:xfrm>
        </p:spPr>
        <p:txBody>
          <a:bodyPr/>
          <a:lstStyle/>
          <a:p>
            <a:pPr marL="0" indent="0" defTabSz="685766" fontAlgn="base">
              <a:spcAft>
                <a:spcPct val="0"/>
              </a:spcAft>
              <a:buNone/>
              <a:defRPr/>
            </a:pPr>
            <a:r>
              <a:rPr lang="en-GB" kern="0" dirty="0">
                <a:latin typeface="Arial"/>
              </a:rPr>
              <a:t>To be added to existing IT options early 2024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4CBE02E-79BF-34E7-55F9-041AABA3D6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6227691"/>
              </p:ext>
            </p:extLst>
          </p:nvPr>
        </p:nvGraphicFramePr>
        <p:xfrm>
          <a:off x="183456" y="1692159"/>
          <a:ext cx="9793088" cy="387604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896544">
                  <a:extLst>
                    <a:ext uri="{9D8B030D-6E8A-4147-A177-3AD203B41FA5}">
                      <a16:colId xmlns:a16="http://schemas.microsoft.com/office/drawing/2014/main" val="680006609"/>
                    </a:ext>
                  </a:extLst>
                </a:gridCol>
                <a:gridCol w="4896544">
                  <a:extLst>
                    <a:ext uri="{9D8B030D-6E8A-4147-A177-3AD203B41FA5}">
                      <a16:colId xmlns:a16="http://schemas.microsoft.com/office/drawing/2014/main" val="151644524"/>
                    </a:ext>
                  </a:extLst>
                </a:gridCol>
              </a:tblGrid>
              <a:tr h="199413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="1" kern="0" dirty="0">
                          <a:latin typeface="Arial"/>
                        </a:rPr>
                        <a:t>IT</a:t>
                      </a:r>
                    </a:p>
                    <a:p>
                      <a:endParaRPr lang="en-GB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Digital 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88453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0" dirty="0">
                          <a:latin typeface="Arial"/>
                        </a:rPr>
                        <a:t>Send and Receive Emails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Carry Out and Analyse Research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71539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0" dirty="0">
                          <a:latin typeface="Arial"/>
                        </a:rPr>
                        <a:t>Customise Email Settings</a:t>
                      </a:r>
                      <a:endParaRPr lang="en-GB" sz="700" b="1" kern="0" dirty="0">
                        <a:latin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Collect and Analyse Marketing Research Data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98906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0" dirty="0">
                          <a:latin typeface="Arial"/>
                        </a:rPr>
                        <a:t>Create and Edit Digital Documents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and Update Web Pages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6516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Create formulae and charts in spreadsheets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Enhanced Digital Presentations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9967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Create and update spreadsheets with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Digital Images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19440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Find and store digital information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Create Digital Media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5933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Use digital communications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Produce Enhanced Digital Media Assets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8741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42858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Maintain health, safety and well-being when working with digital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80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Undertake Digital Skills Learning and Development Activities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42511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82004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76629" y="521060"/>
            <a:ext cx="9361040" cy="928464"/>
          </a:xfrm>
        </p:spPr>
        <p:txBody>
          <a:bodyPr/>
          <a:lstStyle/>
          <a:p>
            <a:r>
              <a:rPr lang="en-GB" sz="2800" dirty="0"/>
              <a:t>Useful links</a:t>
            </a:r>
            <a:br>
              <a:rPr lang="en-GB" dirty="0"/>
            </a:br>
            <a:br>
              <a:rPr lang="en-GB" dirty="0"/>
            </a:br>
            <a:endParaRPr lang="en-GB" dirty="0"/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111449" y="1273324"/>
            <a:ext cx="9937104" cy="2160760"/>
          </a:xfrm>
        </p:spPr>
        <p:txBody>
          <a:bodyPr/>
          <a:lstStyle/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SVQ  Business and Administration webpage</a:t>
            </a:r>
            <a:br>
              <a:rPr lang="en-GB" sz="1800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https://www.sqa.org.uk/sqa/74741.html</a:t>
            </a:r>
            <a:endParaRPr lang="en-GB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endParaRPr lang="en-GB" sz="1800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Understanding Standards</a:t>
            </a:r>
            <a:b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https://www.understandingstandards.org.uk/Subjects/SVQ/BusinessAndAdministration</a:t>
            </a:r>
            <a:endParaRPr lang="en-GB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endParaRPr lang="en-GB" sz="1800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SQA Business-subjects Blog</a:t>
            </a:r>
            <a:br>
              <a:rPr lang="en-GB" sz="2400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https://blogs.sqa.org.uk/businessadminfinance/</a:t>
            </a:r>
            <a:endParaRPr lang="en-GB" kern="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750"/>
              </a:spcAft>
              <a:buNone/>
            </a:pPr>
            <a:br>
              <a:rPr lang="en-GB" sz="1800" kern="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defTabSz="685766" fontAlgn="base">
              <a:spcAft>
                <a:spcPct val="0"/>
              </a:spcAft>
              <a:buNone/>
              <a:defRPr/>
            </a:pPr>
            <a:endParaRPr lang="en-GB" b="1" kern="0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8315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6FDCA8-BC62-E732-2111-C9FC50ADC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464" y="3289548"/>
            <a:ext cx="9577064" cy="1944218"/>
          </a:xfrm>
        </p:spPr>
        <p:txBody>
          <a:bodyPr/>
          <a:lstStyle/>
          <a:p>
            <a:r>
              <a:rPr lang="en-GB" dirty="0"/>
              <a:t>SVQ Business and Administration Network 2023</a:t>
            </a:r>
            <a:br>
              <a:rPr lang="en-GB" dirty="0"/>
            </a:br>
            <a:br>
              <a:rPr lang="en-GB" dirty="0"/>
            </a:br>
            <a:r>
              <a:rPr lang="en-GB" dirty="0"/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819025110"/>
      </p:ext>
    </p:extLst>
  </p:cSld>
  <p:clrMapOvr>
    <a:masterClrMapping/>
  </p:clrMapOvr>
</p:sld>
</file>

<file path=ppt/theme/theme1.xml><?xml version="1.0" encoding="utf-8"?>
<a:theme xmlns:a="http://schemas.openxmlformats.org/drawingml/2006/main" name="SQA HOLDING 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9FABB946-0470-4FE4-9F4E-774AD65256DD}"/>
    </a:ext>
  </a:extLst>
</a:theme>
</file>

<file path=ppt/theme/theme10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QA TITLE GOES HE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9FABB946-0470-4FE4-9F4E-774AD65256DD}"/>
    </a:ext>
  </a:extLst>
</a:theme>
</file>

<file path=ppt/theme/theme3.xml><?xml version="1.0" encoding="utf-8"?>
<a:theme xmlns:a="http://schemas.openxmlformats.org/drawingml/2006/main" name="SQA DARK BACKGROUND 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30C71AAD-07E7-4B16-BEA7-1444E9AA8CB9}"/>
    </a:ext>
  </a:extLst>
</a:theme>
</file>

<file path=ppt/theme/theme4.xml><?xml version="1.0" encoding="utf-8"?>
<a:theme xmlns:a="http://schemas.openxmlformats.org/drawingml/2006/main" name="SQA DARK BACKGROUND PI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B90444E2-5F3E-4873-A9B3-CCA1281FB2F2}"/>
    </a:ext>
  </a:extLst>
</a:theme>
</file>

<file path=ppt/theme/theme5.xml><?xml version="1.0" encoding="utf-8"?>
<a:theme xmlns:a="http://schemas.openxmlformats.org/drawingml/2006/main" name="SQA LARGE TEXT AND IMAG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SQA LIGHT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B90444E2-5F3E-4873-A9B3-CCA1281FB2F2}"/>
    </a:ext>
  </a:extLst>
</a:theme>
</file>

<file path=ppt/theme/theme7.xml><?xml version="1.0" encoding="utf-8"?>
<a:theme xmlns:a="http://schemas.openxmlformats.org/drawingml/2006/main" name="SQA LIGHT BACKGROUND PICTUR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B90444E2-5F3E-4873-A9B3-CCA1281FB2F2}"/>
    </a:ext>
  </a:extLst>
</a:theme>
</file>

<file path=ppt/theme/theme8.xml><?xml version="1.0" encoding="utf-8"?>
<a:theme xmlns:a="http://schemas.openxmlformats.org/drawingml/2006/main" name="SQA LIGHT BACKGROUND LARGE TEXT AND IMAG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B90444E2-5F3E-4873-A9B3-CCA1281FB2F2}"/>
    </a:ext>
  </a:extLst>
</a:theme>
</file>

<file path=ppt/theme/theme9.xml><?xml version="1.0" encoding="utf-8"?>
<a:theme xmlns:a="http://schemas.openxmlformats.org/drawingml/2006/main" name="SQA WEB and TELEPHO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QA_Corporate_Aug14.potx" id="{9B7B6E9F-1607-486B-A823-4C8269FD4706}" vid="{30C71AAD-07E7-4B16-BEA7-1444E9AA8CB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faultSectionNames xmlns="6b68d5bb-65c3-4220-a6b5-15596ec0bbc7" xsi:nil="true"/>
    <Invited_Members xmlns="6b68d5bb-65c3-4220-a6b5-15596ec0bbc7" xsi:nil="true"/>
    <IsNotebookLocked xmlns="6b68d5bb-65c3-4220-a6b5-15596ec0bbc7" xsi:nil="true"/>
    <FolderType xmlns="6b68d5bb-65c3-4220-a6b5-15596ec0bbc7" xsi:nil="true"/>
    <Templates xmlns="6b68d5bb-65c3-4220-a6b5-15596ec0bbc7" xsi:nil="true"/>
    <Owner xmlns="6b68d5bb-65c3-4220-a6b5-15596ec0bbc7">
      <UserInfo>
        <DisplayName/>
        <AccountId xsi:nil="true"/>
        <AccountType/>
      </UserInfo>
    </Owner>
    <Math_Settings xmlns="6b68d5bb-65c3-4220-a6b5-15596ec0bbc7" xsi:nil="true"/>
    <AppVersion xmlns="6b68d5bb-65c3-4220-a6b5-15596ec0bbc7" xsi:nil="true"/>
    <LMS_Mappings xmlns="6b68d5bb-65c3-4220-a6b5-15596ec0bbc7" xsi:nil="true"/>
    <NotebookType xmlns="6b68d5bb-65c3-4220-a6b5-15596ec0bbc7" xsi:nil="true"/>
    <Distribution_Groups xmlns="6b68d5bb-65c3-4220-a6b5-15596ec0bbc7" xsi:nil="true"/>
    <Teams_Channel_Section_Location xmlns="6b68d5bb-65c3-4220-a6b5-15596ec0bbc7" xsi:nil="true"/>
    <Invited_Leaders xmlns="6b68d5bb-65c3-4220-a6b5-15596ec0bbc7" xsi:nil="true"/>
    <Members xmlns="6b68d5bb-65c3-4220-a6b5-15596ec0bbc7">
      <UserInfo>
        <DisplayName/>
        <AccountId xsi:nil="true"/>
        <AccountType/>
      </UserInfo>
    </Members>
    <Member_Groups xmlns="6b68d5bb-65c3-4220-a6b5-15596ec0bbc7">
      <UserInfo>
        <DisplayName/>
        <AccountId xsi:nil="true"/>
        <AccountType/>
      </UserInfo>
    </Member_Groups>
    <Has_Leaders_Only_SectionGroup xmlns="6b68d5bb-65c3-4220-a6b5-15596ec0bbc7" xsi:nil="true"/>
    <Is_Collaboration_Space_Locked xmlns="6b68d5bb-65c3-4220-a6b5-15596ec0bbc7" xsi:nil="true"/>
    <TeamsChannelId xmlns="6b68d5bb-65c3-4220-a6b5-15596ec0bbc7" xsi:nil="true"/>
    <CultureName xmlns="6b68d5bb-65c3-4220-a6b5-15596ec0bbc7" xsi:nil="true"/>
    <Leaders xmlns="6b68d5bb-65c3-4220-a6b5-15596ec0bbc7">
      <UserInfo>
        <DisplayName/>
        <AccountId xsi:nil="true"/>
        <AccountType/>
      </UserInfo>
    </Leaders>
    <Self_Registration_Enabled xmlns="6b68d5bb-65c3-4220-a6b5-15596ec0bbc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F2F596D755FF45B7B08E4FE6F389F9" ma:contentTypeVersion="31" ma:contentTypeDescription="Create a new document." ma:contentTypeScope="" ma:versionID="7510ecb5a5c6b27d0ebef2822470ba2a">
  <xsd:schema xmlns:xsd="http://www.w3.org/2001/XMLSchema" xmlns:xs="http://www.w3.org/2001/XMLSchema" xmlns:p="http://schemas.microsoft.com/office/2006/metadata/properties" xmlns:ns2="6b68d5bb-65c3-4220-a6b5-15596ec0bbc7" xmlns:ns3="626d5a2d-1344-43e9-9770-74fa204369a4" targetNamespace="http://schemas.microsoft.com/office/2006/metadata/properties" ma:root="true" ma:fieldsID="6d3884fc518a2bfd9b08b9dd9c8e6a09" ns2:_="" ns3:_="">
    <xsd:import namespace="6b68d5bb-65c3-4220-a6b5-15596ec0bbc7"/>
    <xsd:import namespace="626d5a2d-1344-43e9-9770-74fa204369a4"/>
    <xsd:element name="properties">
      <xsd:complexType>
        <xsd:sequence>
          <xsd:element name="documentManagement">
            <xsd:complexType>
              <xsd:all>
                <xsd:element ref="ns2:NotebookType" minOccurs="0"/>
                <xsd:element ref="ns2:FolderType" minOccurs="0"/>
                <xsd:element ref="ns2:CultureName" minOccurs="0"/>
                <xsd:element ref="ns2:AppVersion" minOccurs="0"/>
                <xsd:element ref="ns2:TeamsChannelId" minOccurs="0"/>
                <xsd:element ref="ns2:Owner" minOccurs="0"/>
                <xsd:element ref="ns2:Math_Settings" minOccurs="0"/>
                <xsd:element ref="ns2:DefaultSectionNames" minOccurs="0"/>
                <xsd:element ref="ns2:Templates" minOccurs="0"/>
                <xsd:element ref="ns2:Leaders" minOccurs="0"/>
                <xsd:element ref="ns2:Members" minOccurs="0"/>
                <xsd:element ref="ns2:Member_Groups" minOccurs="0"/>
                <xsd:element ref="ns2:Distribution_Groups" minOccurs="0"/>
                <xsd:element ref="ns2:LMS_Mappings" minOccurs="0"/>
                <xsd:element ref="ns2:Invited_Leaders" minOccurs="0"/>
                <xsd:element ref="ns2:Invited_Members" minOccurs="0"/>
                <xsd:element ref="ns2:Self_Registration_Enabled" minOccurs="0"/>
                <xsd:element ref="ns2:Has_Leaders_Only_SectionGroup" minOccurs="0"/>
                <xsd:element ref="ns2:Is_Collaboration_Space_Locked" minOccurs="0"/>
                <xsd:element ref="ns2:IsNotebookLocked" minOccurs="0"/>
                <xsd:element ref="ns2:Teams_Channel_Section_Location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68d5bb-65c3-4220-a6b5-15596ec0bbc7" elementFormDefault="qualified">
    <xsd:import namespace="http://schemas.microsoft.com/office/2006/documentManagement/types"/>
    <xsd:import namespace="http://schemas.microsoft.com/office/infopath/2007/PartnerControls"/>
    <xsd:element name="NotebookType" ma:index="8" nillable="true" ma:displayName="Notebook Type" ma:internalName="NotebookType">
      <xsd:simpleType>
        <xsd:restriction base="dms:Text"/>
      </xsd:simpleType>
    </xsd:element>
    <xsd:element name="FolderType" ma:index="9" nillable="true" ma:displayName="Folder Type" ma:internalName="FolderType">
      <xsd:simpleType>
        <xsd:restriction base="dms:Text"/>
      </xsd:simpleType>
    </xsd:element>
    <xsd:element name="CultureName" ma:index="10" nillable="true" ma:displayName="Culture Name" ma:internalName="CultureName">
      <xsd:simpleType>
        <xsd:restriction base="dms:Text"/>
      </xsd:simpleType>
    </xsd:element>
    <xsd:element name="AppVersion" ma:index="11" nillable="true" ma:displayName="App Version" ma:internalName="AppVersion">
      <xsd:simpleType>
        <xsd:restriction base="dms:Text"/>
      </xsd:simpleType>
    </xsd:element>
    <xsd:element name="TeamsChannelId" ma:index="12" nillable="true" ma:displayName="Teams Channel Id" ma:internalName="TeamsChannelId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ath_Settings" ma:index="14" nillable="true" ma:displayName="Math Settings" ma:internalName="Math_Settings">
      <xsd:simpleType>
        <xsd:restriction base="dms:Text"/>
      </xsd:simpleType>
    </xsd:element>
    <xsd:element name="DefaultSectionNames" ma:index="15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Templates" ma:index="16" nillable="true" ma:displayName="Templates" ma:internalName="Templates">
      <xsd:simpleType>
        <xsd:restriction base="dms:Note">
          <xsd:maxLength value="255"/>
        </xsd:restriction>
      </xsd:simpleType>
    </xsd:element>
    <xsd:element name="Leaders" ma:index="17" nillable="true" ma:displayName="Leaders" ma:internalName="Lead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s" ma:index="18" nillable="true" ma:displayName="Members" ma:internalName="Memb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mber_Groups" ma:index="19" nillable="true" ma:displayName="Member Groups" ma:internalName="Member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stribution_Groups" ma:index="20" nillable="true" ma:displayName="Distribution Groups" ma:internalName="Distribution_Groups">
      <xsd:simpleType>
        <xsd:restriction base="dms:Note">
          <xsd:maxLength value="255"/>
        </xsd:restriction>
      </xsd:simpleType>
    </xsd:element>
    <xsd:element name="LMS_Mappings" ma:index="21" nillable="true" ma:displayName="LMS Mappings" ma:internalName="LMS_Mappings">
      <xsd:simpleType>
        <xsd:restriction base="dms:Note">
          <xsd:maxLength value="255"/>
        </xsd:restriction>
      </xsd:simpleType>
    </xsd:element>
    <xsd:element name="Invited_Leaders" ma:index="22" nillable="true" ma:displayName="Invited Leaders" ma:internalName="Invited_Leaders">
      <xsd:simpleType>
        <xsd:restriction base="dms:Note">
          <xsd:maxLength value="255"/>
        </xsd:restriction>
      </xsd:simpleType>
    </xsd:element>
    <xsd:element name="Invited_Members" ma:index="23" nillable="true" ma:displayName="Invited Members" ma:internalName="Invited_Members">
      <xsd:simpleType>
        <xsd:restriction base="dms:Note">
          <xsd:maxLength value="255"/>
        </xsd:restriction>
      </xsd:simpleType>
    </xsd:element>
    <xsd:element name="Self_Registration_Enabled" ma:index="24" nillable="true" ma:displayName="Self Registration Enabled" ma:internalName="Self_Registration_Enabled">
      <xsd:simpleType>
        <xsd:restriction base="dms:Boolean"/>
      </xsd:simpleType>
    </xsd:element>
    <xsd:element name="Has_Leaders_Only_SectionGroup" ma:index="25" nillable="true" ma:displayName="Has Leaders Only SectionGroup" ma:internalName="Has_Leaders_Only_SectionGroup">
      <xsd:simpleType>
        <xsd:restriction base="dms:Boolean"/>
      </xsd:simpleType>
    </xsd:element>
    <xsd:element name="Is_Collaboration_Space_Locked" ma:index="26" nillable="true" ma:displayName="Is Collaboration Space Locked" ma:internalName="Is_Collaboration_Space_Locked">
      <xsd:simpleType>
        <xsd:restriction base="dms:Boolean"/>
      </xsd:simpleType>
    </xsd:element>
    <xsd:element name="IsNotebookLocked" ma:index="27" nillable="true" ma:displayName="Is Notebook Locked" ma:internalName="IsNotebookLocked">
      <xsd:simpleType>
        <xsd:restriction base="dms:Boolean"/>
      </xsd:simpleType>
    </xsd:element>
    <xsd:element name="Teams_Channel_Section_Location" ma:index="28" nillable="true" ma:displayName="Teams Channel Section Location" ma:internalName="Teams_Channel_Section_Location">
      <xsd:simpleType>
        <xsd:restriction base="dms:Text"/>
      </xsd:simpleType>
    </xsd:element>
    <xsd:element name="MediaServiceMetadata" ma:index="2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3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5" nillable="true" ma:displayName="Tags" ma:internalName="MediaServiceAutoTags" ma:readOnly="true">
      <xsd:simpleType>
        <xsd:restriction base="dms:Text"/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6d5a2d-1344-43e9-9770-74fa204369a4" elementFormDefault="qualified">
    <xsd:import namespace="http://schemas.microsoft.com/office/2006/documentManagement/types"/>
    <xsd:import namespace="http://schemas.microsoft.com/office/infopath/2007/PartnerControls"/>
    <xsd:element name="SharedWithUsers" ma:index="3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F0DCE79-3E87-4703-ACB4-140E244603CD}">
  <ds:schemaRefs>
    <ds:schemaRef ds:uri="http://schemas.microsoft.com/office/2006/documentManagement/types"/>
    <ds:schemaRef ds:uri="http://schemas.microsoft.com/office/infopath/2007/PartnerControls"/>
    <ds:schemaRef ds:uri="6b68d5bb-65c3-4220-a6b5-15596ec0bbc7"/>
    <ds:schemaRef ds:uri="http://purl.org/dc/terms/"/>
    <ds:schemaRef ds:uri="626d5a2d-1344-43e9-9770-74fa204369a4"/>
    <ds:schemaRef ds:uri="http://schemas.microsoft.com/office/2006/metadata/properties"/>
    <ds:schemaRef ds:uri="http://www.w3.org/XML/1998/namespace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4BD9828-549A-4409-A5A9-77FA31CFD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b68d5bb-65c3-4220-a6b5-15596ec0bbc7"/>
    <ds:schemaRef ds:uri="626d5a2d-1344-43e9-9770-74fa204369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4D0D975-3FA9-49B8-9EF7-22CCAFD9216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SQA_Corporate_Aug14</Template>
  <TotalTime>3729</TotalTime>
  <Words>394</Words>
  <Application>Microsoft Office PowerPoint</Application>
  <PresentationFormat>Custom</PresentationFormat>
  <Paragraphs>47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SQA HOLDING SLIDE</vt:lpstr>
      <vt:lpstr>SQA TITLE GOES HERE</vt:lpstr>
      <vt:lpstr>SQA DARK BACKGROUND </vt:lpstr>
      <vt:lpstr>SQA DARK BACKGROUND PICTURE</vt:lpstr>
      <vt:lpstr>SQA LARGE TEXT AND IMAGES</vt:lpstr>
      <vt:lpstr>SQA LIGHT BACKGROUND</vt:lpstr>
      <vt:lpstr>SQA LIGHT BACKGROUND PICTURE</vt:lpstr>
      <vt:lpstr>SQA LIGHT BACKGROUND LARGE TEXT AND IMAGES</vt:lpstr>
      <vt:lpstr>SQA WEB and TELEPHONE</vt:lpstr>
      <vt:lpstr>Custom Design</vt:lpstr>
      <vt:lpstr> Connections Network Event SVQ Business and Administration 2nd October 2023</vt:lpstr>
      <vt:lpstr>New SVQs (Start date 01.12.22)</vt:lpstr>
      <vt:lpstr>Foundation Apprenticeship in Business Skills  </vt:lpstr>
      <vt:lpstr>New IT / Digital Units – SVQs in B&amp;A  </vt:lpstr>
      <vt:lpstr>Useful links  </vt:lpstr>
      <vt:lpstr>SVQ Business and Administration Network 2023  Discussion</vt:lpstr>
    </vt:vector>
  </TitlesOfParts>
  <Company>SQA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Connections Network Event - SVQ Business Administration 20 October 2023</dc:title>
  <dc:creator>SQA</dc:creator>
  <cp:lastModifiedBy>Rebecca Pitman</cp:lastModifiedBy>
  <cp:revision>282</cp:revision>
  <cp:lastPrinted>2013-10-31T13:53:25Z</cp:lastPrinted>
  <dcterms:created xsi:type="dcterms:W3CDTF">2019-08-26T14:37:28Z</dcterms:created>
  <dcterms:modified xsi:type="dcterms:W3CDTF">2023-10-17T11:37:11Z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0x010100C2F2F596D755FF45B7B08E4FE6F389F9</vt:lpwstr>
  </property>
</Properties>
</file>