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6.xml" ContentType="application/vnd.openxmlformats-officedocument.theme+xml"/>
  <Override PartName="/ppt/slideLayouts/slideLayout8.xml" ContentType="application/vnd.openxmlformats-officedocument.presentationml.slideLayout+xml"/>
  <Override PartName="/ppt/theme/theme7.xml" ContentType="application/vnd.openxmlformats-officedocument.theme+xml"/>
  <Override PartName="/ppt/slideLayouts/slideLayout9.xml" ContentType="application/vnd.openxmlformats-officedocument.presentationml.slideLayout+xml"/>
  <Override PartName="/ppt/theme/theme8.xml" ContentType="application/vnd.openxmlformats-officedocument.theme+xml"/>
  <Override PartName="/ppt/slideLayouts/slideLayout10.xml" ContentType="application/vnd.openxmlformats-officedocument.presentationml.slideLayout+xml"/>
  <Override PartName="/ppt/theme/theme9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4"/>
    <p:sldMasterId id="2147483661" r:id="rId5"/>
    <p:sldMasterId id="2147483664" r:id="rId6"/>
    <p:sldMasterId id="2147483668" r:id="rId7"/>
    <p:sldMasterId id="2147483670" r:id="rId8"/>
    <p:sldMasterId id="2147483652" r:id="rId9"/>
    <p:sldMasterId id="2147483658" r:id="rId10"/>
    <p:sldMasterId id="2147483672" r:id="rId11"/>
    <p:sldMasterId id="2147483654" r:id="rId12"/>
    <p:sldMasterId id="2147483675" r:id="rId13"/>
  </p:sldMasterIdLst>
  <p:notesMasterIdLst>
    <p:notesMasterId r:id="rId21"/>
  </p:notesMasterIdLst>
  <p:handoutMasterIdLst>
    <p:handoutMasterId r:id="rId22"/>
  </p:handoutMasterIdLst>
  <p:sldIdLst>
    <p:sldId id="364" r:id="rId14"/>
    <p:sldId id="408" r:id="rId15"/>
    <p:sldId id="410" r:id="rId16"/>
    <p:sldId id="411" r:id="rId17"/>
    <p:sldId id="412" r:id="rId18"/>
    <p:sldId id="413" r:id="rId19"/>
    <p:sldId id="409" r:id="rId20"/>
  </p:sldIdLst>
  <p:sldSz cx="10160000" cy="5715000"/>
  <p:notesSz cx="6662738" cy="9926638"/>
  <p:defaultTextStyle>
    <a:defPPr>
      <a:defRPr lang="en-US"/>
    </a:defPPr>
    <a:lvl1pPr marL="0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1pPr>
    <a:lvl2pPr marL="356616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2pPr>
    <a:lvl3pPr marL="713232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3pPr>
    <a:lvl4pPr marL="1069848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4pPr>
    <a:lvl5pPr marL="1426464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5pPr>
    <a:lvl6pPr marL="1783080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6pPr>
    <a:lvl7pPr marL="2139696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7pPr>
    <a:lvl8pPr marL="2496312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8pPr>
    <a:lvl9pPr marL="2852928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 userDrawn="1">
          <p15:clr>
            <a:srgbClr val="A4A3A4"/>
          </p15:clr>
        </p15:guide>
        <p15:guide id="2" pos="320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w Breen" initials="AB" lastIdx="5" clrIdx="0">
    <p:extLst>
      <p:ext uri="{19B8F6BF-5375-455C-9EA6-DF929625EA0E}">
        <p15:presenceInfo xmlns:p15="http://schemas.microsoft.com/office/powerpoint/2012/main" userId="S::andrew.breen@sqa.org.uk::7fd79129-473c-4823-91ad-aa456d0f2d0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E7B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5" autoAdjust="0"/>
    <p:restoredTop sz="71881" autoAdjust="0"/>
  </p:normalViewPr>
  <p:slideViewPr>
    <p:cSldViewPr>
      <p:cViewPr varScale="1">
        <p:scale>
          <a:sx n="43" d="100"/>
          <a:sy n="43" d="100"/>
        </p:scale>
        <p:origin x="1334" y="34"/>
      </p:cViewPr>
      <p:guideLst>
        <p:guide orient="horz" pos="1800"/>
        <p:guide pos="320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300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Master" Target="slideMasters/slideMaster10.xml"/><Relationship Id="rId18" Type="http://schemas.openxmlformats.org/officeDocument/2006/relationships/slide" Target="slides/slide5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Master" Target="slideMasters/slideMaster4.xml"/><Relationship Id="rId12" Type="http://schemas.openxmlformats.org/officeDocument/2006/relationships/slideMaster" Target="slideMasters/slideMaster9.xml"/><Relationship Id="rId17" Type="http://schemas.openxmlformats.org/officeDocument/2006/relationships/slide" Target="slides/slide4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3.xml"/><Relationship Id="rId20" Type="http://schemas.openxmlformats.org/officeDocument/2006/relationships/slide" Target="slides/slide7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2.xml"/><Relationship Id="rId23" Type="http://schemas.openxmlformats.org/officeDocument/2006/relationships/commentAuthors" Target="commentAuthor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1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401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072E86-E9A4-49BD-8545-91D469BDCC25}" type="datetimeFigureOut">
              <a:rPr lang="en-GB" smtClean="0"/>
              <a:t>10/03/2022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401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143985-CF63-4E79-BA84-92EC3409B42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50222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6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3488" y="0"/>
            <a:ext cx="288766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70A8C3-E308-4717-8CF7-76FEA2BDB80F}" type="datetimeFigureOut">
              <a:rPr lang="en-GB" smtClean="0"/>
              <a:t>10/03/2022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54013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750" y="4776788"/>
            <a:ext cx="5329238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766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3488" y="9429750"/>
            <a:ext cx="2887662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167A9D-A980-45E6-B86C-74A8C0CF15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1786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54013" y="1241425"/>
            <a:ext cx="5954712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167A9D-A980-45E6-B86C-74A8C0CF15F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76971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54013" y="1241425"/>
            <a:ext cx="5954712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167A9D-A980-45E6-B86C-74A8C0CF15F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96142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54013" y="1241425"/>
            <a:ext cx="5954712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167A9D-A980-45E6-B86C-74A8C0CF15F4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29123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54013" y="1241425"/>
            <a:ext cx="5954712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167A9D-A980-45E6-B86C-74A8C0CF15F4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4953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98500" y="3865614"/>
            <a:ext cx="8763000" cy="1368152"/>
          </a:xfrm>
          <a:prstGeom prst="rect">
            <a:avLst/>
          </a:prstGeom>
        </p:spPr>
        <p:txBody>
          <a:bodyPr/>
          <a:lstStyle>
            <a:lvl1pPr>
              <a:defRPr sz="3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2869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3218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0000" y="935039"/>
            <a:ext cx="7620000" cy="199072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70000" y="3001964"/>
            <a:ext cx="7620000" cy="137953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2283-09C4-4F0D-970A-48E090CE48CF}" type="datetimeFigureOut">
              <a:rPr lang="en-GB" smtClean="0"/>
              <a:t>10/03/2022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92774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2283-09C4-4F0D-970A-48E090CE48CF}" type="datetimeFigureOut">
              <a:rPr lang="en-GB" smtClean="0"/>
              <a:t>10/03/2022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1644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267" y="1425575"/>
            <a:ext cx="8763000" cy="237648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4267" y="3824288"/>
            <a:ext cx="8763000" cy="125095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2283-09C4-4F0D-970A-48E090CE48CF}" type="datetimeFigureOut">
              <a:rPr lang="en-GB" smtClean="0"/>
              <a:t>10/03/2022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65100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8501" y="1520825"/>
            <a:ext cx="4279900" cy="36274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1" y="1520825"/>
            <a:ext cx="4279900" cy="36274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2283-09C4-4F0D-970A-48E090CE48CF}" type="datetimeFigureOut">
              <a:rPr lang="en-GB" smtClean="0"/>
              <a:t>10/03/2022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30830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0617" y="304800"/>
            <a:ext cx="8763000" cy="11049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0618" y="1401763"/>
            <a:ext cx="4296833" cy="6858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0618" y="2087564"/>
            <a:ext cx="4296833" cy="30702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3500" y="1401763"/>
            <a:ext cx="4320117" cy="6858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3500" y="2087564"/>
            <a:ext cx="4320117" cy="30702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2283-09C4-4F0D-970A-48E090CE48CF}" type="datetimeFigureOut">
              <a:rPr lang="en-GB" smtClean="0"/>
              <a:t>10/03/2022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10622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2283-09C4-4F0D-970A-48E090CE48CF}" type="datetimeFigureOut">
              <a:rPr lang="en-GB" smtClean="0"/>
              <a:t>10/03/2022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19013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2283-09C4-4F0D-970A-48E090CE48CF}" type="datetimeFigureOut">
              <a:rPr lang="en-GB" smtClean="0"/>
              <a:t>10/03/2022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62508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0617" y="381000"/>
            <a:ext cx="3276600" cy="13335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118" y="822326"/>
            <a:ext cx="5143500" cy="40624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0617" y="1714500"/>
            <a:ext cx="3276600" cy="3176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2283-09C4-4F0D-970A-48E090CE48CF}" type="datetimeFigureOut">
              <a:rPr lang="en-GB" smtClean="0"/>
              <a:t>10/03/2022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36403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0617" y="381000"/>
            <a:ext cx="3276600" cy="13335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20118" y="822326"/>
            <a:ext cx="5143500" cy="406241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0617" y="1714500"/>
            <a:ext cx="3276600" cy="3176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2283-09C4-4F0D-970A-48E090CE48CF}" type="datetimeFigureOut">
              <a:rPr lang="en-GB" smtClean="0"/>
              <a:t>10/03/2022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5854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98500" y="2641477"/>
            <a:ext cx="8763000" cy="2592288"/>
          </a:xfrm>
          <a:prstGeom prst="rect">
            <a:avLst/>
          </a:prstGeom>
        </p:spPr>
        <p:txBody>
          <a:bodyPr/>
          <a:lstStyle>
            <a:lvl1pPr>
              <a:defRPr sz="3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97671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2283-09C4-4F0D-970A-48E090CE48CF}" type="datetimeFigureOut">
              <a:rPr lang="en-GB" smtClean="0"/>
              <a:t>10/03/2022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22681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70751" y="304801"/>
            <a:ext cx="2190749" cy="48434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8500" y="304801"/>
            <a:ext cx="6369051" cy="484346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2283-09C4-4F0D-970A-48E090CE48CF}" type="datetimeFigureOut">
              <a:rPr lang="en-GB" smtClean="0"/>
              <a:t>10/03/2022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246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304800"/>
            <a:ext cx="8763000" cy="1104900"/>
          </a:xfrm>
          <a:prstGeom prst="rect">
            <a:avLst/>
          </a:prstGeom>
        </p:spPr>
        <p:txBody>
          <a:bodyPr/>
          <a:lstStyle>
            <a:lvl1pPr>
              <a:defRPr sz="3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698500" y="1704976"/>
            <a:ext cx="8763000" cy="2089150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bg1"/>
                </a:solidFill>
              </a:defRPr>
            </a:lvl1pPr>
            <a:lvl2pPr>
              <a:defRPr sz="1667">
                <a:solidFill>
                  <a:schemeClr val="bg1"/>
                </a:solidFill>
              </a:defRPr>
            </a:lvl2pPr>
            <a:lvl3pPr>
              <a:defRPr sz="1500">
                <a:solidFill>
                  <a:schemeClr val="bg1"/>
                </a:solidFill>
              </a:defRPr>
            </a:lvl3pPr>
            <a:lvl4pPr>
              <a:defRPr sz="1333">
                <a:solidFill>
                  <a:schemeClr val="bg1"/>
                </a:solidFill>
              </a:defRPr>
            </a:lvl4pPr>
            <a:lvl5pPr>
              <a:defRPr sz="1167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1699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4719963" y="696915"/>
            <a:ext cx="5112567" cy="3097212"/>
          </a:xfrm>
          <a:prstGeom prst="rect">
            <a:avLst/>
          </a:prstGeom>
        </p:spPr>
        <p:txBody>
          <a:bodyPr/>
          <a:lstStyle>
            <a:lvl1pPr marL="160720" indent="-160720">
              <a:buFont typeface="Symbol" panose="05050102010706020507" pitchFamily="18" charset="2"/>
              <a:buChar char="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667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333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167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327026" y="696915"/>
            <a:ext cx="4176713" cy="3097212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3135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98500" y="304800"/>
            <a:ext cx="8763000" cy="1104900"/>
          </a:xfrm>
          <a:prstGeom prst="rect">
            <a:avLst/>
          </a:prstGeom>
        </p:spPr>
        <p:txBody>
          <a:bodyPr/>
          <a:lstStyle>
            <a:lvl1pPr>
              <a:defRPr sz="3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Use me for large images, graphics or tables.</a:t>
            </a:r>
          </a:p>
        </p:txBody>
      </p:sp>
    </p:spTree>
    <p:extLst>
      <p:ext uri="{BB962C8B-B14F-4D97-AF65-F5344CB8AC3E}">
        <p14:creationId xmlns:p14="http://schemas.microsoft.com/office/powerpoint/2010/main" val="1350675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698500" y="1633364"/>
            <a:ext cx="8763000" cy="216076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667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333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167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98500" y="304800"/>
            <a:ext cx="8763000" cy="1104900"/>
          </a:xfrm>
          <a:prstGeom prst="rect">
            <a:avLst/>
          </a:prstGeom>
        </p:spPr>
        <p:txBody>
          <a:bodyPr/>
          <a:lstStyle>
            <a:lvl1pPr algn="l">
              <a:defRPr sz="3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0122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98500" y="3865614"/>
            <a:ext cx="8763000" cy="1368152"/>
          </a:xfrm>
          <a:prstGeom prst="rect">
            <a:avLst/>
          </a:prstGeom>
        </p:spPr>
        <p:txBody>
          <a:bodyPr/>
          <a:lstStyle>
            <a:lvl1pPr>
              <a:defRPr sz="3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3781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4719963" y="696915"/>
            <a:ext cx="5112567" cy="3097212"/>
          </a:xfrm>
          <a:prstGeom prst="rect">
            <a:avLst/>
          </a:prstGeom>
        </p:spPr>
        <p:txBody>
          <a:bodyPr/>
          <a:lstStyle>
            <a:lvl1pPr marL="160720" indent="-160720">
              <a:buFont typeface="Symbol" panose="05050102010706020507" pitchFamily="18" charset="2"/>
              <a:buChar char="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667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333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167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327026" y="696915"/>
            <a:ext cx="4176713" cy="3097212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988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98500" y="304800"/>
            <a:ext cx="8763000" cy="1104900"/>
          </a:xfrm>
          <a:prstGeom prst="rect">
            <a:avLst/>
          </a:prstGeom>
        </p:spPr>
        <p:txBody>
          <a:bodyPr/>
          <a:lstStyle>
            <a:lvl1pPr algn="l">
              <a:defRPr sz="3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0284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8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9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5275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xStyles>
    <p:titleStyle>
      <a:lvl1pPr algn="ctr" defTabSz="428586" rtl="0" eaLnBrk="1" latinLnBrk="0" hangingPunct="1">
        <a:spcBef>
          <a:spcPct val="0"/>
        </a:spcBef>
        <a:buNone/>
        <a:defRPr sz="20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0720" indent="-160720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48227" indent="-133934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1312" kern="1200">
          <a:solidFill>
            <a:schemeClr val="tx1"/>
          </a:solidFill>
          <a:latin typeface="+mn-lt"/>
          <a:ea typeface="+mn-ea"/>
          <a:cs typeface="+mn-cs"/>
        </a:defRPr>
      </a:lvl2pPr>
      <a:lvl3pPr marL="53573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75002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937" kern="1200">
          <a:solidFill>
            <a:schemeClr val="tx1"/>
          </a:solidFill>
          <a:latin typeface="+mn-lt"/>
          <a:ea typeface="+mn-ea"/>
          <a:cs typeface="+mn-cs"/>
        </a:defRPr>
      </a:lvl4pPr>
      <a:lvl5pPr marL="964321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»"/>
        <a:defRPr sz="937" kern="1200">
          <a:solidFill>
            <a:schemeClr val="tx1"/>
          </a:solidFill>
          <a:latin typeface="+mn-lt"/>
          <a:ea typeface="+mn-ea"/>
          <a:cs typeface="+mn-cs"/>
        </a:defRPr>
      </a:lvl5pPr>
      <a:lvl6pPr marL="1178613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6pPr>
      <a:lvl7pPr marL="139290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7pPr>
      <a:lvl8pPr marL="1607198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8pPr>
      <a:lvl9pPr marL="182149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1pPr>
      <a:lvl2pPr marL="21429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2pPr>
      <a:lvl3pPr marL="42858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3pPr>
      <a:lvl4pPr marL="64287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4pPr>
      <a:lvl5pPr marL="85717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5pPr>
      <a:lvl6pPr marL="107146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6pPr>
      <a:lvl7pPr marL="128575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7pPr>
      <a:lvl8pPr marL="1500052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8pPr>
      <a:lvl9pPr marL="171434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8500" y="304800"/>
            <a:ext cx="8763000" cy="1104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8500" y="1520825"/>
            <a:ext cx="8763000" cy="36274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8500" y="5297488"/>
            <a:ext cx="22860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D2283-09C4-4F0D-970A-48E090CE48CF}" type="datetimeFigureOut">
              <a:rPr lang="en-GB" smtClean="0"/>
              <a:t>10/03/2022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65500" y="5297488"/>
            <a:ext cx="34290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75500" y="5297488"/>
            <a:ext cx="22860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9237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21869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ctr" defTabSz="428586" rtl="0" eaLnBrk="1" latinLnBrk="0" hangingPunct="1">
        <a:spcBef>
          <a:spcPct val="0"/>
        </a:spcBef>
        <a:buNone/>
        <a:defRPr sz="20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0720" indent="-160720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48227" indent="-133934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1312" kern="1200">
          <a:solidFill>
            <a:schemeClr val="tx1"/>
          </a:solidFill>
          <a:latin typeface="+mn-lt"/>
          <a:ea typeface="+mn-ea"/>
          <a:cs typeface="+mn-cs"/>
        </a:defRPr>
      </a:lvl2pPr>
      <a:lvl3pPr marL="53573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75002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937" kern="1200">
          <a:solidFill>
            <a:schemeClr val="tx1"/>
          </a:solidFill>
          <a:latin typeface="+mn-lt"/>
          <a:ea typeface="+mn-ea"/>
          <a:cs typeface="+mn-cs"/>
        </a:defRPr>
      </a:lvl4pPr>
      <a:lvl5pPr marL="964321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»"/>
        <a:defRPr sz="937" kern="1200">
          <a:solidFill>
            <a:schemeClr val="tx1"/>
          </a:solidFill>
          <a:latin typeface="+mn-lt"/>
          <a:ea typeface="+mn-ea"/>
          <a:cs typeface="+mn-cs"/>
        </a:defRPr>
      </a:lvl5pPr>
      <a:lvl6pPr marL="1178613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6pPr>
      <a:lvl7pPr marL="139290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7pPr>
      <a:lvl8pPr marL="1607198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8pPr>
      <a:lvl9pPr marL="182149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1pPr>
      <a:lvl2pPr marL="21429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2pPr>
      <a:lvl3pPr marL="42858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3pPr>
      <a:lvl4pPr marL="64287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4pPr>
      <a:lvl5pPr marL="85717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5pPr>
      <a:lvl6pPr marL="107146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6pPr>
      <a:lvl7pPr marL="128575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7pPr>
      <a:lvl8pPr marL="1500052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8pPr>
      <a:lvl9pPr marL="171434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6633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428586" rtl="0" eaLnBrk="1" latinLnBrk="0" hangingPunct="1">
        <a:spcBef>
          <a:spcPct val="0"/>
        </a:spcBef>
        <a:buNone/>
        <a:defRPr sz="1687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60720" indent="-160720" algn="l" defTabSz="428586" rtl="0" eaLnBrk="1" latinLnBrk="0" hangingPunct="1">
        <a:spcBef>
          <a:spcPct val="20000"/>
        </a:spcBef>
        <a:buFont typeface="Symbol" panose="05050102010706020507" pitchFamily="18" charset="2"/>
        <a:buChar char=""/>
        <a:defRPr sz="1219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348227" indent="-133934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1219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53573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19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75002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1219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964321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»"/>
        <a:defRPr sz="1219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178613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6pPr>
      <a:lvl7pPr marL="139290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7pPr>
      <a:lvl8pPr marL="1607198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8pPr>
      <a:lvl9pPr marL="182149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1pPr>
      <a:lvl2pPr marL="21429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2pPr>
      <a:lvl3pPr marL="42858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3pPr>
      <a:lvl4pPr marL="64287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4pPr>
      <a:lvl5pPr marL="85717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5pPr>
      <a:lvl6pPr marL="107146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6pPr>
      <a:lvl7pPr marL="128575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7pPr>
      <a:lvl8pPr marL="1500052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8pPr>
      <a:lvl9pPr marL="171434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7323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ctr" defTabSz="428586" rtl="0" eaLnBrk="1" latinLnBrk="0" hangingPunct="1">
        <a:spcBef>
          <a:spcPct val="0"/>
        </a:spcBef>
        <a:buNone/>
        <a:defRPr sz="20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0720" indent="-160720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48227" indent="-133934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1312" kern="1200">
          <a:solidFill>
            <a:schemeClr val="tx1"/>
          </a:solidFill>
          <a:latin typeface="+mn-lt"/>
          <a:ea typeface="+mn-ea"/>
          <a:cs typeface="+mn-cs"/>
        </a:defRPr>
      </a:lvl2pPr>
      <a:lvl3pPr marL="53573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75002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937" kern="1200">
          <a:solidFill>
            <a:schemeClr val="tx1"/>
          </a:solidFill>
          <a:latin typeface="+mn-lt"/>
          <a:ea typeface="+mn-ea"/>
          <a:cs typeface="+mn-cs"/>
        </a:defRPr>
      </a:lvl4pPr>
      <a:lvl5pPr marL="964321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»"/>
        <a:defRPr sz="937" kern="1200">
          <a:solidFill>
            <a:schemeClr val="tx1"/>
          </a:solidFill>
          <a:latin typeface="+mn-lt"/>
          <a:ea typeface="+mn-ea"/>
          <a:cs typeface="+mn-cs"/>
        </a:defRPr>
      </a:lvl5pPr>
      <a:lvl6pPr marL="1178613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6pPr>
      <a:lvl7pPr marL="139290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7pPr>
      <a:lvl8pPr marL="1607198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8pPr>
      <a:lvl9pPr marL="182149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1pPr>
      <a:lvl2pPr marL="21429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2pPr>
      <a:lvl3pPr marL="42858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3pPr>
      <a:lvl4pPr marL="64287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4pPr>
      <a:lvl5pPr marL="85717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5pPr>
      <a:lvl6pPr marL="107146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6pPr>
      <a:lvl7pPr marL="128575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7pPr>
      <a:lvl8pPr marL="1500052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8pPr>
      <a:lvl9pPr marL="171434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94764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1" indent="-171441" algn="l" defTabSz="685766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24" indent="-171441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07" indent="-171441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90" indent="-171441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2972" indent="-171441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6" indent="-171441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8" indent="-171441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1" indent="-171441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4" indent="-171441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8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4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8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5275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87" r:id="rId2"/>
  </p:sldLayoutIdLst>
  <p:txStyles>
    <p:titleStyle>
      <a:lvl1pPr algn="ctr" defTabSz="428586" rtl="0" eaLnBrk="1" latinLnBrk="0" hangingPunct="1">
        <a:spcBef>
          <a:spcPct val="0"/>
        </a:spcBef>
        <a:buNone/>
        <a:defRPr sz="20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0720" indent="-160720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48227" indent="-133934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1312" kern="1200">
          <a:solidFill>
            <a:schemeClr val="tx1"/>
          </a:solidFill>
          <a:latin typeface="+mn-lt"/>
          <a:ea typeface="+mn-ea"/>
          <a:cs typeface="+mn-cs"/>
        </a:defRPr>
      </a:lvl2pPr>
      <a:lvl3pPr marL="53573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75002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937" kern="1200">
          <a:solidFill>
            <a:schemeClr val="tx1"/>
          </a:solidFill>
          <a:latin typeface="+mn-lt"/>
          <a:ea typeface="+mn-ea"/>
          <a:cs typeface="+mn-cs"/>
        </a:defRPr>
      </a:lvl4pPr>
      <a:lvl5pPr marL="964321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»"/>
        <a:defRPr sz="937" kern="1200">
          <a:solidFill>
            <a:schemeClr val="tx1"/>
          </a:solidFill>
          <a:latin typeface="+mn-lt"/>
          <a:ea typeface="+mn-ea"/>
          <a:cs typeface="+mn-cs"/>
        </a:defRPr>
      </a:lvl5pPr>
      <a:lvl6pPr marL="1178613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6pPr>
      <a:lvl7pPr marL="139290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7pPr>
      <a:lvl8pPr marL="1607198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8pPr>
      <a:lvl9pPr marL="182149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1pPr>
      <a:lvl2pPr marL="21429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2pPr>
      <a:lvl3pPr marL="42858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3pPr>
      <a:lvl4pPr marL="64287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4pPr>
      <a:lvl5pPr marL="85717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5pPr>
      <a:lvl6pPr marL="107146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6pPr>
      <a:lvl7pPr marL="128575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7pPr>
      <a:lvl8pPr marL="1500052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8pPr>
      <a:lvl9pPr marL="171434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23579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xStyles>
    <p:titleStyle>
      <a:lvl1pPr algn="ctr" defTabSz="428586" rtl="0" eaLnBrk="1" latinLnBrk="0" hangingPunct="1">
        <a:spcBef>
          <a:spcPct val="0"/>
        </a:spcBef>
        <a:buNone/>
        <a:defRPr sz="20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0720" indent="-160720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48227" indent="-133934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1312" kern="1200">
          <a:solidFill>
            <a:schemeClr val="tx1"/>
          </a:solidFill>
          <a:latin typeface="+mn-lt"/>
          <a:ea typeface="+mn-ea"/>
          <a:cs typeface="+mn-cs"/>
        </a:defRPr>
      </a:lvl2pPr>
      <a:lvl3pPr marL="53573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75002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937" kern="1200">
          <a:solidFill>
            <a:schemeClr val="tx1"/>
          </a:solidFill>
          <a:latin typeface="+mn-lt"/>
          <a:ea typeface="+mn-ea"/>
          <a:cs typeface="+mn-cs"/>
        </a:defRPr>
      </a:lvl4pPr>
      <a:lvl5pPr marL="964321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»"/>
        <a:defRPr sz="937" kern="1200">
          <a:solidFill>
            <a:schemeClr val="tx1"/>
          </a:solidFill>
          <a:latin typeface="+mn-lt"/>
          <a:ea typeface="+mn-ea"/>
          <a:cs typeface="+mn-cs"/>
        </a:defRPr>
      </a:lvl5pPr>
      <a:lvl6pPr marL="1178613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6pPr>
      <a:lvl7pPr marL="139290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7pPr>
      <a:lvl8pPr marL="1607198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8pPr>
      <a:lvl9pPr marL="182149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1pPr>
      <a:lvl2pPr marL="21429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2pPr>
      <a:lvl3pPr marL="42858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3pPr>
      <a:lvl4pPr marL="64287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4pPr>
      <a:lvl5pPr marL="85717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5pPr>
      <a:lvl6pPr marL="107146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6pPr>
      <a:lvl7pPr marL="128575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7pPr>
      <a:lvl8pPr marL="1500052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8pPr>
      <a:lvl9pPr marL="171434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41094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ctr" defTabSz="428586" rtl="0" eaLnBrk="1" latinLnBrk="0" hangingPunct="1">
        <a:spcBef>
          <a:spcPct val="0"/>
        </a:spcBef>
        <a:buNone/>
        <a:defRPr sz="20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0720" indent="-160720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48227" indent="-133934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1312" kern="1200">
          <a:solidFill>
            <a:schemeClr val="tx1"/>
          </a:solidFill>
          <a:latin typeface="+mn-lt"/>
          <a:ea typeface="+mn-ea"/>
          <a:cs typeface="+mn-cs"/>
        </a:defRPr>
      </a:lvl2pPr>
      <a:lvl3pPr marL="53573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75002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937" kern="1200">
          <a:solidFill>
            <a:schemeClr val="tx1"/>
          </a:solidFill>
          <a:latin typeface="+mn-lt"/>
          <a:ea typeface="+mn-ea"/>
          <a:cs typeface="+mn-cs"/>
        </a:defRPr>
      </a:lvl4pPr>
      <a:lvl5pPr marL="964321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»"/>
        <a:defRPr sz="937" kern="1200">
          <a:solidFill>
            <a:schemeClr val="tx1"/>
          </a:solidFill>
          <a:latin typeface="+mn-lt"/>
          <a:ea typeface="+mn-ea"/>
          <a:cs typeface="+mn-cs"/>
        </a:defRPr>
      </a:lvl5pPr>
      <a:lvl6pPr marL="1178613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6pPr>
      <a:lvl7pPr marL="139290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7pPr>
      <a:lvl8pPr marL="1607198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8pPr>
      <a:lvl9pPr marL="182149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1pPr>
      <a:lvl2pPr marL="21429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2pPr>
      <a:lvl3pPr marL="42858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3pPr>
      <a:lvl4pPr marL="64287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4pPr>
      <a:lvl5pPr marL="85717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5pPr>
      <a:lvl6pPr marL="107146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6pPr>
      <a:lvl7pPr marL="128575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7pPr>
      <a:lvl8pPr marL="1500052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8pPr>
      <a:lvl9pPr marL="171434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5275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428586" rtl="0" eaLnBrk="1" latinLnBrk="0" hangingPunct="1">
        <a:spcBef>
          <a:spcPct val="0"/>
        </a:spcBef>
        <a:buNone/>
        <a:defRPr sz="1687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60720" indent="-160720" algn="l" defTabSz="428586" rtl="0" eaLnBrk="1" latinLnBrk="0" hangingPunct="1">
        <a:spcBef>
          <a:spcPct val="20000"/>
        </a:spcBef>
        <a:buFont typeface="Symbol" panose="05050102010706020507" pitchFamily="18" charset="2"/>
        <a:buChar char=""/>
        <a:defRPr sz="1219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348227" indent="-133934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1219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53573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19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75002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1219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964321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»"/>
        <a:defRPr sz="1219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178613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6pPr>
      <a:lvl7pPr marL="139290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7pPr>
      <a:lvl8pPr marL="1607198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8pPr>
      <a:lvl9pPr marL="182149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1pPr>
      <a:lvl2pPr marL="21429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2pPr>
      <a:lvl3pPr marL="42858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3pPr>
      <a:lvl4pPr marL="64287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4pPr>
      <a:lvl5pPr marL="85717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5pPr>
      <a:lvl6pPr marL="107146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6pPr>
      <a:lvl7pPr marL="128575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7pPr>
      <a:lvl8pPr marL="1500052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8pPr>
      <a:lvl9pPr marL="171434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3361556"/>
            <a:ext cx="5677644" cy="1872210"/>
          </a:xfrm>
        </p:spPr>
        <p:txBody>
          <a:bodyPr/>
          <a:lstStyle/>
          <a:p>
            <a:pPr algn="l"/>
            <a:br>
              <a:rPr lang="en-GB" dirty="0"/>
            </a:br>
            <a:r>
              <a:rPr lang="en-GB" dirty="0"/>
              <a:t>External Verifier Team Update</a:t>
            </a:r>
            <a:br>
              <a:rPr lang="en-GB" dirty="0"/>
            </a:br>
            <a:r>
              <a:rPr lang="en-GB" dirty="0"/>
              <a:t>Kim Tree</a:t>
            </a:r>
          </a:p>
        </p:txBody>
      </p:sp>
    </p:spTree>
    <p:extLst>
      <p:ext uri="{BB962C8B-B14F-4D97-AF65-F5344CB8AC3E}">
        <p14:creationId xmlns:p14="http://schemas.microsoft.com/office/powerpoint/2010/main" val="4081341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98500" y="481236"/>
            <a:ext cx="8763000" cy="928464"/>
          </a:xfrm>
        </p:spPr>
        <p:txBody>
          <a:bodyPr/>
          <a:lstStyle/>
          <a:p>
            <a:r>
              <a:rPr lang="en-GB" dirty="0"/>
              <a:t>Review of 2021 - UK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698500" y="1273324"/>
            <a:ext cx="8629971" cy="2160760"/>
          </a:xfrm>
        </p:spPr>
        <p:txBody>
          <a:bodyPr/>
          <a:lstStyle/>
          <a:p>
            <a:pPr marL="0" indent="0" defTabSz="685766" fontAlgn="base">
              <a:spcAft>
                <a:spcPct val="0"/>
              </a:spcAft>
              <a:buNone/>
              <a:defRPr/>
            </a:pPr>
            <a:endParaRPr lang="en-GB" kern="0" dirty="0">
              <a:latin typeface="Arial"/>
            </a:endParaRPr>
          </a:p>
          <a:p>
            <a:pPr marL="257162" indent="-257162" defTabSz="685766" fontAlgn="base">
              <a:spcAft>
                <a:spcPct val="0"/>
              </a:spcAft>
              <a:buFont typeface="Wingdings" pitchFamily="2" charset="2"/>
              <a:buChar char="w"/>
              <a:defRPr/>
            </a:pPr>
            <a:endParaRPr lang="en-GB" kern="0" dirty="0">
              <a:latin typeface="Arial"/>
            </a:endParaRPr>
          </a:p>
          <a:p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45DD145-62E8-4148-ACC8-2BF61F296C29}"/>
              </a:ext>
            </a:extLst>
          </p:cNvPr>
          <p:cNvSpPr txBox="1"/>
          <p:nvPr/>
        </p:nvSpPr>
        <p:spPr>
          <a:xfrm>
            <a:off x="831529" y="1561357"/>
            <a:ext cx="8064895" cy="33861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defTabSz="685766" fontAlgn="base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GB" sz="2000" kern="0" dirty="0">
                <a:latin typeface="Arial"/>
              </a:rPr>
              <a:t>Most of the EV quality assurance activity during last year – remote</a:t>
            </a:r>
          </a:p>
          <a:p>
            <a:pPr defTabSz="685766" fontAlgn="base">
              <a:spcAft>
                <a:spcPct val="0"/>
              </a:spcAft>
              <a:defRPr/>
            </a:pPr>
            <a:endParaRPr lang="en-GB" sz="2000" kern="0" dirty="0">
              <a:latin typeface="Arial"/>
            </a:endParaRPr>
          </a:p>
          <a:p>
            <a:pPr marL="342900" indent="-342900" defTabSz="685766" fontAlgn="base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GB" sz="2000" kern="0" dirty="0">
                <a:latin typeface="Arial"/>
              </a:rPr>
              <a:t>Prior verification was the largest element of work</a:t>
            </a:r>
          </a:p>
          <a:p>
            <a:pPr defTabSz="685766" fontAlgn="base">
              <a:spcAft>
                <a:spcPct val="0"/>
              </a:spcAft>
              <a:defRPr/>
            </a:pPr>
            <a:endParaRPr lang="en-GB" sz="2000" kern="0" dirty="0">
              <a:latin typeface="Arial"/>
            </a:endParaRPr>
          </a:p>
          <a:p>
            <a:pPr marL="342900" indent="-342900" defTabSz="685766" fontAlgn="base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GB" sz="2000" kern="0" dirty="0">
                <a:latin typeface="Arial"/>
              </a:rPr>
              <a:t>Requests for adjustments to assessment conditions – a few</a:t>
            </a:r>
          </a:p>
          <a:p>
            <a:pPr defTabSz="685766" fontAlgn="base">
              <a:spcAft>
                <a:spcPct val="0"/>
              </a:spcAft>
              <a:defRPr/>
            </a:pPr>
            <a:endParaRPr lang="en-GB" sz="2000" kern="0" dirty="0">
              <a:latin typeface="Arial"/>
            </a:endParaRPr>
          </a:p>
          <a:p>
            <a:pPr marL="342900" indent="-342900" defTabSz="685766" fontAlgn="base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GB" sz="2000" kern="0" dirty="0">
                <a:latin typeface="Arial"/>
              </a:rPr>
              <a:t>Most of us worked together to share assessments during lockdown</a:t>
            </a:r>
          </a:p>
          <a:p>
            <a:pPr defTabSz="685766" fontAlgn="base">
              <a:spcAft>
                <a:spcPct val="0"/>
              </a:spcAft>
              <a:defRPr/>
            </a:pPr>
            <a:endParaRPr lang="en-GB" sz="2000" kern="0" dirty="0">
              <a:latin typeface="Arial"/>
            </a:endParaRPr>
          </a:p>
          <a:p>
            <a:pPr marL="342900" indent="-342900" defTabSz="685766" fontAlgn="base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GB" sz="2000" kern="0" dirty="0">
                <a:latin typeface="Arial"/>
              </a:rPr>
              <a:t>Thank you all who participated</a:t>
            </a:r>
          </a:p>
          <a:p>
            <a:pPr marL="0" indent="0" defTabSz="685766" fontAlgn="base">
              <a:spcAft>
                <a:spcPct val="0"/>
              </a:spcAft>
              <a:buNone/>
              <a:defRPr/>
            </a:pPr>
            <a:br>
              <a:rPr lang="en-GB" sz="2000" kern="0" dirty="0">
                <a:latin typeface="Arial"/>
              </a:rPr>
            </a:br>
            <a:endParaRPr lang="en-GB" kern="0" dirty="0">
              <a:latin typeface="Arial"/>
            </a:endParaRPr>
          </a:p>
        </p:txBody>
      </p:sp>
      <p:pic>
        <p:nvPicPr>
          <p:cNvPr id="5" name="Picture 4" descr="A picture containing company name&#10;&#10;Description automatically generated">
            <a:extLst>
              <a:ext uri="{FF2B5EF4-FFF2-40B4-BE49-F238E27FC236}">
                <a16:creationId xmlns:a16="http://schemas.microsoft.com/office/drawing/2014/main" id="{EF0CD9C4-2624-4502-967D-9AD97082A02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925" b="24772"/>
          <a:stretch/>
        </p:blipFill>
        <p:spPr>
          <a:xfrm>
            <a:off x="6880200" y="193204"/>
            <a:ext cx="3024336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378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98500" y="481236"/>
            <a:ext cx="8763000" cy="928464"/>
          </a:xfrm>
        </p:spPr>
        <p:txBody>
          <a:bodyPr/>
          <a:lstStyle/>
          <a:p>
            <a:r>
              <a:rPr lang="en-GB" dirty="0"/>
              <a:t>Review of 2021 - International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698500" y="1273324"/>
            <a:ext cx="8629971" cy="2160760"/>
          </a:xfrm>
        </p:spPr>
        <p:txBody>
          <a:bodyPr/>
          <a:lstStyle/>
          <a:p>
            <a:pPr marL="0" indent="0" defTabSz="685766" fontAlgn="base">
              <a:spcAft>
                <a:spcPct val="0"/>
              </a:spcAft>
              <a:buNone/>
              <a:defRPr/>
            </a:pPr>
            <a:endParaRPr lang="en-GB" kern="0" dirty="0">
              <a:latin typeface="Arial"/>
            </a:endParaRPr>
          </a:p>
          <a:p>
            <a:pPr marL="257162" indent="-257162" defTabSz="685766" fontAlgn="base">
              <a:spcAft>
                <a:spcPct val="0"/>
              </a:spcAft>
              <a:buFont typeface="Wingdings" pitchFamily="2" charset="2"/>
              <a:buChar char="w"/>
              <a:defRPr/>
            </a:pPr>
            <a:endParaRPr lang="en-GB" kern="0" dirty="0">
              <a:latin typeface="Arial"/>
            </a:endParaRPr>
          </a:p>
          <a:p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45DD145-62E8-4148-ACC8-2BF61F296C29}"/>
              </a:ext>
            </a:extLst>
          </p:cNvPr>
          <p:cNvSpPr txBox="1"/>
          <p:nvPr/>
        </p:nvSpPr>
        <p:spPr>
          <a:xfrm>
            <a:off x="831529" y="1561357"/>
            <a:ext cx="8064895" cy="24628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defTabSz="685766" fontAlgn="base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GB" sz="2000" kern="0" dirty="0">
                <a:latin typeface="Arial"/>
              </a:rPr>
              <a:t>All of the EV quality assurance activity during last year – virtual</a:t>
            </a:r>
          </a:p>
          <a:p>
            <a:pPr defTabSz="685766" fontAlgn="base">
              <a:spcAft>
                <a:spcPct val="0"/>
              </a:spcAft>
              <a:defRPr/>
            </a:pPr>
            <a:endParaRPr lang="en-GB" sz="2000" kern="0" dirty="0">
              <a:latin typeface="Arial"/>
            </a:endParaRPr>
          </a:p>
          <a:p>
            <a:pPr marL="342900" indent="-342900" defTabSz="685766" fontAlgn="base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GB" sz="2000" kern="0" dirty="0">
                <a:latin typeface="Arial"/>
              </a:rPr>
              <a:t>Prior verification was a large element of work</a:t>
            </a:r>
          </a:p>
          <a:p>
            <a:pPr defTabSz="685766" fontAlgn="base">
              <a:spcAft>
                <a:spcPct val="0"/>
              </a:spcAft>
              <a:defRPr/>
            </a:pPr>
            <a:endParaRPr lang="en-GB" sz="2000" kern="0" dirty="0">
              <a:latin typeface="Arial"/>
            </a:endParaRPr>
          </a:p>
          <a:p>
            <a:pPr marL="342900" indent="-342900" defTabSz="685766" fontAlgn="base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GB" sz="2000" kern="0" dirty="0">
                <a:latin typeface="Arial"/>
              </a:rPr>
              <a:t>New way of EV interacting with centres </a:t>
            </a:r>
          </a:p>
          <a:p>
            <a:pPr marL="342900" indent="-342900" defTabSz="685766" fontAlgn="base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endParaRPr lang="en-GB" sz="2000" kern="0" dirty="0">
              <a:latin typeface="Arial"/>
            </a:endParaRPr>
          </a:p>
          <a:p>
            <a:pPr marL="342900" indent="-342900" defTabSz="685766" fontAlgn="base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GB" sz="2000" kern="0" dirty="0">
                <a:latin typeface="Arial"/>
              </a:rPr>
              <a:t>May be the way forward.</a:t>
            </a:r>
            <a:br>
              <a:rPr lang="en-GB" sz="2000" kern="0" dirty="0">
                <a:latin typeface="Arial"/>
              </a:rPr>
            </a:br>
            <a:endParaRPr lang="en-GB" kern="0" dirty="0">
              <a:latin typeface="Arial"/>
            </a:endParaRPr>
          </a:p>
        </p:txBody>
      </p:sp>
      <p:pic>
        <p:nvPicPr>
          <p:cNvPr id="5" name="Picture 4" descr="A picture containing company name&#10;&#10;Description automatically generated">
            <a:extLst>
              <a:ext uri="{FF2B5EF4-FFF2-40B4-BE49-F238E27FC236}">
                <a16:creationId xmlns:a16="http://schemas.microsoft.com/office/drawing/2014/main" id="{EF0CD9C4-2624-4502-967D-9AD97082A02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925" b="24772"/>
          <a:stretch/>
        </p:blipFill>
        <p:spPr>
          <a:xfrm>
            <a:off x="6880200" y="193204"/>
            <a:ext cx="3024336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508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98500" y="481236"/>
            <a:ext cx="8763000" cy="928464"/>
          </a:xfrm>
        </p:spPr>
        <p:txBody>
          <a:bodyPr/>
          <a:lstStyle/>
          <a:p>
            <a:r>
              <a:rPr lang="en-GB" dirty="0"/>
              <a:t>General 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698500" y="1273324"/>
            <a:ext cx="8629971" cy="2160760"/>
          </a:xfrm>
        </p:spPr>
        <p:txBody>
          <a:bodyPr/>
          <a:lstStyle/>
          <a:p>
            <a:pPr marL="0" indent="0" defTabSz="685766" fontAlgn="base">
              <a:spcAft>
                <a:spcPct val="0"/>
              </a:spcAft>
              <a:buNone/>
              <a:defRPr/>
            </a:pPr>
            <a:endParaRPr lang="en-GB" kern="0" dirty="0">
              <a:latin typeface="Arial"/>
            </a:endParaRPr>
          </a:p>
          <a:p>
            <a:pPr marL="257162" indent="-257162" defTabSz="685766" fontAlgn="base">
              <a:spcAft>
                <a:spcPct val="0"/>
              </a:spcAft>
              <a:buFont typeface="Wingdings" pitchFamily="2" charset="2"/>
              <a:buChar char="w"/>
              <a:defRPr/>
            </a:pPr>
            <a:endParaRPr lang="en-GB" kern="0" dirty="0">
              <a:latin typeface="Arial"/>
            </a:endParaRPr>
          </a:p>
          <a:p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45DD145-62E8-4148-ACC8-2BF61F296C29}"/>
              </a:ext>
            </a:extLst>
          </p:cNvPr>
          <p:cNvSpPr txBox="1"/>
          <p:nvPr/>
        </p:nvSpPr>
        <p:spPr>
          <a:xfrm>
            <a:off x="533568" y="1767654"/>
            <a:ext cx="8064895" cy="24628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defTabSz="685766" fontAlgn="base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GB" sz="2000" kern="0" dirty="0">
                <a:latin typeface="Arial"/>
              </a:rPr>
              <a:t>EV team have been involved in new framework development</a:t>
            </a:r>
          </a:p>
          <a:p>
            <a:pPr marL="342900" indent="-342900" defTabSz="685766" fontAlgn="base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endParaRPr lang="en-GB" sz="2000" kern="0" dirty="0">
              <a:latin typeface="Arial"/>
            </a:endParaRPr>
          </a:p>
          <a:p>
            <a:pPr marL="342900" indent="-342900" defTabSz="685766" fontAlgn="base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GB" sz="2000" kern="0" dirty="0">
                <a:latin typeface="Arial"/>
              </a:rPr>
              <a:t>Please continue to work together and submit PV</a:t>
            </a:r>
          </a:p>
          <a:p>
            <a:pPr defTabSz="685766" fontAlgn="base">
              <a:spcAft>
                <a:spcPct val="0"/>
              </a:spcAft>
              <a:defRPr/>
            </a:pPr>
            <a:endParaRPr lang="en-GB" sz="2000" kern="0" dirty="0">
              <a:latin typeface="Arial"/>
            </a:endParaRPr>
          </a:p>
          <a:p>
            <a:pPr marL="342900" indent="-342900" defTabSz="685766" fontAlgn="base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GB" sz="2000" kern="0" dirty="0">
                <a:latin typeface="Arial"/>
              </a:rPr>
              <a:t>Proud of our collaborative work</a:t>
            </a:r>
          </a:p>
          <a:p>
            <a:pPr marL="342900" indent="-342900" defTabSz="685766" fontAlgn="base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endParaRPr lang="en-GB" sz="2000" kern="0" dirty="0">
              <a:latin typeface="Arial"/>
            </a:endParaRPr>
          </a:p>
          <a:p>
            <a:pPr marL="342900" indent="-342900" defTabSz="685766" fontAlgn="base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GB" sz="2000" kern="0" dirty="0">
                <a:latin typeface="Arial"/>
              </a:rPr>
              <a:t>Hope to work collaboratively on new framework.</a:t>
            </a:r>
            <a:br>
              <a:rPr lang="en-GB" sz="2000" kern="0" dirty="0">
                <a:latin typeface="Arial"/>
              </a:rPr>
            </a:br>
            <a:endParaRPr lang="en-GB" kern="0" dirty="0">
              <a:latin typeface="Arial"/>
            </a:endParaRPr>
          </a:p>
        </p:txBody>
      </p:sp>
      <p:pic>
        <p:nvPicPr>
          <p:cNvPr id="5" name="Picture 4" descr="A picture containing company name&#10;&#10;Description automatically generated">
            <a:extLst>
              <a:ext uri="{FF2B5EF4-FFF2-40B4-BE49-F238E27FC236}">
                <a16:creationId xmlns:a16="http://schemas.microsoft.com/office/drawing/2014/main" id="{EF0CD9C4-2624-4502-967D-9AD97082A02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925" b="24772"/>
          <a:stretch/>
        </p:blipFill>
        <p:spPr>
          <a:xfrm>
            <a:off x="6880200" y="193204"/>
            <a:ext cx="3024336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0239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75FE17B-AED1-47A4-9BE2-1AB58168FA1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98500" y="1633364"/>
            <a:ext cx="8763000" cy="3384376"/>
          </a:xfrm>
        </p:spPr>
        <p:txBody>
          <a:bodyPr/>
          <a:lstStyle/>
          <a:p>
            <a:r>
              <a:rPr lang="en-GB" dirty="0"/>
              <a:t>Some visits will take place but they are virtual visits.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You will be asked to submit work by an agreed deadline prior to the online meeting 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Need to meet deadlines to allow smooth visit</a:t>
            </a:r>
          </a:p>
          <a:p>
            <a:endParaRPr lang="en-GB" dirty="0"/>
          </a:p>
          <a:p>
            <a:r>
              <a:rPr lang="en-GB" dirty="0"/>
              <a:t>You will be asked to submit work into a Sharepoint folder for your centre.</a:t>
            </a:r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AD910CF-9CC0-45EC-9D84-83580769F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2022 Activity</a:t>
            </a:r>
          </a:p>
        </p:txBody>
      </p:sp>
    </p:spTree>
    <p:extLst>
      <p:ext uri="{BB962C8B-B14F-4D97-AF65-F5344CB8AC3E}">
        <p14:creationId xmlns:p14="http://schemas.microsoft.com/office/powerpoint/2010/main" val="38754367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9578CF3-1B95-4E83-BD90-DE42C3D4190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sz="4400" dirty="0"/>
              <a:t>Any questions or concerns?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882E4ED-32ED-48BE-ACA2-9C3644E1D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40929638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4D349B-6183-4DEB-9B25-F007DC7F2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8361294"/>
      </p:ext>
    </p:extLst>
  </p:cSld>
  <p:clrMapOvr>
    <a:masterClrMapping/>
  </p:clrMapOvr>
</p:sld>
</file>

<file path=ppt/theme/theme1.xml><?xml version="1.0" encoding="utf-8"?>
<a:theme xmlns:a="http://schemas.openxmlformats.org/drawingml/2006/main" name="SQA HOLDING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QA_Corporate_Aug14.potx" id="{9B7B6E9F-1607-486B-A823-4C8269FD4706}" vid="{9FABB946-0470-4FE4-9F4E-774AD65256DD}"/>
    </a:ext>
  </a:extLst>
</a:theme>
</file>

<file path=ppt/theme/theme10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QA TITLE GOES HE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QA_Corporate_Aug14.potx" id="{9B7B6E9F-1607-486B-A823-4C8269FD4706}" vid="{9FABB946-0470-4FE4-9F4E-774AD65256DD}"/>
    </a:ext>
  </a:extLst>
</a:theme>
</file>

<file path=ppt/theme/theme3.xml><?xml version="1.0" encoding="utf-8"?>
<a:theme xmlns:a="http://schemas.openxmlformats.org/drawingml/2006/main" name="SQA DARK BACKGROUND 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QA_Corporate_Aug14.potx" id="{9B7B6E9F-1607-486B-A823-4C8269FD4706}" vid="{30C71AAD-07E7-4B16-BEA7-1444E9AA8CB9}"/>
    </a:ext>
  </a:extLst>
</a:theme>
</file>

<file path=ppt/theme/theme4.xml><?xml version="1.0" encoding="utf-8"?>
<a:theme xmlns:a="http://schemas.openxmlformats.org/drawingml/2006/main" name="SQA DARK BACKGROUND PICTU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QA_Corporate_Aug14.potx" id="{9B7B6E9F-1607-486B-A823-4C8269FD4706}" vid="{B90444E2-5F3E-4873-A9B3-CCA1281FB2F2}"/>
    </a:ext>
  </a:extLst>
</a:theme>
</file>

<file path=ppt/theme/theme5.xml><?xml version="1.0" encoding="utf-8"?>
<a:theme xmlns:a="http://schemas.openxmlformats.org/drawingml/2006/main" name="SQA LARGE TEXT AND IMAG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SQA LIGHT BACKGROUN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QA_Corporate_Aug14.potx" id="{9B7B6E9F-1607-486B-A823-4C8269FD4706}" vid="{B90444E2-5F3E-4873-A9B3-CCA1281FB2F2}"/>
    </a:ext>
  </a:extLst>
</a:theme>
</file>

<file path=ppt/theme/theme7.xml><?xml version="1.0" encoding="utf-8"?>
<a:theme xmlns:a="http://schemas.openxmlformats.org/drawingml/2006/main" name="SQA LIGHT BACKGROUND PICTU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QA_Corporate_Aug14.potx" id="{9B7B6E9F-1607-486B-A823-4C8269FD4706}" vid="{B90444E2-5F3E-4873-A9B3-CCA1281FB2F2}"/>
    </a:ext>
  </a:extLst>
</a:theme>
</file>

<file path=ppt/theme/theme8.xml><?xml version="1.0" encoding="utf-8"?>
<a:theme xmlns:a="http://schemas.openxmlformats.org/drawingml/2006/main" name="SQA LIGHT BACKGROUND LARGE TEXT AND IMAG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QA_Corporate_Aug14.potx" id="{9B7B6E9F-1607-486B-A823-4C8269FD4706}" vid="{B90444E2-5F3E-4873-A9B3-CCA1281FB2F2}"/>
    </a:ext>
  </a:extLst>
</a:theme>
</file>

<file path=ppt/theme/theme9.xml><?xml version="1.0" encoding="utf-8"?>
<a:theme xmlns:a="http://schemas.openxmlformats.org/drawingml/2006/main" name="SQA WEB and TELEPHON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QA_Corporate_Aug14.potx" id="{9B7B6E9F-1607-486B-A823-4C8269FD4706}" vid="{30C71AAD-07E7-4B16-BEA7-1444E9AA8CB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faultSectionNames xmlns="6b68d5bb-65c3-4220-a6b5-15596ec0bbc7" xsi:nil="true"/>
    <Invited_Members xmlns="6b68d5bb-65c3-4220-a6b5-15596ec0bbc7" xsi:nil="true"/>
    <IsNotebookLocked xmlns="6b68d5bb-65c3-4220-a6b5-15596ec0bbc7" xsi:nil="true"/>
    <FolderType xmlns="6b68d5bb-65c3-4220-a6b5-15596ec0bbc7" xsi:nil="true"/>
    <Templates xmlns="6b68d5bb-65c3-4220-a6b5-15596ec0bbc7" xsi:nil="true"/>
    <Owner xmlns="6b68d5bb-65c3-4220-a6b5-15596ec0bbc7">
      <UserInfo>
        <DisplayName/>
        <AccountId xsi:nil="true"/>
        <AccountType/>
      </UserInfo>
    </Owner>
    <Math_Settings xmlns="6b68d5bb-65c3-4220-a6b5-15596ec0bbc7" xsi:nil="true"/>
    <AppVersion xmlns="6b68d5bb-65c3-4220-a6b5-15596ec0bbc7" xsi:nil="true"/>
    <LMS_Mappings xmlns="6b68d5bb-65c3-4220-a6b5-15596ec0bbc7" xsi:nil="true"/>
    <NotebookType xmlns="6b68d5bb-65c3-4220-a6b5-15596ec0bbc7" xsi:nil="true"/>
    <Distribution_Groups xmlns="6b68d5bb-65c3-4220-a6b5-15596ec0bbc7" xsi:nil="true"/>
    <Teams_Channel_Section_Location xmlns="6b68d5bb-65c3-4220-a6b5-15596ec0bbc7" xsi:nil="true"/>
    <Invited_Leaders xmlns="6b68d5bb-65c3-4220-a6b5-15596ec0bbc7" xsi:nil="true"/>
    <Members xmlns="6b68d5bb-65c3-4220-a6b5-15596ec0bbc7">
      <UserInfo>
        <DisplayName/>
        <AccountId xsi:nil="true"/>
        <AccountType/>
      </UserInfo>
    </Members>
    <Member_Groups xmlns="6b68d5bb-65c3-4220-a6b5-15596ec0bbc7">
      <UserInfo>
        <DisplayName/>
        <AccountId xsi:nil="true"/>
        <AccountType/>
      </UserInfo>
    </Member_Groups>
    <Has_Leaders_Only_SectionGroup xmlns="6b68d5bb-65c3-4220-a6b5-15596ec0bbc7" xsi:nil="true"/>
    <Is_Collaboration_Space_Locked xmlns="6b68d5bb-65c3-4220-a6b5-15596ec0bbc7" xsi:nil="true"/>
    <TeamsChannelId xmlns="6b68d5bb-65c3-4220-a6b5-15596ec0bbc7" xsi:nil="true"/>
    <CultureName xmlns="6b68d5bb-65c3-4220-a6b5-15596ec0bbc7" xsi:nil="true"/>
    <Leaders xmlns="6b68d5bb-65c3-4220-a6b5-15596ec0bbc7">
      <UserInfo>
        <DisplayName/>
        <AccountId xsi:nil="true"/>
        <AccountType/>
      </UserInfo>
    </Leaders>
    <Self_Registration_Enabled xmlns="6b68d5bb-65c3-4220-a6b5-15596ec0bbc7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F2F596D755FF45B7B08E4FE6F389F9" ma:contentTypeVersion="31" ma:contentTypeDescription="Create a new document." ma:contentTypeScope="" ma:versionID="7510ecb5a5c6b27d0ebef2822470ba2a">
  <xsd:schema xmlns:xsd="http://www.w3.org/2001/XMLSchema" xmlns:xs="http://www.w3.org/2001/XMLSchema" xmlns:p="http://schemas.microsoft.com/office/2006/metadata/properties" xmlns:ns2="6b68d5bb-65c3-4220-a6b5-15596ec0bbc7" xmlns:ns3="626d5a2d-1344-43e9-9770-74fa204369a4" targetNamespace="http://schemas.microsoft.com/office/2006/metadata/properties" ma:root="true" ma:fieldsID="6d3884fc518a2bfd9b08b9dd9c8e6a09" ns2:_="" ns3:_="">
    <xsd:import namespace="6b68d5bb-65c3-4220-a6b5-15596ec0bbc7"/>
    <xsd:import namespace="626d5a2d-1344-43e9-9770-74fa204369a4"/>
    <xsd:element name="properties">
      <xsd:complexType>
        <xsd:sequence>
          <xsd:element name="documentManagement">
            <xsd:complexType>
              <xsd:all>
                <xsd:element ref="ns2:NotebookType" minOccurs="0"/>
                <xsd:element ref="ns2:FolderType" minOccurs="0"/>
                <xsd:element ref="ns2:CultureName" minOccurs="0"/>
                <xsd:element ref="ns2:AppVersion" minOccurs="0"/>
                <xsd:element ref="ns2:TeamsChannelId" minOccurs="0"/>
                <xsd:element ref="ns2:Owner" minOccurs="0"/>
                <xsd:element ref="ns2:Math_Settings" minOccurs="0"/>
                <xsd:element ref="ns2:DefaultSectionNames" minOccurs="0"/>
                <xsd:element ref="ns2:Templates" minOccurs="0"/>
                <xsd:element ref="ns2:Leaders" minOccurs="0"/>
                <xsd:element ref="ns2:Members" minOccurs="0"/>
                <xsd:element ref="ns2:Member_Groups" minOccurs="0"/>
                <xsd:element ref="ns2:Distribution_Groups" minOccurs="0"/>
                <xsd:element ref="ns2:LMS_Mappings" minOccurs="0"/>
                <xsd:element ref="ns2:Invited_Leaders" minOccurs="0"/>
                <xsd:element ref="ns2:Invited_Members" minOccurs="0"/>
                <xsd:element ref="ns2:Self_Registration_Enabled" minOccurs="0"/>
                <xsd:element ref="ns2:Has_Leaders_Only_SectionGroup" minOccurs="0"/>
                <xsd:element ref="ns2:Is_Collaboration_Space_Locked" minOccurs="0"/>
                <xsd:element ref="ns2:IsNotebookLocked" minOccurs="0"/>
                <xsd:element ref="ns2:Teams_Channel_Section_Location" minOccurs="0"/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68d5bb-65c3-4220-a6b5-15596ec0bbc7" elementFormDefault="qualified">
    <xsd:import namespace="http://schemas.microsoft.com/office/2006/documentManagement/types"/>
    <xsd:import namespace="http://schemas.microsoft.com/office/infopath/2007/PartnerControls"/>
    <xsd:element name="NotebookType" ma:index="8" nillable="true" ma:displayName="Notebook Type" ma:internalName="NotebookType">
      <xsd:simpleType>
        <xsd:restriction base="dms:Text"/>
      </xsd:simpleType>
    </xsd:element>
    <xsd:element name="FolderType" ma:index="9" nillable="true" ma:displayName="Folder Type" ma:internalName="FolderType">
      <xsd:simpleType>
        <xsd:restriction base="dms:Text"/>
      </xsd:simpleType>
    </xsd:element>
    <xsd:element name="CultureName" ma:index="10" nillable="true" ma:displayName="Culture Name" ma:internalName="CultureName">
      <xsd:simpleType>
        <xsd:restriction base="dms:Text"/>
      </xsd:simpleType>
    </xsd:element>
    <xsd:element name="AppVersion" ma:index="11" nillable="true" ma:displayName="App Version" ma:internalName="AppVersion">
      <xsd:simpleType>
        <xsd:restriction base="dms:Text"/>
      </xsd:simpleType>
    </xsd:element>
    <xsd:element name="TeamsChannelId" ma:index="12" nillable="true" ma:displayName="Teams Channel Id" ma:internalName="TeamsChannelId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14" nillable="true" ma:displayName="Math Settings" ma:internalName="Math_Settings">
      <xsd:simpleType>
        <xsd:restriction base="dms:Text"/>
      </xsd:simpleType>
    </xsd:element>
    <xsd:element name="DefaultSectionNames" ma:index="15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6" nillable="true" ma:displayName="Templates" ma:internalName="Templates">
      <xsd:simpleType>
        <xsd:restriction base="dms:Note">
          <xsd:maxLength value="255"/>
        </xsd:restriction>
      </xsd:simpleType>
    </xsd:element>
    <xsd:element name="Leaders" ma:index="17" nillable="true" ma:displayName="Leaders" ma:internalName="Lead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s" ma:index="18" nillable="true" ma:displayName="Members" ma:internalName="Memb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_Groups" ma:index="19" nillable="true" ma:displayName="Member Groups" ma:internalName="Member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20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21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Leaders" ma:index="22" nillable="true" ma:displayName="Invited Leaders" ma:internalName="Invited_Leaders">
      <xsd:simpleType>
        <xsd:restriction base="dms:Note">
          <xsd:maxLength value="255"/>
        </xsd:restriction>
      </xsd:simpleType>
    </xsd:element>
    <xsd:element name="Invited_Members" ma:index="23" nillable="true" ma:displayName="Invited Members" ma:internalName="Invited_Members">
      <xsd:simpleType>
        <xsd:restriction base="dms:Note">
          <xsd:maxLength value="255"/>
        </xsd:restriction>
      </xsd:simpleType>
    </xsd:element>
    <xsd:element name="Self_Registration_Enabled" ma:index="24" nillable="true" ma:displayName="Self Registration Enabled" ma:internalName="Self_Registration_Enabled">
      <xsd:simpleType>
        <xsd:restriction base="dms:Boolean"/>
      </xsd:simpleType>
    </xsd:element>
    <xsd:element name="Has_Leaders_Only_SectionGroup" ma:index="25" nillable="true" ma:displayName="Has Leaders Only SectionGroup" ma:internalName="Has_Leaders_Only_SectionGroup">
      <xsd:simpleType>
        <xsd:restriction base="dms:Boolean"/>
      </xsd:simpleType>
    </xsd:element>
    <xsd:element name="Is_Collaboration_Space_Locked" ma:index="26" nillable="true" ma:displayName="Is Collaboration Space Locked" ma:internalName="Is_Collaboration_Space_Locked">
      <xsd:simpleType>
        <xsd:restriction base="dms:Boolean"/>
      </xsd:simpleType>
    </xsd:element>
    <xsd:element name="IsNotebookLocked" ma:index="27" nillable="true" ma:displayName="Is Notebook Locked" ma:internalName="IsNotebookLocked">
      <xsd:simpleType>
        <xsd:restriction base="dms:Boolean"/>
      </xsd:simpleType>
    </xsd:element>
    <xsd:element name="Teams_Channel_Section_Location" ma:index="28" nillable="true" ma:displayName="Teams Channel Section Location" ma:internalName="Teams_Channel_Section_Location">
      <xsd:simpleType>
        <xsd:restriction base="dms:Text"/>
      </xsd:simpleType>
    </xsd:element>
    <xsd:element name="MediaServiceMetadata" ma:index="2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3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3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35" nillable="true" ma:displayName="Tags" ma:internalName="MediaServiceAutoTags" ma:readOnly="true">
      <xsd:simpleType>
        <xsd:restriction base="dms:Text"/>
      </xsd:simpleType>
    </xsd:element>
    <xsd:element name="MediaServiceGenerationTime" ma:index="3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3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6d5a2d-1344-43e9-9770-74fa204369a4" elementFormDefault="qualified">
    <xsd:import namespace="http://schemas.microsoft.com/office/2006/documentManagement/types"/>
    <xsd:import namespace="http://schemas.microsoft.com/office/infopath/2007/PartnerControls"/>
    <xsd:element name="SharedWithUsers" ma:index="3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F0DCE79-3E87-4703-ACB4-140E244603CD}">
  <ds:schemaRefs>
    <ds:schemaRef ds:uri="http://purl.org/dc/elements/1.1/"/>
    <ds:schemaRef ds:uri="http://purl.org/dc/dcmitype/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1640b6fa-7984-4f14-979f-979c58dfa5f7"/>
    <ds:schemaRef ds:uri="6ee74f51-c739-462e-a66a-0a3ab74303dc"/>
    <ds:schemaRef ds:uri="http://schemas.microsoft.com/office/2006/metadata/properties"/>
    <ds:schemaRef ds:uri="http://purl.org/dc/terms/"/>
    <ds:schemaRef ds:uri="6b68d5bb-65c3-4220-a6b5-15596ec0bbc7"/>
  </ds:schemaRefs>
</ds:datastoreItem>
</file>

<file path=customXml/itemProps2.xml><?xml version="1.0" encoding="utf-8"?>
<ds:datastoreItem xmlns:ds="http://schemas.openxmlformats.org/officeDocument/2006/customXml" ds:itemID="{F4BD9828-549A-4409-A5A9-77FA31CFDD6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b68d5bb-65c3-4220-a6b5-15596ec0bbc7"/>
    <ds:schemaRef ds:uri="626d5a2d-1344-43e9-9770-74fa204369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4D0D975-3FA9-49B8-9EF7-22CCAFD9216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SQA_Corporate_Aug14</Template>
  <TotalTime>2626</TotalTime>
  <Words>192</Words>
  <Application>Microsoft Office PowerPoint</Application>
  <PresentationFormat>Custom</PresentationFormat>
  <Paragraphs>45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10</vt:i4>
      </vt:variant>
      <vt:variant>
        <vt:lpstr>Slide Titles</vt:lpstr>
      </vt:variant>
      <vt:variant>
        <vt:i4>7</vt:i4>
      </vt:variant>
    </vt:vector>
  </HeadingPairs>
  <TitlesOfParts>
    <vt:vector size="22" baseType="lpstr">
      <vt:lpstr>Arial</vt:lpstr>
      <vt:lpstr>Calibri</vt:lpstr>
      <vt:lpstr>Calibri Light</vt:lpstr>
      <vt:lpstr>Symbol</vt:lpstr>
      <vt:lpstr>Wingdings</vt:lpstr>
      <vt:lpstr>SQA HOLDING SLIDE</vt:lpstr>
      <vt:lpstr>SQA TITLE GOES HERE</vt:lpstr>
      <vt:lpstr>SQA DARK BACKGROUND </vt:lpstr>
      <vt:lpstr>SQA DARK BACKGROUND PICTURE</vt:lpstr>
      <vt:lpstr>SQA LARGE TEXT AND IMAGES</vt:lpstr>
      <vt:lpstr>SQA LIGHT BACKGROUND</vt:lpstr>
      <vt:lpstr>SQA LIGHT BACKGROUND PICTURE</vt:lpstr>
      <vt:lpstr>SQA LIGHT BACKGROUND LARGE TEXT AND IMAGES</vt:lpstr>
      <vt:lpstr>SQA WEB and TELEPHONE</vt:lpstr>
      <vt:lpstr>Custom Design</vt:lpstr>
      <vt:lpstr> External Verifier Team Update Kim Tree</vt:lpstr>
      <vt:lpstr>Review of 2021 - UK</vt:lpstr>
      <vt:lpstr>Review of 2021 - International</vt:lpstr>
      <vt:lpstr>General </vt:lpstr>
      <vt:lpstr>2022 Activity</vt:lpstr>
      <vt:lpstr>Questions?</vt:lpstr>
      <vt:lpstr>PowerPoint Presentation</vt:lpstr>
    </vt:vector>
  </TitlesOfParts>
  <Company>SQA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Fiona Brown</dc:creator>
  <cp:lastModifiedBy>Eileen Reid</cp:lastModifiedBy>
  <cp:revision>253</cp:revision>
  <cp:lastPrinted>2013-10-31T13:53:25Z</cp:lastPrinted>
  <dcterms:created xsi:type="dcterms:W3CDTF">2019-08-26T14:37:28Z</dcterms:created>
  <dcterms:modified xsi:type="dcterms:W3CDTF">2022-03-10T10:56:55Z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0x010100C2F2F596D755FF45B7B08E4FE6F389F9</vt:lpwstr>
  </property>
</Properties>
</file>