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25"/>
  </p:notesMasterIdLst>
  <p:handoutMasterIdLst>
    <p:handoutMasterId r:id="rId26"/>
  </p:handoutMasterIdLst>
  <p:sldIdLst>
    <p:sldId id="263" r:id="rId12"/>
    <p:sldId id="294" r:id="rId13"/>
    <p:sldId id="298" r:id="rId14"/>
    <p:sldId id="309" r:id="rId15"/>
    <p:sldId id="308" r:id="rId16"/>
    <p:sldId id="307" r:id="rId17"/>
    <p:sldId id="304" r:id="rId18"/>
    <p:sldId id="311" r:id="rId19"/>
    <p:sldId id="312" r:id="rId20"/>
    <p:sldId id="313" r:id="rId21"/>
    <p:sldId id="305" r:id="rId22"/>
    <p:sldId id="301" r:id="rId23"/>
    <p:sldId id="302" r:id="rId2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2317" tIns="46158" rIns="92317" bIns="46158" rtlCol="0"/>
          <a:lstStyle>
            <a:lvl1pPr algn="l">
              <a:defRPr sz="1300"/>
            </a:lvl1pPr>
          </a:lstStyle>
          <a:p>
            <a:endParaRPr lang="en-GB" dirty="0"/>
          </a:p>
        </p:txBody>
      </p:sp>
      <p:sp>
        <p:nvSpPr>
          <p:cNvPr id="3" name="Date Placeholder 2"/>
          <p:cNvSpPr>
            <a:spLocks noGrp="1"/>
          </p:cNvSpPr>
          <p:nvPr>
            <p:ph type="dt" sz="quarter" idx="1"/>
          </p:nvPr>
        </p:nvSpPr>
        <p:spPr>
          <a:xfrm>
            <a:off x="3856738" y="0"/>
            <a:ext cx="2950475" cy="497046"/>
          </a:xfrm>
          <a:prstGeom prst="rect">
            <a:avLst/>
          </a:prstGeom>
        </p:spPr>
        <p:txBody>
          <a:bodyPr vert="horz" lIns="92317" tIns="46158" rIns="92317" bIns="46158" rtlCol="0"/>
          <a:lstStyle>
            <a:lvl1pPr algn="r">
              <a:defRPr sz="1300"/>
            </a:lvl1pPr>
          </a:lstStyle>
          <a:p>
            <a:fld id="{2B072E86-E9A4-49BD-8545-91D469BDCC25}" type="datetimeFigureOut">
              <a:rPr lang="en-GB" smtClean="0"/>
              <a:t>02/03/2020</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2317" tIns="46158" rIns="92317" bIns="46158"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2317" tIns="46158" rIns="92317" bIns="46158" rtlCol="0" anchor="b"/>
          <a:lstStyle>
            <a:lvl1pPr algn="r">
              <a:defRPr sz="1300"/>
            </a:lvl1pPr>
          </a:lstStyle>
          <a:p>
            <a:fld id="{A0143985-CF63-4E79-BA84-92EC3409B420}" type="slidenum">
              <a:rPr lang="en-GB" smtClean="0"/>
              <a:t>‹#›</a:t>
            </a:fld>
            <a:endParaRPr lang="en-GB" dirty="0"/>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62" cy="497604"/>
          </a:xfrm>
          <a:prstGeom prst="rect">
            <a:avLst/>
          </a:prstGeom>
        </p:spPr>
        <p:txBody>
          <a:bodyPr vert="horz" lIns="92317" tIns="46158" rIns="92317" bIns="46158" rtlCol="0"/>
          <a:lstStyle>
            <a:lvl1pPr algn="l">
              <a:defRPr sz="1300"/>
            </a:lvl1pPr>
          </a:lstStyle>
          <a:p>
            <a:endParaRPr lang="en-GB" dirty="0"/>
          </a:p>
        </p:txBody>
      </p:sp>
      <p:sp>
        <p:nvSpPr>
          <p:cNvPr id="3" name="Date Placeholder 2"/>
          <p:cNvSpPr>
            <a:spLocks noGrp="1"/>
          </p:cNvSpPr>
          <p:nvPr>
            <p:ph type="dt" idx="1"/>
          </p:nvPr>
        </p:nvSpPr>
        <p:spPr>
          <a:xfrm>
            <a:off x="3856204" y="0"/>
            <a:ext cx="2950961" cy="497604"/>
          </a:xfrm>
          <a:prstGeom prst="rect">
            <a:avLst/>
          </a:prstGeom>
        </p:spPr>
        <p:txBody>
          <a:bodyPr vert="horz" lIns="92317" tIns="46158" rIns="92317" bIns="46158" rtlCol="0"/>
          <a:lstStyle>
            <a:lvl1pPr algn="r">
              <a:defRPr sz="1300"/>
            </a:lvl1pPr>
          </a:lstStyle>
          <a:p>
            <a:fld id="{DF2833E2-1433-4ABF-9B6A-8D1C529742D8}" type="datetimeFigureOut">
              <a:rPr lang="en-GB" smtClean="0"/>
              <a:t>02/03/2020</a:t>
            </a:fld>
            <a:endParaRPr lang="en-GB" dirty="0"/>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2317" tIns="46158" rIns="92317" bIns="46158" rtlCol="0" anchor="ctr"/>
          <a:lstStyle/>
          <a:p>
            <a:endParaRPr lang="en-GB" dirty="0"/>
          </a:p>
        </p:txBody>
      </p:sp>
      <p:sp>
        <p:nvSpPr>
          <p:cNvPr id="5" name="Notes Placeholder 4"/>
          <p:cNvSpPr>
            <a:spLocks noGrp="1"/>
          </p:cNvSpPr>
          <p:nvPr>
            <p:ph type="body" sz="quarter" idx="3"/>
          </p:nvPr>
        </p:nvSpPr>
        <p:spPr>
          <a:xfrm>
            <a:off x="681366" y="4783664"/>
            <a:ext cx="5446057" cy="3914050"/>
          </a:xfrm>
          <a:prstGeom prst="rect">
            <a:avLst/>
          </a:prstGeom>
        </p:spPr>
        <p:txBody>
          <a:bodyPr vert="horz" lIns="92317" tIns="46158" rIns="92317" bIns="461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322"/>
            <a:ext cx="2950962" cy="497604"/>
          </a:xfrm>
          <a:prstGeom prst="rect">
            <a:avLst/>
          </a:prstGeom>
        </p:spPr>
        <p:txBody>
          <a:bodyPr vert="horz" lIns="92317" tIns="46158" rIns="92317" bIns="4615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204" y="9443322"/>
            <a:ext cx="2950961" cy="497604"/>
          </a:xfrm>
          <a:prstGeom prst="rect">
            <a:avLst/>
          </a:prstGeom>
        </p:spPr>
        <p:txBody>
          <a:bodyPr vert="horz" lIns="92317" tIns="46158" rIns="92317" bIns="46158" rtlCol="0" anchor="b"/>
          <a:lstStyle>
            <a:lvl1pPr algn="r">
              <a:defRPr sz="1300"/>
            </a:lvl1pPr>
          </a:lstStyle>
          <a:p>
            <a:fld id="{398C75D4-70EE-4BEB-B0C8-6BC09B73A5F5}" type="slidenum">
              <a:rPr lang="en-GB" smtClean="0"/>
              <a:t>‹#›</a:t>
            </a:fld>
            <a:endParaRPr lang="en-GB" dirty="0"/>
          </a:p>
        </p:txBody>
      </p:sp>
    </p:spTree>
    <p:extLst>
      <p:ext uri="{BB962C8B-B14F-4D97-AF65-F5344CB8AC3E}">
        <p14:creationId xmlns:p14="http://schemas.microsoft.com/office/powerpoint/2010/main" val="121633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5</a:t>
            </a:fld>
            <a:endParaRPr lang="en-GB" dirty="0"/>
          </a:p>
        </p:txBody>
      </p:sp>
    </p:spTree>
    <p:extLst>
      <p:ext uri="{BB962C8B-B14F-4D97-AF65-F5344CB8AC3E}">
        <p14:creationId xmlns:p14="http://schemas.microsoft.com/office/powerpoint/2010/main" val="36371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6</a:t>
            </a:fld>
            <a:endParaRPr lang="en-GB" dirty="0"/>
          </a:p>
        </p:txBody>
      </p:sp>
    </p:spTree>
    <p:extLst>
      <p:ext uri="{BB962C8B-B14F-4D97-AF65-F5344CB8AC3E}">
        <p14:creationId xmlns:p14="http://schemas.microsoft.com/office/powerpoint/2010/main" val="3477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7</a:t>
            </a:fld>
            <a:endParaRPr lang="en-GB" dirty="0"/>
          </a:p>
        </p:txBody>
      </p:sp>
    </p:spTree>
    <p:extLst>
      <p:ext uri="{BB962C8B-B14F-4D97-AF65-F5344CB8AC3E}">
        <p14:creationId xmlns:p14="http://schemas.microsoft.com/office/powerpoint/2010/main" val="424647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8</a:t>
            </a:fld>
            <a:endParaRPr lang="en-GB" dirty="0"/>
          </a:p>
        </p:txBody>
      </p:sp>
    </p:spTree>
    <p:extLst>
      <p:ext uri="{BB962C8B-B14F-4D97-AF65-F5344CB8AC3E}">
        <p14:creationId xmlns:p14="http://schemas.microsoft.com/office/powerpoint/2010/main" val="141617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9</a:t>
            </a:fld>
            <a:endParaRPr lang="en-GB" dirty="0"/>
          </a:p>
        </p:txBody>
      </p:sp>
    </p:spTree>
    <p:extLst>
      <p:ext uri="{BB962C8B-B14F-4D97-AF65-F5344CB8AC3E}">
        <p14:creationId xmlns:p14="http://schemas.microsoft.com/office/powerpoint/2010/main" val="380142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10</a:t>
            </a:fld>
            <a:endParaRPr lang="en-GB" dirty="0"/>
          </a:p>
        </p:txBody>
      </p:sp>
    </p:spTree>
    <p:extLst>
      <p:ext uri="{BB962C8B-B14F-4D97-AF65-F5344CB8AC3E}">
        <p14:creationId xmlns:p14="http://schemas.microsoft.com/office/powerpoint/2010/main" val="289565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8C75D4-70EE-4BEB-B0C8-6BC09B73A5F5}" type="slidenum">
              <a:rPr lang="en-GB" smtClean="0"/>
              <a:t>11</a:t>
            </a:fld>
            <a:endParaRPr lang="en-GB" dirty="0"/>
          </a:p>
        </p:txBody>
      </p:sp>
    </p:spTree>
    <p:extLst>
      <p:ext uri="{BB962C8B-B14F-4D97-AF65-F5344CB8AC3E}">
        <p14:creationId xmlns:p14="http://schemas.microsoft.com/office/powerpoint/2010/main" val="7830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87216" y="1628800"/>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Senior EV Update</a:t>
            </a:r>
          </a:p>
        </p:txBody>
      </p:sp>
      <p:sp>
        <p:nvSpPr>
          <p:cNvPr id="13" name="Text Placeholder 2"/>
          <p:cNvSpPr txBox="1">
            <a:spLocks/>
          </p:cNvSpPr>
          <p:nvPr/>
        </p:nvSpPr>
        <p:spPr>
          <a:xfrm>
            <a:off x="2843808" y="2780928"/>
            <a:ext cx="6553200" cy="792163"/>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r>
              <a:rPr lang="en-GB" dirty="0">
                <a:solidFill>
                  <a:schemeClr val="bg1"/>
                </a:solidFill>
                <a:latin typeface="Arial" panose="020B0604020202020204" pitchFamily="34" charset="0"/>
                <a:cs typeface="Arial" panose="020B0604020202020204" pitchFamily="34" charset="0"/>
              </a:rPr>
              <a:t>Gillian Westlake</a:t>
            </a:r>
          </a:p>
          <a:p>
            <a:r>
              <a:rPr lang="en-GB" dirty="0">
                <a:solidFill>
                  <a:schemeClr val="bg1"/>
                </a:solidFill>
                <a:latin typeface="Arial" panose="020B0604020202020204" pitchFamily="34" charset="0"/>
                <a:cs typeface="Arial" panose="020B0604020202020204" pitchFamily="34" charset="0"/>
              </a:rPr>
              <a:t>March 2020</a:t>
            </a:r>
          </a:p>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endParaRPr kumimoji="0" lang="en-US" sz="28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14750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Areas of Good Practice</a:t>
            </a:r>
          </a:p>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1484784"/>
            <a:ext cx="7777162"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4" name="Rectangle 3"/>
          <p:cNvSpPr/>
          <p:nvPr/>
        </p:nvSpPr>
        <p:spPr>
          <a:xfrm>
            <a:off x="431689" y="1484784"/>
            <a:ext cx="7848872" cy="461665"/>
          </a:xfrm>
          <a:prstGeom prst="rect">
            <a:avLst/>
          </a:prstGeom>
        </p:spPr>
        <p:txBody>
          <a:bodyPr wrap="square">
            <a:spAutoFit/>
          </a:bodyPr>
          <a:lstStyle/>
          <a:p>
            <a:pPr marL="285750" indent="-285750">
              <a:buFont typeface="Arial" panose="020B0604020202020204" pitchFamily="34" charset="0"/>
              <a:buChar char="•"/>
            </a:pPr>
            <a:endParaRPr lang="en-GB" sz="2400" dirty="0">
              <a:solidFill>
                <a:schemeClr val="bg1"/>
              </a:solidFill>
            </a:endParaRPr>
          </a:p>
        </p:txBody>
      </p:sp>
      <p:sp>
        <p:nvSpPr>
          <p:cNvPr id="2" name="Rectangle 1"/>
          <p:cNvSpPr/>
          <p:nvPr/>
        </p:nvSpPr>
        <p:spPr>
          <a:xfrm>
            <a:off x="467544" y="1196752"/>
            <a:ext cx="7848872" cy="5632311"/>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rPr>
              <a:t>One Centre had evidence of robust Internal Verification across all scripts submitted for Central Verification.</a:t>
            </a:r>
          </a:p>
          <a:p>
            <a:pPr marL="285750" indent="-285750">
              <a:buFont typeface="Arial" panose="020B0604020202020204" pitchFamily="34" charset="0"/>
              <a:buChar char="•"/>
            </a:pPr>
            <a:r>
              <a:rPr lang="en-GB" dirty="0">
                <a:solidFill>
                  <a:schemeClr val="bg1"/>
                </a:solidFill>
              </a:rPr>
              <a:t>Another Centre provided a clear marking key with the sample which the assessor and IVs had used in the marking of Paper Two and it was clear at Central Verification where marks had been awarded, and for what responses. There were also extended solutions annotated which were acceptable and again was helpful at Central Verification.</a:t>
            </a:r>
          </a:p>
          <a:p>
            <a:pPr marL="285750" indent="-285750">
              <a:buFont typeface="Arial" panose="020B0604020202020204" pitchFamily="34" charset="0"/>
              <a:buChar char="•"/>
            </a:pPr>
            <a:r>
              <a:rPr lang="en-GB" dirty="0">
                <a:solidFill>
                  <a:schemeClr val="bg1"/>
                </a:solidFill>
              </a:rPr>
              <a:t>In one particular Centre comprehensive records had been maintained detailing discussion prior to delivery of GU3 and noting the ongoing discussion during the assessment of the unit.  The internal verifier had carried out the role in a supportive way and was commended for the amount of detail noted and the frequency of discussions, given the assessor and internal verifier were based at two different campuses.</a:t>
            </a:r>
          </a:p>
          <a:p>
            <a:pPr marL="285750" indent="-285750">
              <a:buFont typeface="Arial" panose="020B0604020202020204" pitchFamily="34" charset="0"/>
              <a:buChar char="•"/>
            </a:pPr>
            <a:r>
              <a:rPr lang="en-US" dirty="0">
                <a:solidFill>
                  <a:schemeClr val="bg1"/>
                </a:solidFill>
              </a:rPr>
              <a:t>GU3 The Centre had an excellent marking checklist which encompassed all areas of the assessment criteria including a marking key: detailing key areas, maximum number of marks which could be awarded, the number of marks which were awarded to each candidate as well as a comment column where the assessor or IV could write any notes clearly.  </a:t>
            </a:r>
            <a:br>
              <a:rPr lang="en-GB" dirty="0">
                <a:solidFill>
                  <a:schemeClr val="bg1"/>
                </a:solidFill>
              </a:rPr>
            </a:b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951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Areas of Good Practice</a:t>
            </a:r>
          </a:p>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1484784"/>
            <a:ext cx="7777162"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4" name="Rectangle 3"/>
          <p:cNvSpPr/>
          <p:nvPr/>
        </p:nvSpPr>
        <p:spPr>
          <a:xfrm>
            <a:off x="431689" y="1484784"/>
            <a:ext cx="7848872" cy="461665"/>
          </a:xfrm>
          <a:prstGeom prst="rect">
            <a:avLst/>
          </a:prstGeom>
        </p:spPr>
        <p:txBody>
          <a:bodyPr wrap="square">
            <a:spAutoFit/>
          </a:bodyPr>
          <a:lstStyle/>
          <a:p>
            <a:pPr marL="285750" indent="-285750">
              <a:buFont typeface="Arial" panose="020B0604020202020204" pitchFamily="34" charset="0"/>
              <a:buChar char="•"/>
            </a:pPr>
            <a:endParaRPr lang="en-GB" sz="2400" dirty="0">
              <a:solidFill>
                <a:schemeClr val="bg1"/>
              </a:solidFill>
            </a:endParaRPr>
          </a:p>
        </p:txBody>
      </p:sp>
      <p:sp>
        <p:nvSpPr>
          <p:cNvPr id="2" name="Rectangle 1"/>
          <p:cNvSpPr/>
          <p:nvPr/>
        </p:nvSpPr>
        <p:spPr>
          <a:xfrm>
            <a:off x="467544" y="1196752"/>
            <a:ext cx="7848872" cy="3600986"/>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GU3 – Assessor well supported by an experienced internal verifier.  Comprehensive records were maintained detailing discussion prior to delivery and noting the ongoing discussion during the assessment of the unit.  The internal verifier carried out the role in a supportive way, commended for the amount of detail noted and the frequency of discussions, given the assessor and internal verifier were based at two different campuses.</a:t>
            </a:r>
            <a:endParaRPr lang="en-GB" sz="24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693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172819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sz="3200" dirty="0">
                <a:solidFill>
                  <a:schemeClr val="bg1"/>
                </a:solidFill>
                <a:cs typeface="Arial" panose="020B0604020202020204" pitchFamily="34" charset="0"/>
              </a:rPr>
              <a:t>Areas for Development for All Centres for Submitting evidence for Central Verification:-</a:t>
            </a:r>
          </a:p>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2348880"/>
            <a:ext cx="8229600" cy="388843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Regardless of whether evidence is presented in paper based or electronic format please ensure all paperwork is submitted relating to Internal Verification.</a:t>
            </a: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If electronic evidence submitted please provide additional evidence of how the Centre ensures candidate work is their own. How system is locked down so candidates can't access toolbars, own work or internet.</a:t>
            </a:r>
          </a:p>
          <a:p>
            <a:endParaRPr lang="en-US"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36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924944"/>
            <a:ext cx="4464496" cy="707886"/>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388062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r>
              <a:rPr lang="en-GB" sz="2800" dirty="0">
                <a:solidFill>
                  <a:schemeClr val="bg1"/>
                </a:solidFill>
                <a:latin typeface="Arial" panose="020B0604020202020204" pitchFamily="34" charset="0"/>
                <a:cs typeface="Arial" panose="020B0604020202020204" pitchFamily="34" charset="0"/>
              </a:rPr>
              <a:t>Verification Activity Session 2018/19.</a:t>
            </a:r>
          </a:p>
          <a:p>
            <a:r>
              <a:rPr lang="en-US" sz="2800" dirty="0">
                <a:solidFill>
                  <a:schemeClr val="bg1"/>
                </a:solidFill>
                <a:latin typeface="Arial" panose="020B0604020202020204" pitchFamily="34" charset="0"/>
                <a:cs typeface="Arial" panose="020B0604020202020204" pitchFamily="34" charset="0"/>
              </a:rPr>
              <a:t>Planned Verification Activity for Session 2019/20.</a:t>
            </a: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Qualification Verification Summary Report for Verification Group 389 for Session 2018/19.</a:t>
            </a:r>
          </a:p>
        </p:txBody>
      </p:sp>
      <p:sp>
        <p:nvSpPr>
          <p:cNvPr id="4" name="Title 1"/>
          <p:cNvSpPr txBox="1">
            <a:spLocks/>
          </p:cNvSpPr>
          <p:nvPr/>
        </p:nvSpPr>
        <p:spPr>
          <a:xfrm>
            <a:off x="611560"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Topics</a:t>
            </a:r>
          </a:p>
        </p:txBody>
      </p:sp>
    </p:spTree>
    <p:extLst>
      <p:ext uri="{BB962C8B-B14F-4D97-AF65-F5344CB8AC3E}">
        <p14:creationId xmlns:p14="http://schemas.microsoft.com/office/powerpoint/2010/main" val="19859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548680"/>
            <a:ext cx="7777162" cy="518457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93912" y="1844824"/>
            <a:ext cx="7776864" cy="3785652"/>
          </a:xfrm>
          <a:prstGeom prst="rect">
            <a:avLst/>
          </a:prstGeom>
        </p:spPr>
        <p:txBody>
          <a:bodyPr wrap="square">
            <a:spAutoFit/>
          </a:bodyPr>
          <a:lstStyle/>
          <a:p>
            <a:r>
              <a:rPr lang="en-GB" sz="2000" u="sng" dirty="0">
                <a:solidFill>
                  <a:schemeClr val="bg1"/>
                </a:solidFill>
                <a:latin typeface="Arial" panose="020B0604020202020204" pitchFamily="34" charset="0"/>
                <a:cs typeface="Arial" panose="020B0604020202020204" pitchFamily="34" charset="0"/>
              </a:rPr>
              <a:t>Verification Group 389</a:t>
            </a:r>
          </a:p>
          <a:p>
            <a:endParaRPr lang="en-GB" sz="2000" u="sng"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Graded Unit 1, 2 and 3 - 14 Centres verified. These were a mix of visits and remote verification. </a:t>
            </a:r>
          </a:p>
          <a:p>
            <a:endParaRPr lang="en-GB" sz="2000" dirty="0">
              <a:solidFill>
                <a:schemeClr val="bg1"/>
              </a:solidFill>
              <a:latin typeface="Arial" panose="020B0604020202020204" pitchFamily="34" charset="0"/>
              <a:cs typeface="Arial" panose="020B0604020202020204" pitchFamily="34" charset="0"/>
            </a:endParaRPr>
          </a:p>
          <a:p>
            <a:r>
              <a:rPr lang="en-GB" sz="2000" u="sng" dirty="0">
                <a:solidFill>
                  <a:schemeClr val="bg1"/>
                </a:solidFill>
                <a:latin typeface="Arial" panose="020B0604020202020204" pitchFamily="34" charset="0"/>
                <a:cs typeface="Arial" panose="020B0604020202020204" pitchFamily="34" charset="0"/>
              </a:rPr>
              <a:t>Verification Group 363</a:t>
            </a:r>
          </a:p>
          <a:p>
            <a:r>
              <a:rPr lang="en-GB" sz="2000" u="sng" dirty="0">
                <a:solidFill>
                  <a:schemeClr val="bg1"/>
                </a:solidFill>
                <a:latin typeface="Arial" panose="020B0604020202020204" pitchFamily="34" charset="0"/>
                <a:cs typeface="Arial" panose="020B0604020202020204" pitchFamily="34" charset="0"/>
              </a:rPr>
              <a:t> </a:t>
            </a:r>
          </a:p>
          <a:p>
            <a:r>
              <a:rPr lang="en-GB" sz="2000" dirty="0">
                <a:solidFill>
                  <a:schemeClr val="bg1"/>
                </a:solidFill>
                <a:latin typeface="Arial" panose="020B0604020202020204" pitchFamily="34" charset="0"/>
                <a:cs typeface="Arial" panose="020B0604020202020204" pitchFamily="34" charset="0"/>
              </a:rPr>
              <a:t>HN and NC Administration &amp; IT units  – 19 Centres verified. </a:t>
            </a:r>
          </a:p>
          <a:p>
            <a:endParaRPr lang="en-GB" sz="2000" dirty="0">
              <a:solidFill>
                <a:schemeClr val="bg1"/>
              </a:solidFill>
              <a:latin typeface="Arial" panose="020B0604020202020204" pitchFamily="34" charset="0"/>
              <a:cs typeface="Arial" panose="020B0604020202020204" pitchFamily="34" charset="0"/>
            </a:endParaRPr>
          </a:p>
          <a:p>
            <a:r>
              <a:rPr lang="en-GB" sz="2000" u="sng" dirty="0">
                <a:solidFill>
                  <a:schemeClr val="bg1"/>
                </a:solidFill>
                <a:latin typeface="Arial" panose="020B0604020202020204" pitchFamily="34" charset="0"/>
                <a:cs typeface="Arial" panose="020B0604020202020204" pitchFamily="34" charset="0"/>
              </a:rPr>
              <a:t>Verification Group 256</a:t>
            </a:r>
          </a:p>
          <a:p>
            <a:r>
              <a:rPr lang="en-GB" sz="2000" u="sng" dirty="0">
                <a:solidFill>
                  <a:schemeClr val="bg1"/>
                </a:solidFill>
                <a:latin typeface="Arial" panose="020B0604020202020204" pitchFamily="34" charset="0"/>
                <a:cs typeface="Arial" panose="020B0604020202020204" pitchFamily="34" charset="0"/>
              </a:rPr>
              <a:t> </a:t>
            </a:r>
          </a:p>
          <a:p>
            <a:r>
              <a:rPr lang="en-GB" sz="2000" dirty="0">
                <a:solidFill>
                  <a:schemeClr val="bg1"/>
                </a:solidFill>
                <a:latin typeface="Arial" panose="020B0604020202020204" pitchFamily="34" charset="0"/>
                <a:cs typeface="Arial" panose="020B0604020202020204" pitchFamily="34" charset="0"/>
              </a:rPr>
              <a:t>Medical Administration – 3 Centres verified.</a:t>
            </a:r>
          </a:p>
        </p:txBody>
      </p:sp>
      <p:sp>
        <p:nvSpPr>
          <p:cNvPr id="6" name="Title 1"/>
          <p:cNvSpPr txBox="1">
            <a:spLocks/>
          </p:cNvSpPr>
          <p:nvPr/>
        </p:nvSpPr>
        <p:spPr>
          <a:xfrm>
            <a:off x="619944" y="7010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sz="3200" dirty="0">
                <a:solidFill>
                  <a:schemeClr val="bg1"/>
                </a:solidFill>
                <a:cs typeface="Arial" panose="020B0604020202020204" pitchFamily="34" charset="0"/>
              </a:rPr>
              <a:t>Verification Activity Session 2018/19</a:t>
            </a:r>
          </a:p>
          <a:p>
            <a:endParaRPr lang="en-GB" dirty="0">
              <a:solidFill>
                <a:schemeClr val="bg1"/>
              </a:solidFill>
              <a:cs typeface="Arial" panose="020B0604020202020204" pitchFamily="34" charset="0"/>
            </a:endParaRPr>
          </a:p>
        </p:txBody>
      </p:sp>
    </p:spTree>
    <p:extLst>
      <p:ext uri="{BB962C8B-B14F-4D97-AF65-F5344CB8AC3E}">
        <p14:creationId xmlns:p14="http://schemas.microsoft.com/office/powerpoint/2010/main" val="5922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 calcmode="lin" valueType="num">
                                      <p:cBhvr>
                                        <p:cTn id="1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 calcmode="lin" valueType="num">
                                      <p:cBhvr>
                                        <p:cTn id="21"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2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548680"/>
            <a:ext cx="7777162" cy="518457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93912" y="1844824"/>
            <a:ext cx="7776864" cy="3785652"/>
          </a:xfrm>
          <a:prstGeom prst="rect">
            <a:avLst/>
          </a:prstGeom>
        </p:spPr>
        <p:txBody>
          <a:bodyPr wrap="square">
            <a:spAutoFit/>
          </a:bodyPr>
          <a:lstStyle/>
          <a:p>
            <a:r>
              <a:rPr lang="en-GB" sz="2000" u="sng" dirty="0">
                <a:solidFill>
                  <a:schemeClr val="bg1"/>
                </a:solidFill>
                <a:latin typeface="Arial" panose="020B0604020202020204" pitchFamily="34" charset="0"/>
                <a:cs typeface="Arial" panose="020B0604020202020204" pitchFamily="34" charset="0"/>
              </a:rPr>
              <a:t>Verification Group 389</a:t>
            </a:r>
          </a:p>
          <a:p>
            <a:endParaRPr lang="en-GB" sz="2000" u="sng"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Graded Unit 1, 2 and 3 - 4 Centres verified for GU3. GU1 and GU2 numbers to be confirmed. </a:t>
            </a:r>
          </a:p>
          <a:p>
            <a:endParaRPr lang="en-GB" sz="2000" dirty="0">
              <a:solidFill>
                <a:schemeClr val="bg1"/>
              </a:solidFill>
              <a:latin typeface="Arial" panose="020B0604020202020204" pitchFamily="34" charset="0"/>
              <a:cs typeface="Arial" panose="020B0604020202020204" pitchFamily="34" charset="0"/>
            </a:endParaRPr>
          </a:p>
          <a:p>
            <a:r>
              <a:rPr lang="en-GB" sz="2000" u="sng" dirty="0">
                <a:solidFill>
                  <a:schemeClr val="bg1"/>
                </a:solidFill>
                <a:latin typeface="Arial" panose="020B0604020202020204" pitchFamily="34" charset="0"/>
                <a:cs typeface="Arial" panose="020B0604020202020204" pitchFamily="34" charset="0"/>
              </a:rPr>
              <a:t>Verification Group 363</a:t>
            </a:r>
          </a:p>
          <a:p>
            <a:r>
              <a:rPr lang="en-GB" sz="2000" u="sng" dirty="0">
                <a:solidFill>
                  <a:schemeClr val="bg1"/>
                </a:solidFill>
                <a:latin typeface="Arial" panose="020B0604020202020204" pitchFamily="34" charset="0"/>
                <a:cs typeface="Arial" panose="020B0604020202020204" pitchFamily="34" charset="0"/>
              </a:rPr>
              <a:t> </a:t>
            </a:r>
          </a:p>
          <a:p>
            <a:r>
              <a:rPr lang="en-GB" sz="2000" dirty="0">
                <a:solidFill>
                  <a:schemeClr val="bg1"/>
                </a:solidFill>
                <a:latin typeface="Arial" panose="020B0604020202020204" pitchFamily="34" charset="0"/>
                <a:cs typeface="Arial" panose="020B0604020202020204" pitchFamily="34" charset="0"/>
              </a:rPr>
              <a:t>HN and NC Administration &amp; IT units  – 19 Centres verified. </a:t>
            </a:r>
          </a:p>
          <a:p>
            <a:endParaRPr lang="en-GB" sz="2000" dirty="0">
              <a:solidFill>
                <a:schemeClr val="bg1"/>
              </a:solidFill>
              <a:latin typeface="Arial" panose="020B0604020202020204" pitchFamily="34" charset="0"/>
              <a:cs typeface="Arial" panose="020B0604020202020204" pitchFamily="34" charset="0"/>
            </a:endParaRPr>
          </a:p>
          <a:p>
            <a:r>
              <a:rPr lang="en-GB" sz="2000" u="sng" dirty="0">
                <a:solidFill>
                  <a:schemeClr val="bg1"/>
                </a:solidFill>
                <a:latin typeface="Arial" panose="020B0604020202020204" pitchFamily="34" charset="0"/>
                <a:cs typeface="Arial" panose="020B0604020202020204" pitchFamily="34" charset="0"/>
              </a:rPr>
              <a:t>Verification Group 256</a:t>
            </a:r>
          </a:p>
          <a:p>
            <a:r>
              <a:rPr lang="en-GB" sz="2000" u="sng" dirty="0">
                <a:solidFill>
                  <a:schemeClr val="bg1"/>
                </a:solidFill>
                <a:latin typeface="Arial" panose="020B0604020202020204" pitchFamily="34" charset="0"/>
                <a:cs typeface="Arial" panose="020B0604020202020204" pitchFamily="34" charset="0"/>
              </a:rPr>
              <a:t> </a:t>
            </a:r>
          </a:p>
          <a:p>
            <a:r>
              <a:rPr lang="en-GB" sz="2000" dirty="0">
                <a:solidFill>
                  <a:schemeClr val="bg1"/>
                </a:solidFill>
                <a:latin typeface="Arial" panose="020B0604020202020204" pitchFamily="34" charset="0"/>
                <a:cs typeface="Arial" panose="020B0604020202020204" pitchFamily="34" charset="0"/>
              </a:rPr>
              <a:t>Medical Administration – 1 Centres verified.</a:t>
            </a:r>
          </a:p>
        </p:txBody>
      </p:sp>
      <p:sp>
        <p:nvSpPr>
          <p:cNvPr id="6" name="Title 1"/>
          <p:cNvSpPr txBox="1">
            <a:spLocks/>
          </p:cNvSpPr>
          <p:nvPr/>
        </p:nvSpPr>
        <p:spPr>
          <a:xfrm>
            <a:off x="619944" y="7010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sz="3200" dirty="0">
                <a:solidFill>
                  <a:schemeClr val="bg1"/>
                </a:solidFill>
                <a:cs typeface="Arial" panose="020B0604020202020204" pitchFamily="34" charset="0"/>
              </a:rPr>
              <a:t>Verification Activity Session 2019/20</a:t>
            </a:r>
          </a:p>
          <a:p>
            <a:endParaRPr lang="en-GB" dirty="0">
              <a:solidFill>
                <a:schemeClr val="bg1"/>
              </a:solidFill>
              <a:cs typeface="Arial" panose="020B0604020202020204" pitchFamily="34" charset="0"/>
            </a:endParaRPr>
          </a:p>
        </p:txBody>
      </p:sp>
    </p:spTree>
    <p:extLst>
      <p:ext uri="{BB962C8B-B14F-4D97-AF65-F5344CB8AC3E}">
        <p14:creationId xmlns:p14="http://schemas.microsoft.com/office/powerpoint/2010/main" val="248890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 calcmode="lin" valueType="num">
                                      <p:cBhvr>
                                        <p:cTn id="1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 calcmode="lin" valueType="num">
                                      <p:cBhvr>
                                        <p:cTn id="21"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2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548680"/>
            <a:ext cx="8373616"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sz="2800" dirty="0">
                <a:solidFill>
                  <a:schemeClr val="bg1"/>
                </a:solidFill>
                <a:cs typeface="Arial" panose="020B0604020202020204" pitchFamily="34" charset="0"/>
              </a:rPr>
              <a:t>General Feedback from Verification Activity</a:t>
            </a:r>
          </a:p>
          <a:p>
            <a:endParaRPr lang="en-GB" sz="2800" dirty="0">
              <a:solidFill>
                <a:schemeClr val="bg1"/>
              </a:solidFill>
              <a:cs typeface="Arial" panose="020B0604020202020204" pitchFamily="34" charset="0"/>
            </a:endParaRPr>
          </a:p>
        </p:txBody>
      </p:sp>
      <p:sp>
        <p:nvSpPr>
          <p:cNvPr id="5" name="Text Placeholder 2"/>
          <p:cNvSpPr txBox="1">
            <a:spLocks/>
          </p:cNvSpPr>
          <p:nvPr/>
        </p:nvSpPr>
        <p:spPr>
          <a:xfrm>
            <a:off x="467544" y="1484784"/>
            <a:ext cx="7777162"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4" name="Rectangle 3"/>
          <p:cNvSpPr/>
          <p:nvPr/>
        </p:nvSpPr>
        <p:spPr>
          <a:xfrm>
            <a:off x="431689" y="1484784"/>
            <a:ext cx="7848872" cy="4708981"/>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bg1"/>
                </a:solidFill>
              </a:rPr>
              <a:t>All Centres are using SQA approved assessment instruments which have been internally verified.  In most cases the suggested solutions have been annotated to show additional acceptable solutions.  </a:t>
            </a:r>
          </a:p>
          <a:p>
            <a:pPr marL="285750" indent="-285750">
              <a:buFont typeface="Arial" panose="020B0604020202020204" pitchFamily="34" charset="0"/>
              <a:buChar char="•"/>
            </a:pPr>
            <a:r>
              <a:rPr lang="en-GB" sz="2000" dirty="0">
                <a:solidFill>
                  <a:schemeClr val="bg1"/>
                </a:solidFill>
              </a:rPr>
              <a:t>Most Centres have a clear audit trail to show where work was has been remediated.  It is recommended that all Centres show a clear audit trail to show where work has been remediated to assist with both internal and external verification.</a:t>
            </a:r>
          </a:p>
          <a:p>
            <a:pPr marL="285750" indent="-285750">
              <a:buFont typeface="Arial" panose="020B0604020202020204" pitchFamily="34" charset="0"/>
              <a:buChar char="•"/>
            </a:pPr>
            <a:r>
              <a:rPr lang="en-GB" sz="2000" dirty="0">
                <a:solidFill>
                  <a:schemeClr val="bg1"/>
                </a:solidFill>
              </a:rPr>
              <a:t>Many Centres presented assessments electronically, through a variety of platforms.  It should be noted that it was not always clear from standardisation paperwork how each Centre ensured that candidates did not have access to toolbars, internet etc. to ensure the work was their own.  It is suggested that all Centres record this in future standardisation paperwork.</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30360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Areas of Good Practice</a:t>
            </a:r>
          </a:p>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1484784"/>
            <a:ext cx="7777162"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4" name="Rectangle 3"/>
          <p:cNvSpPr/>
          <p:nvPr/>
        </p:nvSpPr>
        <p:spPr>
          <a:xfrm>
            <a:off x="431689" y="1484784"/>
            <a:ext cx="7848872" cy="4154984"/>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bg1"/>
                </a:solidFill>
              </a:rPr>
              <a:t>Record of staff induction to each individual unit is completed and placed within the master folder. </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 In the IT in Business Word Processing and Presentation Applications unit the solution has been amended to reflect the Centre’s house style, with a copy placed in the master folder.  This allows for a standardised approach to marking a unit by all assessors.</a:t>
            </a:r>
          </a:p>
          <a:p>
            <a:pPr marL="285750" indent="-285750">
              <a:buFont typeface="Arial" panose="020B0604020202020204" pitchFamily="34" charset="0"/>
              <a:buChar char="•"/>
            </a:pPr>
            <a:r>
              <a:rPr lang="en-US" sz="2400" dirty="0">
                <a:solidFill>
                  <a:schemeClr val="bg1"/>
                </a:solidFill>
              </a:rPr>
              <a:t>Proactive approach by Centre to delivery and assessment, in particular for HH82 34 where the Assessor explored the use of new collaborative software to enhance the candidate's learning experience.</a:t>
            </a:r>
            <a:endParaRPr lang="en-GB" sz="2400" dirty="0">
              <a:solidFill>
                <a:schemeClr val="bg1"/>
              </a:solidFill>
            </a:endParaRPr>
          </a:p>
        </p:txBody>
      </p:sp>
    </p:spTree>
    <p:extLst>
      <p:ext uri="{BB962C8B-B14F-4D97-AF65-F5344CB8AC3E}">
        <p14:creationId xmlns:p14="http://schemas.microsoft.com/office/powerpoint/2010/main" val="14438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Areas of Good Practice</a:t>
            </a:r>
          </a:p>
          <a:p>
            <a:endParaRPr lang="en-GB" dirty="0">
              <a:solidFill>
                <a:schemeClr val="bg1"/>
              </a:solidFill>
              <a:cs typeface="Arial" panose="020B0604020202020204" pitchFamily="34" charset="0"/>
            </a:endParaRPr>
          </a:p>
        </p:txBody>
      </p:sp>
      <p:sp>
        <p:nvSpPr>
          <p:cNvPr id="5" name="Text Placeholder 2"/>
          <p:cNvSpPr txBox="1">
            <a:spLocks/>
          </p:cNvSpPr>
          <p:nvPr/>
        </p:nvSpPr>
        <p:spPr>
          <a:xfrm>
            <a:off x="467544" y="1484784"/>
            <a:ext cx="7777162"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4" name="Rectangle 3"/>
          <p:cNvSpPr/>
          <p:nvPr/>
        </p:nvSpPr>
        <p:spPr>
          <a:xfrm>
            <a:off x="431689" y="1484784"/>
            <a:ext cx="7848872" cy="461665"/>
          </a:xfrm>
          <a:prstGeom prst="rect">
            <a:avLst/>
          </a:prstGeom>
        </p:spPr>
        <p:txBody>
          <a:bodyPr wrap="square">
            <a:spAutoFit/>
          </a:bodyPr>
          <a:lstStyle/>
          <a:p>
            <a:pPr marL="285750" indent="-285750">
              <a:buFont typeface="Arial" panose="020B0604020202020204" pitchFamily="34" charset="0"/>
              <a:buChar char="•"/>
            </a:pPr>
            <a:endParaRPr lang="en-GB" sz="2400" dirty="0">
              <a:solidFill>
                <a:schemeClr val="bg1"/>
              </a:solidFill>
            </a:endParaRPr>
          </a:p>
        </p:txBody>
      </p:sp>
      <p:sp>
        <p:nvSpPr>
          <p:cNvPr id="2" name="Rectangle 1"/>
          <p:cNvSpPr/>
          <p:nvPr/>
        </p:nvSpPr>
        <p:spPr>
          <a:xfrm>
            <a:off x="467544" y="1468753"/>
            <a:ext cx="7848872" cy="2862322"/>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bg1"/>
                </a:solidFill>
              </a:rPr>
              <a:t>HN Medical Terminology Unit - Eight different assessments had been written and prior-verified  for Outcome 2, of which each candidate must choose one to complete.  This provides variety of scenarios for candidates and can help prevent plagiarism in class.</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Same Centre IVs lead subgroups of all staff regularly at standardisation meetings to ensure consistency of teaching and assessment materials across a number of campuses.</a:t>
            </a:r>
          </a:p>
          <a:p>
            <a:pPr marL="285750" indent="-28575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8470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79"/>
            <a:ext cx="8229600" cy="648073"/>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Qualification Verification Report</a:t>
            </a:r>
          </a:p>
        </p:txBody>
      </p:sp>
      <p:sp>
        <p:nvSpPr>
          <p:cNvPr id="5" name="Text Placeholder 2"/>
          <p:cNvSpPr txBox="1">
            <a:spLocks/>
          </p:cNvSpPr>
          <p:nvPr/>
        </p:nvSpPr>
        <p:spPr>
          <a:xfrm>
            <a:off x="467544" y="1484784"/>
            <a:ext cx="7777162" cy="453650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4" name="Rectangle 3"/>
          <p:cNvSpPr/>
          <p:nvPr/>
        </p:nvSpPr>
        <p:spPr>
          <a:xfrm>
            <a:off x="431689" y="1484784"/>
            <a:ext cx="7848872" cy="461665"/>
          </a:xfrm>
          <a:prstGeom prst="rect">
            <a:avLst/>
          </a:prstGeom>
        </p:spPr>
        <p:txBody>
          <a:bodyPr wrap="square">
            <a:spAutoFit/>
          </a:bodyPr>
          <a:lstStyle/>
          <a:p>
            <a:pPr marL="285750" indent="-285750">
              <a:buFont typeface="Arial" panose="020B0604020202020204" pitchFamily="34" charset="0"/>
              <a:buChar char="•"/>
            </a:pPr>
            <a:endParaRPr lang="en-GB" sz="2400" dirty="0">
              <a:solidFill>
                <a:schemeClr val="bg1"/>
              </a:solidFill>
            </a:endParaRPr>
          </a:p>
        </p:txBody>
      </p:sp>
      <p:sp>
        <p:nvSpPr>
          <p:cNvPr id="2" name="Rectangle 1"/>
          <p:cNvSpPr/>
          <p:nvPr/>
        </p:nvSpPr>
        <p:spPr>
          <a:xfrm>
            <a:off x="467544" y="1196752"/>
            <a:ext cx="7848872" cy="4708981"/>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A qualification Verification Report was requested by SQA for Verification Group 389 (available on Qualification Page).</a:t>
            </a:r>
          </a:p>
          <a:p>
            <a:pPr marL="285750" indent="-285750">
              <a:buFont typeface="Arial" panose="020B0604020202020204" pitchFamily="34" charset="0"/>
              <a:buChar char="•"/>
            </a:pPr>
            <a:r>
              <a:rPr lang="en-GB" sz="2400" dirty="0">
                <a:solidFill>
                  <a:schemeClr val="bg1"/>
                </a:solidFill>
              </a:rPr>
              <a:t>14 Centres were externally verified by a mix of visits and remote verification .</a:t>
            </a:r>
          </a:p>
          <a:p>
            <a:pPr marL="285750" indent="-285750">
              <a:buFont typeface="Arial" panose="020B0604020202020204" pitchFamily="34" charset="0"/>
              <a:buChar char="•"/>
            </a:pPr>
            <a:r>
              <a:rPr lang="en-US" sz="2400" dirty="0">
                <a:solidFill>
                  <a:schemeClr val="bg1"/>
                </a:solidFill>
              </a:rPr>
              <a:t>Last year’s network event conducted a session dedicated to Graded Unit 1, specifically SOLAR to support Centres.  Feedback from Event was very positive.</a:t>
            </a:r>
          </a:p>
          <a:p>
            <a:pPr marL="285750" indent="-285750">
              <a:buFont typeface="Arial" panose="020B0604020202020204" pitchFamily="34" charset="0"/>
              <a:buChar char="•"/>
            </a:pPr>
            <a:r>
              <a:rPr lang="en-GB" sz="2400" dirty="0">
                <a:solidFill>
                  <a:schemeClr val="bg1"/>
                </a:solidFill>
              </a:rPr>
              <a:t>Prior to the Network Event, there were four SQA-devised assessments for Graded Unit 1 (HH9M 34) - a dynamically generated assessment and three fixed content assessments available through SOLAR. </a:t>
            </a:r>
            <a:endParaRPr lang="en-US" sz="2400"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298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79"/>
            <a:ext cx="8229600" cy="648073"/>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Qualification Verification Report</a:t>
            </a:r>
          </a:p>
        </p:txBody>
      </p:sp>
      <p:sp>
        <p:nvSpPr>
          <p:cNvPr id="5" name="Text Placeholder 2"/>
          <p:cNvSpPr txBox="1">
            <a:spLocks/>
          </p:cNvSpPr>
          <p:nvPr/>
        </p:nvSpPr>
        <p:spPr>
          <a:xfrm>
            <a:off x="467544" y="1196752"/>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endParaRPr lang="en-US" dirty="0">
              <a:solidFill>
                <a:schemeClr val="bg1"/>
              </a:solidFill>
              <a:latin typeface="Arial" panose="020B0604020202020204" pitchFamily="34" charset="0"/>
              <a:cs typeface="Arial" panose="020B0604020202020204" pitchFamily="34" charset="0"/>
            </a:endParaRPr>
          </a:p>
          <a:p>
            <a:pPr marL="0" indent="0">
              <a:buNone/>
            </a:pPr>
            <a:endParaRPr kumimoji="0" lang="en-GB" sz="2600" b="0" i="0" u="none" strike="noStrike" kern="0" cap="none" spc="0" normalizeH="0" baseline="0" noProof="0" dirty="0">
              <a:ln>
                <a:noFill/>
              </a:ln>
              <a:solidFill>
                <a:srgbClr val="FFFFFF"/>
              </a:solidFill>
              <a:effectLst/>
              <a:uLnTx/>
              <a:uFillTx/>
              <a:latin typeface="Arial"/>
            </a:endParaRPr>
          </a:p>
        </p:txBody>
      </p:sp>
      <p:sp>
        <p:nvSpPr>
          <p:cNvPr id="6" name="Rectangle 5"/>
          <p:cNvSpPr/>
          <p:nvPr/>
        </p:nvSpPr>
        <p:spPr>
          <a:xfrm>
            <a:off x="539552" y="1720840"/>
            <a:ext cx="7992888" cy="4093428"/>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bg1"/>
                </a:solidFill>
              </a:rPr>
              <a:t>Most Centres hold standardisation meetings to ensure consistency in assessment decision making.  </a:t>
            </a:r>
          </a:p>
          <a:p>
            <a:pPr marL="285750" indent="-285750">
              <a:buFont typeface="Arial" panose="020B0604020202020204" pitchFamily="34" charset="0"/>
              <a:buChar char="•"/>
            </a:pPr>
            <a:r>
              <a:rPr lang="en-GB" sz="2000" dirty="0">
                <a:solidFill>
                  <a:schemeClr val="bg1"/>
                </a:solidFill>
              </a:rPr>
              <a:t>Almost all Centres use the Internal Verification procedure to support assessors delivering these units.  </a:t>
            </a:r>
          </a:p>
          <a:p>
            <a:pPr marL="285750" indent="-285750">
              <a:buFont typeface="Arial" panose="020B0604020202020204" pitchFamily="34" charset="0"/>
              <a:buChar char="•"/>
            </a:pPr>
            <a:r>
              <a:rPr lang="en-GB" sz="2000" dirty="0">
                <a:solidFill>
                  <a:schemeClr val="bg1"/>
                </a:solidFill>
              </a:rPr>
              <a:t>Almost all Centres recorded pre-delivery checklists, meetings, ongoing and end of unit verification.</a:t>
            </a:r>
          </a:p>
          <a:p>
            <a:pPr marL="285750" indent="-285750">
              <a:buFont typeface="Arial" panose="020B0604020202020204" pitchFamily="34" charset="0"/>
              <a:buChar char="•"/>
            </a:pPr>
            <a:r>
              <a:rPr lang="en-GB" sz="2000" dirty="0">
                <a:solidFill>
                  <a:schemeClr val="bg1"/>
                </a:solidFill>
              </a:rPr>
              <a:t>There was evidence that all Centres were using SQA devised assessments and marking schemes for all graded units to ensure consistent assessment judgements.  In almost all Centres the work presented for external verification had gone through the Centre’s internal verification procedure prior to the work being verified.  </a:t>
            </a:r>
          </a:p>
          <a:p>
            <a:pPr marL="285750" indent="-285750">
              <a:buFont typeface="Arial" panose="020B0604020202020204" pitchFamily="34" charset="0"/>
              <a:buChar char="•"/>
            </a:pPr>
            <a:r>
              <a:rPr lang="en-GB" sz="2000" dirty="0">
                <a:solidFill>
                  <a:schemeClr val="bg1"/>
                </a:solidFill>
              </a:rPr>
              <a:t>Almost all Centres marking schemes had been annotated to show where any changes had been made.</a:t>
            </a:r>
          </a:p>
        </p:txBody>
      </p:sp>
    </p:spTree>
    <p:extLst>
      <p:ext uri="{BB962C8B-B14F-4D97-AF65-F5344CB8AC3E}">
        <p14:creationId xmlns:p14="http://schemas.microsoft.com/office/powerpoint/2010/main" val="987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730</Words>
  <Application>Microsoft Office PowerPoint</Application>
  <PresentationFormat>On-screen Show (4:3)</PresentationFormat>
  <Paragraphs>72</Paragraphs>
  <Slides>13</Slides>
  <Notes>7</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13</vt:i4>
      </vt:variant>
    </vt:vector>
  </HeadingPairs>
  <TitlesOfParts>
    <vt:vector size="29"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Caitlin Boyle</cp:lastModifiedBy>
  <cp:revision>97</cp:revision>
  <cp:lastPrinted>2020-03-02T14:33:20Z</cp:lastPrinted>
  <dcterms:created xsi:type="dcterms:W3CDTF">2013-10-10T15:37:55Z</dcterms:created>
  <dcterms:modified xsi:type="dcterms:W3CDTF">2020-03-02T16:12:35Z</dcterms:modified>
</cp:coreProperties>
</file>